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tivity: B-tree Oper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Activity: B-tree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54" name="The deletion does not lead to an underflow, so we have the final state of the 2-3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deletion does not lead to an underflow, so we have the final state of the 2-3 tree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44491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58" name="Now use the successor to delete &quot;eft&quot; from the previous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use the successor to delete "eft" from the previous tree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871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62" name="Now the delete gives an empty (underflowing)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the delete gives an empty (underflowing) node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66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elk"/>
          <p:cNvSpPr txBox="1"/>
          <p:nvPr/>
        </p:nvSpPr>
        <p:spPr>
          <a:xfrm>
            <a:off x="5063032" y="3966553"/>
            <a:ext cx="50383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67" name="There is only one neighbor, which is over minimum capacity, so we rot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only one neighbor, which is over minimum capacity, so we rotate</a:t>
            </a:r>
          </a:p>
          <a:p>
            <a:pPr/>
            <a:r>
              <a:t>"fox" goes up, "fly" goes down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666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lk"/>
          <p:cNvSpPr txBox="1"/>
          <p:nvPr/>
        </p:nvSpPr>
        <p:spPr>
          <a:xfrm>
            <a:off x="5049278" y="4670983"/>
            <a:ext cx="455144" cy="4116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72" name="The result is a valid 2-3 t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is a valid 2-3 tree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22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lk"/>
          <p:cNvSpPr txBox="1"/>
          <p:nvPr/>
        </p:nvSpPr>
        <p:spPr>
          <a:xfrm>
            <a:off x="5049278" y="3852253"/>
            <a:ext cx="455144" cy="411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77" name="Delete hog using the predecess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hog using the predecessor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2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elk"/>
          <p:cNvSpPr txBox="1"/>
          <p:nvPr/>
        </p:nvSpPr>
        <p:spPr>
          <a:xfrm>
            <a:off x="5049278" y="4670983"/>
            <a:ext cx="455144" cy="4116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82" name="We find 'hog', then we locate the predecess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find 'hog', then we locate the predecessor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66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elk"/>
          <p:cNvSpPr txBox="1"/>
          <p:nvPr/>
        </p:nvSpPr>
        <p:spPr>
          <a:xfrm>
            <a:off x="5049278" y="3966553"/>
            <a:ext cx="455144" cy="411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87" name="We switch and delete from the lea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switch and delete from the leaf</a:t>
            </a:r>
          </a:p>
          <a:p>
            <a:pPr/>
            <a:r>
              <a:t>The result is an empty node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348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lk"/>
          <p:cNvSpPr txBox="1"/>
          <p:nvPr/>
        </p:nvSpPr>
        <p:spPr>
          <a:xfrm>
            <a:off x="5049278" y="4334853"/>
            <a:ext cx="455144" cy="411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92" name="Because we cannot do a rotate, we need to do a mer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we cannot do a rotate, we need to do a merge</a:t>
            </a:r>
          </a:p>
          <a:p>
            <a:pPr/>
            <a:r>
              <a:t>A merge is easiest remembered as the inverse operation of the split</a:t>
            </a:r>
          </a:p>
          <a:p>
            <a:pPr lvl="1"/>
            <a:r>
              <a:t>"gnu" goes down into the united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95" name="The resulting tree complies with all requirements and we are do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resulting tree complies with all requirements and we are done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20553"/>
            <a:ext cx="13004800" cy="376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lk"/>
          <p:cNvSpPr txBox="1"/>
          <p:nvPr/>
        </p:nvSpPr>
        <p:spPr>
          <a:xfrm>
            <a:off x="5061978" y="4220553"/>
            <a:ext cx="455144" cy="411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/>
            </a:lvl1pPr>
          </a:lstStyle>
          <a:p>
            <a:pPr/>
            <a:r>
              <a:t>elk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ow do we insert 'ai'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 we insert 'ai'?</a:t>
            </a:r>
          </a:p>
        </p:txBody>
      </p:sp>
      <p:sp>
        <p:nvSpPr>
          <p:cNvPr id="122" name="Ru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Rules:</a:t>
            </a:r>
          </a:p>
          <a:p>
            <a:pPr lvl="1"/>
            <a:r>
              <a:t>Prefer left rotate over right rotate over split / merge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267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200" name="Delete &quot;eft&quot;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Delete "eft"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443" y="4133850"/>
            <a:ext cx="12371914" cy="3580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04" name="Identify &quot;eft&quot; and its success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Identify "eft" and its successor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39792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08" name="Delete from the leaf — Find an underfl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from the leaf — Find an underflow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22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12" name="Use a left rot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left rotate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0620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16" name="To delete fox, first identify it and its predecess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delete fox, first identify it and its predecessor</a:t>
            </a:r>
          </a:p>
          <a:p>
            <a:pPr/>
            <a:r>
              <a:t>However, it is already in a leaf, so we can just delete it without swapping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6030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20" name="The resulting underflow can not be solved with a rot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resulting underflow can not be solved with a rotate</a:t>
            </a:r>
          </a:p>
          <a:p>
            <a:pPr/>
            <a:r>
              <a:t>Need to merge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427770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24" name="The new parent now has an underfl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new parent now has an underflow</a:t>
            </a:r>
          </a:p>
          <a:p>
            <a:pPr lvl="1"/>
            <a:r>
              <a:t>Need to merge again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580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28" name="Again, the parent has an underfl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Again, the parent has an underflow</a:t>
            </a:r>
          </a:p>
          <a:p>
            <a:pPr/>
            <a:r>
              <a:t>No sibling for rotation, need to merge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770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232" name="The root node has become empty and will be dele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root node has become empty and will be deleted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16524"/>
            <a:ext cx="13004800" cy="2784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26" name="Insert into leaf and diagnose an overflow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Insert into leaf and diagnose an overflow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504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0" name="Only neighbor is at capacity, need to split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Only neighbor is at capacity, need to split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47365"/>
            <a:ext cx="13004800" cy="297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4" name="The split results in another overfl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split results in another overflow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9628"/>
            <a:ext cx="13004800" cy="261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38" name="The only neighbor is at capacity, therefore spl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only neighbor is at capacity, therefore split</a:t>
            </a:r>
          </a:p>
          <a:p>
            <a:pPr lvl="1"/>
            <a:r>
              <a:t>The parent is at capacity, has no neighbor, so we need to split.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3828"/>
            <a:ext cx="13004800" cy="261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42" name="Final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result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823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</p:txBody>
      </p:sp>
      <p:sp>
        <p:nvSpPr>
          <p:cNvPr id="146" name="Delete 'koi' from this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 'koi' from this tree</a:t>
            </a:r>
          </a:p>
          <a:p>
            <a:pPr lvl="1"/>
            <a:r>
              <a:t>Rules: Use always the predecessor</a:t>
            </a:r>
          </a:p>
          <a:p>
            <a:pPr lvl="1"/>
            <a:r>
              <a:t>Prefer left rotate over right rotate over merge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76800"/>
            <a:ext cx="13004800" cy="3763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150" name="Locate &quot;koi&quot;, then the predecessor of &quot;koi&quot; and swit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Locate "koi", then the predecessor of "koi" and switch</a:t>
            </a:r>
          </a:p>
          <a:p>
            <a:pPr/>
            <a:r>
              <a:t>From "koi" go left and then always right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2253"/>
            <a:ext cx="13004800" cy="376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