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-Tre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20" name="Thomas Schwarz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50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in_order of 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4430817"/>
            <a:ext cx="11098091" cy="3245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54" name="in-order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in-order of 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'bot'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in-order of 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'kit'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in-order of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6086" y="2590800"/>
            <a:ext cx="4787901" cy="132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6086" y="5398654"/>
            <a:ext cx="47879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6186" y="7954255"/>
            <a:ext cx="3187701" cy="132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60" name="in-order travers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1155" indent="-351155" defTabSz="461518">
              <a:spcBef>
                <a:spcPts val="1700"/>
              </a:spcBef>
              <a:defRPr sz="2528"/>
            </a:pPr>
            <a:r>
              <a:t>in-order traversal</a:t>
            </a:r>
          </a:p>
          <a:p>
            <a:pPr marL="351155" indent="-351155" defTabSz="461518">
              <a:spcBef>
                <a:spcPts val="1700"/>
              </a:spcBef>
              <a:defRPr sz="2528"/>
            </a:pPr>
          </a:p>
          <a:p>
            <a:pPr marL="351155" indent="-351155" defTabSz="461518">
              <a:spcBef>
                <a:spcPts val="1700"/>
              </a:spcBef>
              <a:defRPr sz="2528"/>
            </a:pPr>
          </a:p>
          <a:p>
            <a:pPr marL="351155" indent="-351155" defTabSz="461518">
              <a:spcBef>
                <a:spcPts val="1700"/>
              </a:spcBef>
              <a:defRPr sz="2528"/>
            </a:pPr>
          </a:p>
          <a:p>
            <a:pPr marL="351155" indent="-351155" defTabSz="461518">
              <a:spcBef>
                <a:spcPts val="1700"/>
              </a:spcBef>
              <a:defRPr sz="2528"/>
            </a:pPr>
          </a:p>
          <a:p>
            <a:pPr marL="351155" indent="-351155" defTabSz="461518">
              <a:spcBef>
                <a:spcPts val="1700"/>
              </a:spcBef>
              <a:defRPr sz="2528"/>
            </a:pPr>
          </a:p>
          <a:p>
            <a:pPr marL="351155" indent="-351155" defTabSz="461518">
              <a:spcBef>
                <a:spcPts val="1700"/>
              </a:spcBef>
              <a:defRPr sz="2528"/>
            </a:pPr>
          </a:p>
          <a:p>
            <a:pPr marL="351155" indent="-351155" defTabSz="461518">
              <a:spcBef>
                <a:spcPts val="1700"/>
              </a:spcBef>
              <a:defRPr sz="2528"/>
            </a:pPr>
          </a:p>
          <a:p>
            <a:pPr marL="351155" indent="-351155" defTabSz="461518">
              <a:spcBef>
                <a:spcPts val="1700"/>
              </a:spcBef>
              <a:defRPr sz="2528"/>
            </a:pPr>
          </a:p>
          <a:p>
            <a:pPr marL="351155" indent="-351155" defTabSz="461518">
              <a:spcBef>
                <a:spcPts val="1700"/>
              </a:spcBef>
              <a:defRPr sz="2528"/>
            </a:pPr>
            <a:r>
              <a:t>ai ant ape ass auk bat bot bug cat doe eel elk emu fly fox kit koi owl ox rat sow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3673143"/>
            <a:ext cx="11098091" cy="3245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64" name="Range Query  c - 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Range Query  c - l</a:t>
            </a:r>
          </a:p>
          <a:p>
            <a:pPr lvl="1"/>
            <a:r>
              <a:t>Determine location of c and l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4240125"/>
            <a:ext cx="13004800" cy="3648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68" name="Recursively enumerate all nodes between the lines starting with root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Recursively enumerate all nodes between the lines starting with root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681" y="3782925"/>
            <a:ext cx="11483438" cy="3221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72" name="Capacity:  With l levels, minimum of                                 records:…"/>
          <p:cNvSpPr txBox="1"/>
          <p:nvPr>
            <p:ph type="body" idx="1"/>
          </p:nvPr>
        </p:nvSpPr>
        <p:spPr>
          <a:xfrm>
            <a:off x="952500" y="2588273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Capacity:  With </a:t>
            </a:r>
            <a:r>
              <a:rPr i="1"/>
              <a:t>l</a:t>
            </a:r>
            <a:r>
              <a:t> levels, minimum of                                 records:</a:t>
            </a:r>
          </a:p>
          <a:p>
            <a:pPr lvl="1"/>
            <a:r>
              <a:t>                        keys</a:t>
            </a:r>
          </a:p>
          <a:p>
            <a:pPr/>
            <a:r>
              <a:t>Maximum of                                         records</a:t>
            </a:r>
          </a:p>
          <a:p>
            <a:pPr lvl="1"/>
            <a:r>
              <a:t>                  keys</a:t>
            </a:r>
          </a:p>
        </p:txBody>
      </p:sp>
      <p:sp>
        <p:nvSpPr>
          <p:cNvPr id="173" name="Equation"/>
          <p:cNvSpPr txBox="1"/>
          <p:nvPr/>
        </p:nvSpPr>
        <p:spPr>
          <a:xfrm>
            <a:off x="8166435" y="2673028"/>
            <a:ext cx="3841776" cy="4328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</m:oMath>
              </m:oMathPara>
            </a14:m>
            <a:endParaRPr sz="3800"/>
          </a:p>
        </p:txBody>
      </p:sp>
      <p:sp>
        <p:nvSpPr>
          <p:cNvPr id="174" name="Equation"/>
          <p:cNvSpPr txBox="1"/>
          <p:nvPr/>
        </p:nvSpPr>
        <p:spPr>
          <a:xfrm>
            <a:off x="2204591" y="3812835"/>
            <a:ext cx="2121498" cy="5247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000"/>
          </a:p>
        </p:txBody>
      </p:sp>
      <p:sp>
        <p:nvSpPr>
          <p:cNvPr id="175" name="Equation"/>
          <p:cNvSpPr txBox="1"/>
          <p:nvPr/>
        </p:nvSpPr>
        <p:spPr>
          <a:xfrm>
            <a:off x="4026235" y="4660370"/>
            <a:ext cx="3841776" cy="4328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</m:oMath>
              </m:oMathPara>
            </a14:m>
            <a:endParaRPr sz="3800"/>
          </a:p>
        </p:txBody>
      </p:sp>
      <p:sp>
        <p:nvSpPr>
          <p:cNvPr id="176" name="Equation"/>
          <p:cNvSpPr txBox="1"/>
          <p:nvPr/>
        </p:nvSpPr>
        <p:spPr>
          <a:xfrm>
            <a:off x="2099341" y="5325376"/>
            <a:ext cx="1728664" cy="8122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79" name="Inser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Inserts:</a:t>
            </a:r>
          </a:p>
          <a:p>
            <a:pPr lvl="1"/>
            <a:r>
              <a:t>Determine where the key should be located in a leaf</a:t>
            </a:r>
          </a:p>
          <a:p>
            <a:pPr lvl="1"/>
            <a:r>
              <a:t>Insert into leaf node</a:t>
            </a:r>
          </a:p>
          <a:p>
            <a:pPr lvl="1"/>
            <a:r>
              <a:t>Leaf node can now have too many keys</a:t>
            </a:r>
          </a:p>
          <a:p>
            <a:pPr lvl="1"/>
            <a:r>
              <a:t>Take middle key and elevate it to the next higher level</a:t>
            </a:r>
          </a:p>
          <a:p>
            <a:pPr lvl="1"/>
            <a:r>
              <a:t>Which can cause more “splits”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721" y="3023308"/>
            <a:ext cx="11881358" cy="3375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1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9311" y="3397339"/>
            <a:ext cx="10526178" cy="238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7304" y="2555753"/>
            <a:ext cx="10470192" cy="4642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23" name="Standard data structure for Key-Value Sto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Standard data structure for Key-Value Stores</a:t>
            </a:r>
          </a:p>
          <a:p>
            <a:pPr lvl="1"/>
            <a:r>
              <a:t>Stores records, composed of key and value</a:t>
            </a:r>
          </a:p>
          <a:p>
            <a:pPr lvl="2"/>
            <a:r>
              <a:t>Assumes that keys are ordered</a:t>
            </a:r>
          </a:p>
          <a:p>
            <a:pPr lvl="1"/>
            <a:r>
              <a:t>Implements CRUD: Create, Read, Update, Delete given a key</a:t>
            </a:r>
          </a:p>
          <a:p>
            <a:pPr lvl="1"/>
            <a:r>
              <a:t>Implements range queries: Recover all records with an id in a certain range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91" name="Insert:  Lock all nodes from root on down so that only one process can operate on the n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Insert:  Lock all nodes from root on down so that only one process can operate on the nodes</a:t>
            </a:r>
          </a:p>
          <a:p>
            <a:pPr/>
            <a:r>
              <a:t>Tree only grows a new level by splitting the root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94" name="Using only splits leads to skinny tre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only splits leads to skinny trees</a:t>
            </a:r>
          </a:p>
          <a:p>
            <a:pPr lvl="1"/>
            <a:r>
              <a:t>Better to make use of potential room in adjacent nodes</a:t>
            </a:r>
          </a:p>
          <a:p>
            <a:pPr lvl="1"/>
            <a:r>
              <a:t>Insert “ewe”.</a:t>
            </a:r>
          </a:p>
          <a:p>
            <a:pPr lvl="2"/>
            <a:r>
              <a:t>Node elk-emu only has one true neighbor.</a:t>
            </a:r>
          </a:p>
          <a:p>
            <a:pPr lvl="3"/>
            <a:r>
              <a:t>Node kid does not count, it is a cousin, not a sibling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197" name="Insert ewe int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ewe into </a:t>
            </a:r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190" y="4090670"/>
            <a:ext cx="11638220" cy="4555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201" name="Insert ew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ewe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797" y="4027170"/>
            <a:ext cx="10393206" cy="2038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205" name="Promote elk.  elk is guaranteed to come right after ef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Promote elk.  elk is guaranteed to come right after eft.</a:t>
            </a:r>
          </a:p>
          <a:p>
            <a:pPr/>
            <a:r>
              <a:t>Demote eft 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6094" y="4636770"/>
            <a:ext cx="9792612" cy="1920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209" name="Insert eft into the leaf 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eft into the leaf node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821" y="3595370"/>
            <a:ext cx="12421158" cy="2435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sp>
        <p:nvSpPr>
          <p:cNvPr id="213" name="Left rotate…"/>
          <p:cNvSpPr txBox="1"/>
          <p:nvPr>
            <p:ph type="body" sz="half" idx="1"/>
          </p:nvPr>
        </p:nvSpPr>
        <p:spPr>
          <a:xfrm>
            <a:off x="952500" y="2590800"/>
            <a:ext cx="531390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Left rotate</a:t>
            </a:r>
          </a:p>
          <a:p>
            <a:pPr lvl="1"/>
            <a:r>
              <a:t>Overflowing node has a sibling to the left with space</a:t>
            </a:r>
          </a:p>
          <a:p>
            <a:pPr lvl="1"/>
            <a:r>
              <a:t>Move left-most key up</a:t>
            </a:r>
          </a:p>
          <a:p>
            <a:pPr lvl="1"/>
            <a:r>
              <a:t>Lower left-most key 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5329" y="2212181"/>
            <a:ext cx="4754542" cy="65254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287" y="3167785"/>
            <a:ext cx="11780226" cy="301564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Now insert  “ai”"/>
          <p:cNvSpPr txBox="1"/>
          <p:nvPr/>
        </p:nvSpPr>
        <p:spPr>
          <a:xfrm>
            <a:off x="5905093" y="6786220"/>
            <a:ext cx="23884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insert  “ai”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416" y="3085235"/>
            <a:ext cx="11881968" cy="304169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Insert creates an overflowing node…"/>
          <p:cNvSpPr txBox="1"/>
          <p:nvPr/>
        </p:nvSpPr>
        <p:spPr>
          <a:xfrm>
            <a:off x="3341674" y="6519520"/>
            <a:ext cx="703265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Insert creates an overflowing node</a:t>
            </a:r>
          </a:p>
          <a:p>
            <a:pPr/>
            <a:r>
              <a:t>Only one neighboring sibling, but that one is full</a:t>
            </a:r>
          </a:p>
          <a:p>
            <a:pPr/>
            <a:r>
              <a:t>Split!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851" y="3022892"/>
            <a:ext cx="11781098" cy="3128825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Middle key moves up"/>
          <p:cNvSpPr txBox="1"/>
          <p:nvPr/>
        </p:nvSpPr>
        <p:spPr>
          <a:xfrm>
            <a:off x="5367477" y="6551270"/>
            <a:ext cx="31842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Middle key moves 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26" name="B-Trees prop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B-Trees proper:</a:t>
            </a:r>
          </a:p>
          <a:p>
            <a:pPr lvl="1"/>
            <a:r>
              <a:t>Stores records in pages in memory</a:t>
            </a:r>
          </a:p>
          <a:p>
            <a:pPr/>
            <a:r>
              <a:t>B+-Tree:</a:t>
            </a:r>
          </a:p>
          <a:p>
            <a:pPr lvl="1"/>
            <a:r>
              <a:t>Variant that stores data in pages in storage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763" y="3290858"/>
            <a:ext cx="11987274" cy="268958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Unfortunately, this gives another overflow…"/>
          <p:cNvSpPr txBox="1"/>
          <p:nvPr/>
        </p:nvSpPr>
        <p:spPr>
          <a:xfrm>
            <a:off x="3086099" y="6189320"/>
            <a:ext cx="746760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Unfortunately, this gives another overflow</a:t>
            </a:r>
          </a:p>
          <a:p>
            <a:pPr/>
            <a:r>
              <a:t>But this node has a right sibling not at full capacity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763" y="3290858"/>
            <a:ext cx="11987274" cy="268958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ight rotate:…"/>
          <p:cNvSpPr txBox="1"/>
          <p:nvPr/>
        </p:nvSpPr>
        <p:spPr>
          <a:xfrm>
            <a:off x="5464454" y="6189320"/>
            <a:ext cx="2710892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Right rotate:  </a:t>
            </a:r>
          </a:p>
          <a:p>
            <a:pPr/>
            <a:r>
              <a:t>Move “bot” up</a:t>
            </a:r>
          </a:p>
          <a:p>
            <a:pPr/>
            <a:r>
              <a:t>Move “doe” down</a:t>
            </a:r>
          </a:p>
          <a:p>
            <a:pPr/>
            <a:r>
              <a:t>Reattach nodes</a:t>
            </a:r>
          </a:p>
        </p:txBody>
      </p:sp>
      <p:sp>
        <p:nvSpPr>
          <p:cNvPr id="235" name="'bug', 'cat' are bigger than 'bot and smaller than 'doe'"/>
          <p:cNvSpPr txBox="1"/>
          <p:nvPr/>
        </p:nvSpPr>
        <p:spPr>
          <a:xfrm>
            <a:off x="1399250" y="8537081"/>
            <a:ext cx="744900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pPr/>
            <a:r>
              <a:t>'bug', 'cat' are bigger than 'bot and smaller than 'doe'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3558" y="3484890"/>
            <a:ext cx="10657684" cy="281219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Move “bot” up…"/>
          <p:cNvSpPr txBox="1"/>
          <p:nvPr/>
        </p:nvSpPr>
        <p:spPr>
          <a:xfrm>
            <a:off x="4438751" y="6792570"/>
            <a:ext cx="4127298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Move “bot” up</a:t>
            </a:r>
          </a:p>
          <a:p>
            <a:pPr/>
            <a:r>
              <a:t>Move “doe” down</a:t>
            </a:r>
          </a:p>
          <a:p>
            <a:pPr/>
            <a:r>
              <a:t>Reattach the dangling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487" y="3741708"/>
            <a:ext cx="11569826" cy="259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“bot” had moved up…"/>
          <p:cNvSpPr txBox="1"/>
          <p:nvPr/>
        </p:nvSpPr>
        <p:spPr>
          <a:xfrm>
            <a:off x="5581599" y="6646520"/>
            <a:ext cx="3518002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“bot” had moved up</a:t>
            </a:r>
          </a:p>
          <a:p>
            <a:pPr/>
            <a:r>
              <a:t>and replaced doe</a:t>
            </a:r>
          </a:p>
          <a:p>
            <a:pPr/>
          </a:p>
          <a:p>
            <a:pPr/>
            <a:r>
              <a:t>The “emu” node needs </a:t>
            </a:r>
          </a:p>
          <a:p>
            <a:pPr/>
            <a:r>
              <a:t>to receive one key and</a:t>
            </a:r>
          </a:p>
          <a:p>
            <a:pPr/>
            <a:r>
              <a:t>one pointer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5657" y="3836958"/>
            <a:ext cx="11153486" cy="2502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sp>
        <p:nvSpPr>
          <p:cNvPr id="249" name="When 'doe' becomes part of the node, a slot for a new left-most node opens 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When 'doe' becomes part of the node, a slot for a new left-most node opens up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'bug' 'cat' are larger than 'bot' and smaller than 'doe'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674" y="3723593"/>
            <a:ext cx="12247452" cy="3581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sp>
        <p:nvSpPr>
          <p:cNvPr id="253" name="Dele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Deletes</a:t>
            </a:r>
          </a:p>
          <a:p>
            <a:pPr lvl="1"/>
            <a:r>
              <a:t>Usually restructuring not done because there is no need</a:t>
            </a:r>
          </a:p>
          <a:p>
            <a:pPr lvl="1"/>
            <a:r>
              <a:t>Underflowing nodes will fill up with new inserts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sp>
        <p:nvSpPr>
          <p:cNvPr id="256" name="Implementing deletion anywa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Implementing deletion anyway:</a:t>
            </a:r>
          </a:p>
          <a:p>
            <a:pPr lvl="1"/>
            <a:r>
              <a:t>Can only remove keys from leaves</a:t>
            </a:r>
          </a:p>
          <a:p>
            <a:pPr lvl="1"/>
            <a:r>
              <a:t>If a delete causes an underflow, try a rotate into the underflowing node</a:t>
            </a:r>
          </a:p>
          <a:p>
            <a:pPr lvl="1"/>
            <a:r>
              <a:t>If this is not possible, then merge with a sibling</a:t>
            </a:r>
          </a:p>
          <a:p>
            <a:pPr lvl="2"/>
            <a:r>
              <a:t>A merge is the opposite of a split</a:t>
            </a:r>
          </a:p>
          <a:p>
            <a:pPr lvl="1"/>
            <a:r>
              <a:t>This can create an underflow in the parent node</a:t>
            </a:r>
          </a:p>
          <a:p>
            <a:pPr lvl="2"/>
            <a:r>
              <a:t>Again, first try rotate, then do a merge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73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Delete “kit”"/>
          <p:cNvSpPr txBox="1"/>
          <p:nvPr/>
        </p:nvSpPr>
        <p:spPr>
          <a:xfrm>
            <a:off x="5612993" y="2239620"/>
            <a:ext cx="17788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Delete “kit”</a:t>
            </a:r>
          </a:p>
        </p:txBody>
      </p:sp>
      <p:sp>
        <p:nvSpPr>
          <p:cNvPr id="261" name="Delete “kit”…"/>
          <p:cNvSpPr txBox="1"/>
          <p:nvPr/>
        </p:nvSpPr>
        <p:spPr>
          <a:xfrm>
            <a:off x="3761333" y="6608420"/>
            <a:ext cx="5482134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Delete “kit”</a:t>
            </a:r>
          </a:p>
          <a:p>
            <a:pPr/>
            <a:r>
              <a:t>“kit” is in an interior node.</a:t>
            </a:r>
          </a:p>
          <a:p>
            <a:pPr/>
            <a:r>
              <a:t>Exchange it with the key in the leave </a:t>
            </a:r>
          </a:p>
          <a:p>
            <a:pPr/>
            <a:r>
              <a:t>immediately before</a:t>
            </a:r>
          </a:p>
          <a:p>
            <a:pPr/>
            <a:r>
              <a:t>“fox”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954" y="3094008"/>
            <a:ext cx="12546892" cy="2815143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After interchanging “fox” and “kit”, can delete “kit”"/>
          <p:cNvSpPr txBox="1"/>
          <p:nvPr/>
        </p:nvSpPr>
        <p:spPr>
          <a:xfrm>
            <a:off x="2757017" y="6590158"/>
            <a:ext cx="749076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After interchanging “fox” and “kit”, can delete “kit”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29" name="B-trees:  In memory data structure for CRUD and range que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5609" indent="-435609" defTabSz="572516">
              <a:spcBef>
                <a:spcPts val="2100"/>
              </a:spcBef>
              <a:defRPr sz="3136"/>
            </a:pPr>
            <a:r>
              <a:t>B-trees:  In memory data structure for CRUD and range queries 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Balanced Tree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Each node can have between </a:t>
            </a:r>
            <a:r>
              <a:rPr i="1"/>
              <a:t>d</a:t>
            </a:r>
            <a:r>
              <a:t> and 2</a:t>
            </a:r>
            <a:r>
              <a:rPr i="1"/>
              <a:t>d</a:t>
            </a:r>
            <a:r>
              <a:t> keys with the exception of the root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Each node consists of a sequence of node pointer, key, node pointer, key, …, key, node pointer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Tree is ordered.</a:t>
            </a:r>
          </a:p>
          <a:p>
            <a:pPr lvl="2" marL="1306830" indent="-435609" defTabSz="572516">
              <a:spcBef>
                <a:spcPts val="2100"/>
              </a:spcBef>
              <a:defRPr sz="3136"/>
            </a:pPr>
            <a:r>
              <a:t>All keys in a child are between the keys adjacent to the node pointer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130" y="3373408"/>
            <a:ext cx="12044540" cy="270243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Now delete “fox”"/>
          <p:cNvSpPr txBox="1"/>
          <p:nvPr/>
        </p:nvSpPr>
        <p:spPr>
          <a:xfrm>
            <a:off x="5215077" y="6722720"/>
            <a:ext cx="25746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delete “fox”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543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tep 1: Find the key. If it is not in a leaf…"/>
          <p:cNvSpPr txBox="1"/>
          <p:nvPr/>
        </p:nvSpPr>
        <p:spPr>
          <a:xfrm>
            <a:off x="2059787" y="6413500"/>
            <a:ext cx="8800491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/>
            <a:r>
              <a:t>Step 1: Find the key. If it is not in a leaf</a:t>
            </a:r>
          </a:p>
          <a:p>
            <a:pPr algn="l"/>
            <a:r>
              <a:t>Step 2: Determine the key just before it, necessarily in a leaf</a:t>
            </a:r>
          </a:p>
          <a:p>
            <a:pPr algn="l"/>
            <a:r>
              <a:t>Step 3: Interchange the two keys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783" y="3659158"/>
            <a:ext cx="12039234" cy="270124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tep 4:  Remove the key now from a leaf"/>
          <p:cNvSpPr txBox="1"/>
          <p:nvPr/>
        </p:nvSpPr>
        <p:spPr>
          <a:xfrm>
            <a:off x="3524199" y="6716370"/>
            <a:ext cx="59564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/>
          </a:lstStyle>
          <a:p>
            <a:pPr/>
            <a:r>
              <a:t>Step 4:  Remove the key now from a leaf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591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his causes an underflow…"/>
          <p:cNvSpPr txBox="1"/>
          <p:nvPr/>
        </p:nvSpPr>
        <p:spPr>
          <a:xfrm>
            <a:off x="2427071" y="7230720"/>
            <a:ext cx="815065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This causes an underflow</a:t>
            </a:r>
          </a:p>
          <a:p>
            <a:pPr/>
            <a:r>
              <a:t>Remedy the underflow by right rotating from the sibling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591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Everything is now in order"/>
          <p:cNvSpPr txBox="1"/>
          <p:nvPr/>
        </p:nvSpPr>
        <p:spPr>
          <a:xfrm>
            <a:off x="4557166" y="7262470"/>
            <a:ext cx="389046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Everything is now in order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Now delete fly"/>
          <p:cNvSpPr txBox="1"/>
          <p:nvPr/>
        </p:nvSpPr>
        <p:spPr>
          <a:xfrm>
            <a:off x="5409691" y="7548220"/>
            <a:ext cx="21854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delete fly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162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witch “fly” with “emu”…"/>
          <p:cNvSpPr txBox="1"/>
          <p:nvPr/>
        </p:nvSpPr>
        <p:spPr>
          <a:xfrm>
            <a:off x="4585512" y="6557620"/>
            <a:ext cx="3833776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Switch “fly” with “emu”</a:t>
            </a:r>
          </a:p>
          <a:p>
            <a:pPr/>
            <a:r>
              <a:t>remove “fly” from the leaf</a:t>
            </a:r>
          </a:p>
          <a:p>
            <a:pPr/>
            <a:r>
              <a:t>Again: underflow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178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Cannot left-rotate:  There is no right sibling…"/>
          <p:cNvSpPr txBox="1"/>
          <p:nvPr/>
        </p:nvSpPr>
        <p:spPr>
          <a:xfrm>
            <a:off x="1818995" y="7040220"/>
            <a:ext cx="9366810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Cannot left-rotate:  There is no right sibling</a:t>
            </a:r>
          </a:p>
          <a:p>
            <a:pPr/>
            <a:r>
              <a:t>Cannot right-rotate:  The left sibling has only one key</a:t>
            </a:r>
          </a:p>
          <a:p>
            <a:pPr/>
            <a:r>
              <a:t>Need to merge:  Combine the two nodes by bringing down “elk”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24648"/>
            <a:ext cx="13004800" cy="3059954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We can merge the two nodes because…"/>
          <p:cNvSpPr txBox="1"/>
          <p:nvPr/>
        </p:nvSpPr>
        <p:spPr>
          <a:xfrm>
            <a:off x="3168954" y="6998945"/>
            <a:ext cx="666689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can merge the two nodes because</a:t>
            </a:r>
          </a:p>
          <a:p>
            <a:pPr/>
            <a:r>
              <a:t>the number of keys combined is less than 2 </a:t>
            </a:r>
            <a:r>
              <a:rPr i="1"/>
              <a:t>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61619"/>
            <a:ext cx="13004800" cy="2928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32" name="Example: 2-3 tree:  Each node has two or three childr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2-3 tree:  Each node has two or three children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602" y="4210139"/>
            <a:ext cx="10655596" cy="2414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61619"/>
            <a:ext cx="13004800" cy="292881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Delete “emu”"/>
          <p:cNvSpPr txBox="1"/>
          <p:nvPr/>
        </p:nvSpPr>
        <p:spPr>
          <a:xfrm>
            <a:off x="6569710" y="6976720"/>
            <a:ext cx="204978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Delete “emu”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05" y="3640108"/>
            <a:ext cx="12386590" cy="2779176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witch predecessor, then delete from node"/>
          <p:cNvSpPr txBox="1"/>
          <p:nvPr/>
        </p:nvSpPr>
        <p:spPr>
          <a:xfrm>
            <a:off x="3329584" y="6951320"/>
            <a:ext cx="634563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Switch predecessor, then delete from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05" y="3640108"/>
            <a:ext cx="12386590" cy="2779176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Now delete “elk”"/>
          <p:cNvSpPr txBox="1"/>
          <p:nvPr/>
        </p:nvSpPr>
        <p:spPr>
          <a:xfrm>
            <a:off x="5226507" y="2607920"/>
            <a:ext cx="25517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delete “elk”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336" y="4008408"/>
            <a:ext cx="12478128" cy="2799715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Results in an underflow"/>
          <p:cNvSpPr txBox="1"/>
          <p:nvPr/>
        </p:nvSpPr>
        <p:spPr>
          <a:xfrm>
            <a:off x="4735169" y="7256120"/>
            <a:ext cx="353446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Results in an underflow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336" y="4008408"/>
            <a:ext cx="12478128" cy="2799715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Results in an underflow…"/>
          <p:cNvSpPr txBox="1"/>
          <p:nvPr/>
        </p:nvSpPr>
        <p:spPr>
          <a:xfrm>
            <a:off x="4393031" y="7256120"/>
            <a:ext cx="4218738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Results in an underflow</a:t>
            </a:r>
          </a:p>
          <a:p>
            <a:pPr/>
            <a:r>
              <a:t>But can rotate a key into the</a:t>
            </a:r>
          </a:p>
          <a:p>
            <a:pPr/>
            <a:r>
              <a:t>underflowing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178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Result after right-rotation"/>
          <p:cNvSpPr txBox="1"/>
          <p:nvPr/>
        </p:nvSpPr>
        <p:spPr>
          <a:xfrm>
            <a:off x="4594199" y="6849720"/>
            <a:ext cx="38164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 after right-rotation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178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“Now delete “eel”"/>
          <p:cNvSpPr txBox="1"/>
          <p:nvPr/>
        </p:nvSpPr>
        <p:spPr>
          <a:xfrm>
            <a:off x="5676646" y="2684899"/>
            <a:ext cx="269290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“Now delete “eel”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89918"/>
            <a:ext cx="13004801" cy="2917885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Interchange “eel” with its predecessor…"/>
          <p:cNvSpPr txBox="1"/>
          <p:nvPr/>
        </p:nvSpPr>
        <p:spPr>
          <a:xfrm>
            <a:off x="4053840" y="7433920"/>
            <a:ext cx="568452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Interchange “eel” with its predecessor</a:t>
            </a:r>
          </a:p>
          <a:p>
            <a:pPr/>
            <a:r>
              <a:t>Delete “eel” from leaf:</a:t>
            </a:r>
          </a:p>
          <a:p>
            <a:pPr/>
            <a:r>
              <a:t>Underflow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Need to merge"/>
          <p:cNvSpPr txBox="1"/>
          <p:nvPr/>
        </p:nvSpPr>
        <p:spPr>
          <a:xfrm>
            <a:off x="5765292" y="7802220"/>
            <a:ext cx="22616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Need to merge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Merge results in another underflow…"/>
          <p:cNvSpPr txBox="1"/>
          <p:nvPr/>
        </p:nvSpPr>
        <p:spPr>
          <a:xfrm>
            <a:off x="3901084" y="7554570"/>
            <a:ext cx="5202632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Merge results in another underflow</a:t>
            </a:r>
          </a:p>
          <a:p>
            <a:pPr/>
            <a:r>
              <a:t>Use right rotate</a:t>
            </a:r>
          </a:p>
          <a:p>
            <a:pPr/>
            <a:r>
              <a:t>(though merge with right sibling</a:t>
            </a:r>
          </a:p>
          <a:p>
            <a:pPr/>
            <a:r>
              <a:t>is possible)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36" name="Read do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Read dog:</a:t>
            </a:r>
          </a:p>
          <a:p>
            <a:pPr lvl="1"/>
            <a:r>
              <a:t>Load root, determine location of dog in relation to the keys</a:t>
            </a:r>
          </a:p>
          <a:p>
            <a:pPr lvl="1"/>
            <a:r>
              <a:t>Follow middle pointer</a:t>
            </a:r>
          </a:p>
          <a:p>
            <a:pPr lvl="1"/>
            <a:r>
              <a:t>Follow pointer to the left</a:t>
            </a:r>
          </a:p>
          <a:p>
            <a:pPr lvl="1"/>
            <a:r>
              <a:t>Find “dog”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“ass”  goes up, “bot” goes down…"/>
          <p:cNvSpPr txBox="1"/>
          <p:nvPr/>
        </p:nvSpPr>
        <p:spPr>
          <a:xfrm>
            <a:off x="4080154" y="7922870"/>
            <a:ext cx="484449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“ass”  goes up, “bot” goes down</a:t>
            </a:r>
          </a:p>
          <a:p>
            <a:pPr/>
            <a:r>
              <a:t>One node is reattached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Reattach node"/>
          <p:cNvSpPr txBox="1"/>
          <p:nvPr/>
        </p:nvSpPr>
        <p:spPr>
          <a:xfrm>
            <a:off x="5724093" y="7713320"/>
            <a:ext cx="22424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Reattach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3771900"/>
            <a:ext cx="12065000" cy="339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In real lif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real life</a:t>
            </a:r>
          </a:p>
        </p:txBody>
      </p:sp>
      <p:sp>
        <p:nvSpPr>
          <p:cNvPr id="358" name="Use B+ tree for better access with block stor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B+ tree for better access with block storage</a:t>
            </a:r>
          </a:p>
          <a:p>
            <a:pPr lvl="1"/>
            <a:r>
              <a:t>Data pointers  / data are only in the leaf nodes</a:t>
            </a:r>
          </a:p>
          <a:p>
            <a:pPr lvl="1"/>
            <a:r>
              <a:t>Interior nodes only have keys as signals</a:t>
            </a:r>
          </a:p>
          <a:p>
            <a:pPr lvl="1"/>
            <a:r>
              <a:t>Link leaf nodes for faster range queries.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In real lif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real life</a:t>
            </a:r>
          </a:p>
        </p:txBody>
      </p:sp>
      <p:sp>
        <p:nvSpPr>
          <p:cNvPr id="361" name="Storage systems:…"/>
          <p:cNvSpPr txBox="1"/>
          <p:nvPr>
            <p:ph type="body" sz="half" idx="1"/>
          </p:nvPr>
        </p:nvSpPr>
        <p:spPr>
          <a:xfrm>
            <a:off x="952500" y="2590800"/>
            <a:ext cx="7164889" cy="6286500"/>
          </a:xfrm>
          <a:prstGeom prst="rect">
            <a:avLst/>
          </a:prstGeom>
        </p:spPr>
        <p:txBody>
          <a:bodyPr anchor="t"/>
          <a:lstStyle/>
          <a:p>
            <a:pPr marL="315594" indent="-315594" defTabSz="414781">
              <a:spcBef>
                <a:spcPts val="1500"/>
              </a:spcBef>
              <a:defRPr sz="2272"/>
            </a:pPr>
            <a:r>
              <a:t>Storage systems:</a:t>
            </a:r>
          </a:p>
          <a:p>
            <a:pPr lvl="1" marL="631189" indent="-315594" defTabSz="414781">
              <a:spcBef>
                <a:spcPts val="1500"/>
              </a:spcBef>
              <a:defRPr sz="2272"/>
            </a:pPr>
            <a:r>
              <a:t>Magnetic disk drives </a:t>
            </a:r>
          </a:p>
          <a:p>
            <a:pPr lvl="2" marL="946784" indent="-315594" defTabSz="414781">
              <a:spcBef>
                <a:spcPts val="1500"/>
              </a:spcBef>
              <a:defRPr sz="2272"/>
            </a:pPr>
            <a:r>
              <a:t>Data stored in blocks of 4KB (originally 512B)</a:t>
            </a:r>
          </a:p>
          <a:p>
            <a:pPr lvl="2" marL="946784" indent="-315594" defTabSz="414781">
              <a:spcBef>
                <a:spcPts val="1500"/>
              </a:spcBef>
              <a:defRPr sz="2272"/>
            </a:pPr>
            <a:r>
              <a:t>Access:</a:t>
            </a:r>
          </a:p>
          <a:p>
            <a:pPr lvl="3" marL="1262379" indent="-315594" defTabSz="414781">
              <a:spcBef>
                <a:spcPts val="1500"/>
              </a:spcBef>
              <a:defRPr sz="2272"/>
            </a:pPr>
            <a:r>
              <a:t>Seek + Rotate + Latency</a:t>
            </a:r>
          </a:p>
          <a:p>
            <a:pPr lvl="3" marL="1262379" indent="-315594" defTabSz="414781">
              <a:spcBef>
                <a:spcPts val="1500"/>
              </a:spcBef>
              <a:defRPr sz="2272"/>
            </a:pPr>
            <a:r>
              <a:t>~5-15 msec</a:t>
            </a:r>
          </a:p>
          <a:p>
            <a:pPr lvl="1" marL="631189" indent="-315594" defTabSz="414781">
              <a:spcBef>
                <a:spcPts val="1500"/>
              </a:spcBef>
              <a:defRPr sz="2272"/>
            </a:pPr>
            <a:r>
              <a:t>SSD:</a:t>
            </a:r>
          </a:p>
          <a:p>
            <a:pPr lvl="2" marL="946784" indent="-315594" defTabSz="414781">
              <a:spcBef>
                <a:spcPts val="1500"/>
              </a:spcBef>
              <a:defRPr sz="2272"/>
            </a:pPr>
            <a:r>
              <a:t>Flash technology</a:t>
            </a:r>
          </a:p>
          <a:p>
            <a:pPr lvl="2" marL="946784" indent="-315594" defTabSz="414781">
              <a:spcBef>
                <a:spcPts val="1500"/>
              </a:spcBef>
              <a:defRPr sz="2272"/>
            </a:pPr>
            <a:r>
              <a:t>Access:</a:t>
            </a:r>
          </a:p>
          <a:p>
            <a:pPr lvl="3" marL="1262379" indent="-315594" defTabSz="414781">
              <a:spcBef>
                <a:spcPts val="1500"/>
              </a:spcBef>
              <a:defRPr sz="2272"/>
            </a:pPr>
            <a:r>
              <a:t>~1 msec</a:t>
            </a:r>
          </a:p>
          <a:p>
            <a:pPr lvl="3" marL="1262379" indent="-315594" defTabSz="414781">
              <a:spcBef>
                <a:spcPts val="1500"/>
              </a:spcBef>
              <a:defRPr sz="2272"/>
            </a:pPr>
            <a:r>
              <a:t>Unless using several channels</a:t>
            </a:r>
          </a:p>
        </p:txBody>
      </p:sp>
      <p:pic>
        <p:nvPicPr>
          <p:cNvPr id="362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9521" y="2552699"/>
            <a:ext cx="34925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1521" y="6420629"/>
            <a:ext cx="5270501" cy="153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In Real Lif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Real Life</a:t>
            </a:r>
          </a:p>
        </p:txBody>
      </p:sp>
      <p:sp>
        <p:nvSpPr>
          <p:cNvPr id="366" name="Storage system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Storage systems:</a:t>
            </a:r>
          </a:p>
          <a:p>
            <a:pPr lvl="1"/>
            <a:r>
              <a:t>Transfer unit is a block / page </a:t>
            </a:r>
          </a:p>
          <a:p>
            <a:pPr lvl="2"/>
            <a:r>
              <a:t>of size 4KB</a:t>
            </a:r>
          </a:p>
          <a:p>
            <a:pPr lvl="1"/>
            <a:r>
              <a:t>We use DRAM as a cache</a:t>
            </a:r>
          </a:p>
          <a:p>
            <a:pPr lvl="2"/>
            <a:r>
              <a:t>Store a node in a single page (or fixed-sized set of pages)</a:t>
            </a:r>
          </a:p>
          <a:p>
            <a:pPr lvl="2"/>
            <a:r>
              <a:t>Only frequently used nodes should be in DRAM</a:t>
            </a:r>
          </a:p>
          <a:p>
            <a:pPr lvl="3"/>
            <a:r>
              <a:t>This would be the upper layers of the hierarchy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In Real Lif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Real Life</a:t>
            </a:r>
          </a:p>
        </p:txBody>
      </p:sp>
      <p:sp>
        <p:nvSpPr>
          <p:cNvPr id="369" name="Best Strateg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Best Strategy:</a:t>
            </a:r>
          </a:p>
          <a:p>
            <a:pPr lvl="1"/>
            <a:r>
              <a:t>Treat interior nodes differently</a:t>
            </a:r>
          </a:p>
          <a:p>
            <a:pPr lvl="2"/>
            <a:r>
              <a:t>because they are more frequently accessed</a:t>
            </a:r>
          </a:p>
          <a:p>
            <a:pPr lvl="2"/>
            <a:r>
              <a:t>because most data is in the leaves</a:t>
            </a:r>
          </a:p>
          <a:p>
            <a:pPr lvl="1"/>
            <a:r>
              <a:t>Do not store values, only keys in interior nodes</a:t>
            </a:r>
          </a:p>
          <a:p>
            <a:pPr lvl="2"/>
            <a:r>
              <a:t>This way, each node contains the maximum amount of information</a:t>
            </a:r>
          </a:p>
          <a:p>
            <a:pPr lvl="2"/>
            <a:r>
              <a:t>Which is used for navigation to the leaf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B+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B+ Tree</a:t>
            </a:r>
          </a:p>
        </p:txBody>
      </p:sp>
      <p:pic>
        <p:nvPicPr>
          <p:cNvPr id="3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28" y="3267709"/>
            <a:ext cx="11643944" cy="2892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B+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B+ Tree</a:t>
            </a:r>
          </a:p>
        </p:txBody>
      </p:sp>
      <p:sp>
        <p:nvSpPr>
          <p:cNvPr id="375" name="Interior nod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Interior nodes:</a:t>
            </a:r>
          </a:p>
          <a:p>
            <a:pPr lvl="1"/>
            <a:r>
              <a:t>Contain only keys</a:t>
            </a:r>
          </a:p>
          <a:p>
            <a:pPr lvl="1"/>
            <a:r>
              <a:t>The corresponding record is in a leaf, i.e. the key is repeated in the leaves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B+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B+ Tree</a:t>
            </a:r>
          </a:p>
        </p:txBody>
      </p:sp>
      <p:pic>
        <p:nvPicPr>
          <p:cNvPr id="3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28" y="3267709"/>
            <a:ext cx="11643944" cy="2892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7419" y="3397339"/>
            <a:ext cx="9529962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B+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B+ Tree</a:t>
            </a:r>
          </a:p>
        </p:txBody>
      </p:sp>
      <p:sp>
        <p:nvSpPr>
          <p:cNvPr id="381" name="Real life B+ tre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Real life B+ trees:</a:t>
            </a:r>
          </a:p>
          <a:p>
            <a:pPr lvl="1"/>
            <a:r>
              <a:t>Interior nodes have many more keys (e.g. 100)</a:t>
            </a:r>
          </a:p>
          <a:p>
            <a:pPr lvl="1"/>
            <a:r>
              <a:t>Leaf nodes have as much data as they can keep</a:t>
            </a:r>
          </a:p>
          <a:p>
            <a:pPr lvl="1"/>
            <a:r>
              <a:t>Need few levels:</a:t>
            </a:r>
          </a:p>
          <a:p>
            <a:pPr lvl="2"/>
            <a:r>
              <a:t>Faster lookup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B+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B+ Tree</a:t>
            </a:r>
          </a:p>
        </p:txBody>
      </p:sp>
      <p:sp>
        <p:nvSpPr>
          <p:cNvPr id="384" name="Range queries are easi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Range queries are easier:</a:t>
            </a:r>
          </a:p>
          <a:p>
            <a:pPr lvl="1"/>
            <a:r>
              <a:t>Go to the first key in the range</a:t>
            </a:r>
          </a:p>
          <a:p>
            <a:pPr lvl="1"/>
            <a:r>
              <a:t>Then follow the inter-node connections</a:t>
            </a:r>
          </a:p>
          <a:p>
            <a:pPr lvl="1"/>
          </a:p>
          <a:p>
            <a:pPr/>
            <a:r>
              <a:t>Size of node is an interesting optimization problem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B+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B+ Trees</a:t>
            </a:r>
          </a:p>
        </p:txBody>
      </p:sp>
      <p:sp>
        <p:nvSpPr>
          <p:cNvPr id="387" name="Mora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Morale:</a:t>
            </a:r>
          </a:p>
          <a:p>
            <a:pPr lvl="1"/>
            <a:r>
              <a:t>Data structures live in a concrete world</a:t>
            </a:r>
          </a:p>
          <a:p>
            <a:pPr lvl="1"/>
            <a:r>
              <a:t>In Computer Science, underlying technology changes best practices</a:t>
            </a:r>
          </a:p>
          <a:p>
            <a:pPr lvl="2"/>
            <a:r>
              <a:t>Therefore: </a:t>
            </a:r>
          </a:p>
          <a:p>
            <a:pPr lvl="3"/>
            <a:r>
              <a:t>Computer Science is not a science, but an engineering 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B+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B+ Trees</a:t>
            </a:r>
          </a:p>
        </p:txBody>
      </p:sp>
      <p:sp>
        <p:nvSpPr>
          <p:cNvPr id="390" name="Future memory / storage technolog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Future memory / storage technologies</a:t>
            </a:r>
          </a:p>
          <a:p>
            <a:pPr lvl="1"/>
            <a:r>
              <a:t>Non-volatile memory that combines </a:t>
            </a:r>
          </a:p>
          <a:p>
            <a:pPr lvl="2"/>
            <a:r>
              <a:t>Speed of DRAM</a:t>
            </a:r>
          </a:p>
          <a:p>
            <a:pPr lvl="2"/>
            <a:r>
              <a:t>Non-volatility of storage</a:t>
            </a:r>
          </a:p>
          <a:p>
            <a:pPr lvl="2"/>
            <a:r>
              <a:t>Low cost of bytes of storage</a:t>
            </a:r>
          </a:p>
          <a:p>
            <a:pPr lvl="2"/>
            <a:r>
              <a:t>Byte addressable</a:t>
            </a:r>
          </a:p>
          <a:p>
            <a:pPr/>
            <a:r>
              <a:t>Research question:</a:t>
            </a:r>
          </a:p>
          <a:p>
            <a:pPr lvl="1"/>
            <a:r>
              <a:t>What B-tree is needed for these memories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42" name="Search for “auk” 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Search for “auk” :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7850" y="3397339"/>
            <a:ext cx="10509100" cy="2380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46" name="In-order travers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In-order traversal</a:t>
            </a:r>
          </a:p>
          <a:p>
            <a:pPr lvl="1"/>
            <a:r>
              <a:t>Recursive operation</a:t>
            </a:r>
          </a:p>
          <a:p>
            <a:pPr lvl="1"/>
            <a:r>
              <a:t>If node contains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sub>
                </m:sSub>
              </m:oMath>
            </a14:m>
            <a:r>
              <a:t> </a:t>
            </a:r>
          </a:p>
          <a:p>
            <a:pPr lvl="2"/>
            <a:r>
              <a:t>With links </a:t>
            </a:r>
            <a14:m>
              <m:oMath>
                <m:sSub>
                  <m:e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and keys </a:t>
            </a:r>
            <a14:m>
              <m:oMath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:</a:t>
            </a:r>
          </a:p>
        </p:txBody>
      </p:sp>
      <p:sp>
        <p:nvSpPr>
          <p:cNvPr id="147" name="for i in range(d):…"/>
          <p:cNvSpPr txBox="1"/>
          <p:nvPr/>
        </p:nvSpPr>
        <p:spPr>
          <a:xfrm>
            <a:off x="3793058" y="6129277"/>
            <a:ext cx="5418684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i in range(d):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in_order_traversal(l[i])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emit(k[i])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in_order_traversal(l[d])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