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gorithm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0" name="Overview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47" name="Correctn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Correctness</a:t>
            </a:r>
          </a:p>
          <a:p>
            <a:pPr lvl="1"/>
            <a:r>
              <a:t>Can we prove that the answer given by an algorithm is correct?</a:t>
            </a:r>
          </a:p>
          <a:p>
            <a:pPr lvl="2"/>
            <a:r>
              <a:t>via Automated proof methods</a:t>
            </a:r>
          </a:p>
          <a:p>
            <a:pPr lvl="2"/>
            <a:r>
              <a:t>via human reasoning</a:t>
            </a:r>
          </a:p>
          <a:p>
            <a:pPr lvl="1"/>
            <a:r>
              <a:t>Often involves pseudo-code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50" name="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</a:t>
            </a:r>
          </a:p>
          <a:p>
            <a:pPr lvl="1"/>
            <a:r>
              <a:t>Needs to be measured independently of implementation</a:t>
            </a:r>
          </a:p>
          <a:p>
            <a:pPr lvl="1"/>
            <a:r>
              <a:t>Depends on the "instance size"</a:t>
            </a:r>
          </a:p>
          <a:p>
            <a:pPr lvl="2"/>
            <a:r>
              <a:t>Many problems in CS become proportionally </a:t>
            </a:r>
            <a:r>
              <a:rPr u="sng"/>
              <a:t>more difficult</a:t>
            </a:r>
            <a:r>
              <a:t> as they grow</a:t>
            </a:r>
          </a:p>
          <a:p>
            <a:pPr lvl="2"/>
            <a:r>
              <a:t>Use an "asymptotic" notation to capture behavior as we "scale up"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erform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Performance</a:t>
            </a:r>
          </a:p>
        </p:txBody>
      </p:sp>
      <p:sp>
        <p:nvSpPr>
          <p:cNvPr id="153" name="Computing uses resour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Computing uses resources</a:t>
            </a:r>
          </a:p>
          <a:p>
            <a:pPr lvl="1"/>
            <a:r>
              <a:t>Space:  How much storage is needed</a:t>
            </a:r>
          </a:p>
          <a:p>
            <a:pPr lvl="1"/>
            <a:r>
              <a:t>Time:  How many instructions are needed</a:t>
            </a:r>
          </a:p>
          <a:p>
            <a:pPr/>
            <a:r>
              <a:t>But it becomes more interesting:</a:t>
            </a:r>
          </a:p>
          <a:p>
            <a:pPr lvl="1"/>
            <a:r>
              <a:t>Some problems need to use storage (flash / disks)</a:t>
            </a:r>
          </a:p>
          <a:p>
            <a:pPr lvl="2"/>
            <a:r>
              <a:t>Storage is much slower</a:t>
            </a:r>
          </a:p>
          <a:p>
            <a:pPr lvl="2"/>
            <a:r>
              <a:t>Performance measurement: How many times does the algorithm need to access storage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erform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Performance</a:t>
            </a:r>
          </a:p>
        </p:txBody>
      </p:sp>
      <p:sp>
        <p:nvSpPr>
          <p:cNvPr id="156" name="Parallel / Multi-threaded 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Parallel / Multi-threaded performance</a:t>
            </a:r>
          </a:p>
          <a:p>
            <a:pPr lvl="1"/>
            <a:r>
              <a:t>Almost all computers have limited capability to execute instructions in parallel</a:t>
            </a:r>
          </a:p>
          <a:p>
            <a:pPr lvl="1"/>
            <a:r>
              <a:t>E.g.: Develop data structures that are</a:t>
            </a:r>
          </a:p>
          <a:p>
            <a:pPr lvl="2"/>
            <a:r>
              <a:t>thread-safe</a:t>
            </a:r>
          </a:p>
          <a:p>
            <a:pPr lvl="2"/>
            <a:r>
              <a:t>lock-free (no locking of shared resources needed)</a:t>
            </a:r>
          </a:p>
          <a:p>
            <a:pPr lvl="2"/>
            <a:r>
              <a:t>wait-free (no waiting for a thread to access a data structure)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Structures</a:t>
            </a:r>
          </a:p>
        </p:txBody>
      </p:sp>
      <p:sp>
        <p:nvSpPr>
          <p:cNvPr id="159" name="Way to organize data for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Way to organize data for algorithms</a:t>
            </a:r>
          </a:p>
          <a:p>
            <a:pPr lvl="1"/>
            <a:r>
              <a:t>Correctness:</a:t>
            </a:r>
          </a:p>
          <a:p>
            <a:pPr lvl="2"/>
            <a:r>
              <a:t>Provide a clearly defined interface</a:t>
            </a:r>
          </a:p>
          <a:p>
            <a:pPr lvl="3"/>
            <a:r>
              <a:t>Abstract Data Structure</a:t>
            </a:r>
          </a:p>
          <a:p>
            <a:pPr lvl="2"/>
            <a:r>
              <a:t>Provides capability to argue about programs</a:t>
            </a:r>
          </a:p>
          <a:p>
            <a:pPr lvl="2"/>
            <a:r>
              <a:t>Allows independent development</a:t>
            </a:r>
          </a:p>
          <a:p>
            <a:pPr lvl="3"/>
            <a:r>
              <a:t>Both are examples of the benefits of modularization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Structures</a:t>
            </a:r>
          </a:p>
        </p:txBody>
      </p:sp>
      <p:sp>
        <p:nvSpPr>
          <p:cNvPr id="162" name="An ADS is defined by its interfa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 ADS is defined by its interface</a:t>
            </a:r>
          </a:p>
          <a:p>
            <a:pPr/>
            <a:r>
              <a:t>Possible to mathematically prove certain properties from the definition of the interface</a:t>
            </a:r>
          </a:p>
          <a:p>
            <a:pPr lvl="1"/>
            <a:r>
              <a:t>In reality, mathematical proofs are rare</a:t>
            </a:r>
          </a:p>
          <a:p>
            <a:pPr lvl="1"/>
            <a:r>
              <a:t>But they become more important when things become more difficult:</a:t>
            </a:r>
          </a:p>
          <a:p>
            <a:pPr lvl="2"/>
            <a:r>
              <a:t>Arguing about thread safety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Structures</a:t>
            </a:r>
          </a:p>
        </p:txBody>
      </p:sp>
      <p:sp>
        <p:nvSpPr>
          <p:cNvPr id="165" name="Performance of ADT…"/>
          <p:cNvSpPr txBox="1"/>
          <p:nvPr>
            <p:ph type="body" idx="1"/>
          </p:nvPr>
        </p:nvSpPr>
        <p:spPr>
          <a:xfrm>
            <a:off x="952500" y="2287312"/>
            <a:ext cx="11099800" cy="7199213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Performance of ADT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Measured usually in time and space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Different implementations favor different operations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E.g. Inserts / Deletes at tail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If they are important: cyclic double linked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If they are not: single linked list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Inserts into a Python list 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Fast at the end, slow at the beginning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Suffer if lists are large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Eventually, linked lists are better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3" name="A generic recipe for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generic recipe for computation</a:t>
            </a:r>
          </a:p>
          <a:p>
            <a:pPr lvl="1"/>
            <a:r>
              <a:t>Should work on broad category of computers</a:t>
            </a:r>
          </a:p>
          <a:p>
            <a:pPr lvl="2"/>
            <a:r>
              <a:t>E.g. Algorithms for quantum computers, biological computers are / would be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26" name="What is presented to the programm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presented to the programmer:</a:t>
            </a:r>
          </a:p>
          <a:p>
            <a:pPr lvl="1"/>
            <a:r>
              <a:t>Computer reads instructions from memory</a:t>
            </a:r>
          </a:p>
          <a:p>
            <a:pPr lvl="1"/>
            <a:r>
              <a:t>Computer acts on instructions by changing memory locations</a:t>
            </a:r>
          </a:p>
          <a:p>
            <a:pPr lvl="2"/>
            <a:r>
              <a:t>Example:  addi x, 5</a:t>
            </a:r>
          </a:p>
          <a:p>
            <a:pPr lvl="3"/>
            <a:r>
              <a:t>Load x into accumulator, load 5 into a register, add results, move accumulator results back into memory where x is located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29" name="Modern systems pretend that instructions are executed serial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Modern systems pretend that instructions are executed serially</a:t>
            </a:r>
          </a:p>
          <a:p>
            <a:pPr lvl="1"/>
            <a:r>
              <a:t>Compilers move instructions around without telling</a:t>
            </a:r>
          </a:p>
          <a:p>
            <a:pPr lvl="1"/>
            <a:r>
              <a:t>Compilers change instructions</a:t>
            </a:r>
          </a:p>
          <a:p>
            <a:pPr lvl="1"/>
            <a:r>
              <a:t>Most instructions are not atomic</a:t>
            </a:r>
          </a:p>
          <a:p>
            <a:pPr lvl="1"/>
            <a:r>
              <a:t>Caches allow two different threads to have different views of the memory contents</a:t>
            </a:r>
          </a:p>
          <a:p>
            <a:pPr lvl="1"/>
            <a:r>
              <a:t>Memory system prioritizes reads over writes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32" name="Contract between system and programm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Contract between system and programmer:</a:t>
            </a:r>
          </a:p>
          <a:p>
            <a:pPr lvl="1"/>
            <a:r>
              <a:t>System does what programmer wants, but in a different faster way</a:t>
            </a:r>
          </a:p>
          <a:p>
            <a:pPr lvl="1"/>
            <a:r>
              <a:t>With a few exceptions, which makes multi-threaded computing so challenging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andard Model of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Standard Model of Computing</a:t>
            </a:r>
          </a:p>
        </p:txBody>
      </p:sp>
      <p:sp>
        <p:nvSpPr>
          <p:cNvPr id="135" name="Turns out that the optimizations of modern computing systems do not create genuine new capabil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Turns out that the optimizations of modern computing systems </a:t>
            </a:r>
            <a:r>
              <a:rPr b="1"/>
              <a:t>do not</a:t>
            </a:r>
            <a:r>
              <a:t> create genuine new capabilities</a:t>
            </a:r>
          </a:p>
          <a:p>
            <a:pPr/>
            <a:r>
              <a:t>We can </a:t>
            </a:r>
            <a:r>
              <a:rPr b="1" i="1"/>
              <a:t>emulate</a:t>
            </a:r>
            <a:r>
              <a:t> a modern system using an old one</a:t>
            </a:r>
          </a:p>
          <a:p>
            <a:pPr/>
            <a:r>
              <a:t>We can even </a:t>
            </a:r>
            <a:r>
              <a:rPr b="1" i="1"/>
              <a:t>emulate </a:t>
            </a:r>
            <a:r>
              <a:t>a modern system using a model of computing used in the 30s and 40s to model what Mathematics can compute:</a:t>
            </a:r>
          </a:p>
          <a:p>
            <a:pPr lvl="1"/>
            <a:r>
              <a:t>Turing machine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NA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DNA Computing</a:t>
            </a:r>
          </a:p>
        </p:txBody>
      </p:sp>
      <p:sp>
        <p:nvSpPr>
          <p:cNvPr id="138" name="DNA can store vast amounts of information in a very small spac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DNA can store vast amounts of information in a very small space.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Store data (key-value pair) by encoding in DNA sub-sequences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To look up by key: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Introduce the compliment of the key's substring affixed to a magnetic bead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Compliment bonds to DNA molecules with that key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Extract these DNA molecules magnetically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Sequence them for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Quantum Compu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Quantum Computing</a:t>
            </a:r>
          </a:p>
        </p:txBody>
      </p:sp>
      <p:sp>
        <p:nvSpPr>
          <p:cNvPr id="141" name="Uses quantum phenomena for comput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Uses quantum phenomena for computing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Especially super-position and entanglement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Can be analog or digital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Digital quantum computing uses quantum gates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Difficulty now is getting up the number of q-bits in a system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Could be faster than classical computers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Example: Shor's algorithm for factoring integers, Boson sampling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Will almost certainly force current cryptography to use much larger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44" name="Algorithms   I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Algorithms </a:t>
            </a:r>
            <a14:m>
              <m:oMath>
                <m: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</m:oMath>
            </a14:m>
            <a:r>
              <a:t> Implementation</a:t>
            </a:r>
          </a:p>
          <a:p>
            <a:pPr lvl="1"/>
            <a:r>
              <a:t>An algorithm can be implemented more or less efficiently</a:t>
            </a:r>
          </a:p>
          <a:p>
            <a:pPr lvl="1"/>
          </a:p>
          <a:p>
            <a:pPr lvl="1"/>
            <a:r>
              <a:t>You can measure the speed of an implementation on a given system fairly accurately</a:t>
            </a:r>
          </a:p>
          <a:p>
            <a:pPr lvl="1"/>
            <a:r>
              <a:t>You can derive the performance of an algorithm using a computing model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