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8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Binary Tre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Binary Trees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60" name="Insert 1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18</a:t>
            </a:r>
          </a:p>
        </p:txBody>
      </p:sp>
      <p:pic>
        <p:nvPicPr>
          <p:cNvPr id="1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0126" y="2590800"/>
            <a:ext cx="4051301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64" name="Insert 12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127</a:t>
            </a:r>
          </a:p>
        </p:txBody>
      </p:sp>
      <p:pic>
        <p:nvPicPr>
          <p:cNvPr id="1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8874" y="3002435"/>
            <a:ext cx="4216401" cy="50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68" name="Insert 17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170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94200" y="2590800"/>
            <a:ext cx="4216400" cy="599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72" name="Insert 10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109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6100" y="2863850"/>
            <a:ext cx="4546600" cy="599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76" name="Insert 4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47</a:t>
            </a:r>
          </a:p>
        </p:txBody>
      </p:sp>
      <p:pic>
        <p:nvPicPr>
          <p:cNvPr id="1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9100" y="2736850"/>
            <a:ext cx="4546600" cy="599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80" name="Insert 15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151</a:t>
            </a:r>
          </a:p>
        </p:txBody>
      </p:sp>
      <p:pic>
        <p:nvPicPr>
          <p:cNvPr id="18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8165" y="2882900"/>
            <a:ext cx="4546601" cy="599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84" name="Insert 14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146</a:t>
            </a:r>
          </a:p>
        </p:txBody>
      </p:sp>
      <p:pic>
        <p:nvPicPr>
          <p:cNvPr id="1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9100" y="2863850"/>
            <a:ext cx="4800600" cy="599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88" name="Insert 7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71</a:t>
            </a:r>
          </a:p>
        </p:txBody>
      </p:sp>
      <p:pic>
        <p:nvPicPr>
          <p:cNvPr id="1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2100" y="2590800"/>
            <a:ext cx="4800600" cy="599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92" name="Insert 4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40</a:t>
            </a:r>
          </a:p>
        </p:txBody>
      </p:sp>
      <p:pic>
        <p:nvPicPr>
          <p:cNvPr id="19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9100" y="2863850"/>
            <a:ext cx="4800600" cy="599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96" name="Insert 6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60</a:t>
            </a:r>
          </a:p>
        </p:txBody>
      </p:sp>
      <p:pic>
        <p:nvPicPr>
          <p:cNvPr id="1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5488" y="2413000"/>
            <a:ext cx="4800601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Defini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Definition</a:t>
            </a:r>
          </a:p>
        </p:txBody>
      </p:sp>
      <p:sp>
        <p:nvSpPr>
          <p:cNvPr id="123" name="Binary trees consists of nodes…"/>
          <p:cNvSpPr txBox="1"/>
          <p:nvPr>
            <p:ph type="body" sz="half" idx="1"/>
          </p:nvPr>
        </p:nvSpPr>
        <p:spPr>
          <a:xfrm>
            <a:off x="952500" y="2590800"/>
            <a:ext cx="7265116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Binary trees consists of nodes</a:t>
            </a:r>
          </a:p>
          <a:p>
            <a:pPr lvl="1"/>
            <a:r>
              <a:t>Each node has:</a:t>
            </a:r>
          </a:p>
          <a:p>
            <a:pPr lvl="2"/>
            <a:r>
              <a:t>A value (key -- record pair)</a:t>
            </a:r>
          </a:p>
          <a:p>
            <a:pPr lvl="2"/>
            <a:r>
              <a:t>A left subnode</a:t>
            </a:r>
          </a:p>
          <a:p>
            <a:pPr lvl="2"/>
            <a:r>
              <a:t>A right subnode</a:t>
            </a:r>
          </a:p>
          <a:p>
            <a:pPr/>
            <a:r>
              <a:t>In computer science, the root of a tree is on top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87739" y="3151581"/>
            <a:ext cx="3947063" cy="4311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00" name="Insert 22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224</a:t>
            </a:r>
          </a:p>
        </p:txBody>
      </p:sp>
      <p:pic>
        <p:nvPicPr>
          <p:cNvPr id="20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10862" y="2413000"/>
            <a:ext cx="5270501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04" name="Insert 79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79</a:t>
            </a:r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49178" y="2317750"/>
            <a:ext cx="5270501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08" name="Insert 13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134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3134" y="2413000"/>
            <a:ext cx="5270501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12" name="Insert 23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232</a:t>
            </a: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94150" y="2406650"/>
            <a:ext cx="5270500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16" name="Insert 230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230</a:t>
            </a:r>
          </a:p>
        </p:txBody>
      </p:sp>
      <p:pic>
        <p:nvPicPr>
          <p:cNvPr id="2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1642" y="2279650"/>
            <a:ext cx="5270501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20" name="Insert 17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178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8602" y="2590800"/>
            <a:ext cx="5270501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24" name="Insert 24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248</a:t>
            </a: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00617" y="2413000"/>
            <a:ext cx="5803901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28" name="Insert 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5</a:t>
            </a:r>
          </a:p>
        </p:txBody>
      </p:sp>
      <p:pic>
        <p:nvPicPr>
          <p:cNvPr id="22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7100" y="2406650"/>
            <a:ext cx="6324600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32" name="Printing out per lay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Printing out per layer</a:t>
            </a:r>
          </a:p>
        </p:txBody>
      </p:sp>
      <p:sp>
        <p:nvSpPr>
          <p:cNvPr id="233" name="[154]…"/>
          <p:cNvSpPr txBox="1"/>
          <p:nvPr/>
        </p:nvSpPr>
        <p:spPr>
          <a:xfrm>
            <a:off x="443757" y="3946799"/>
            <a:ext cx="6599976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300"/>
            </a:pPr>
            <a:r>
              <a:t>[154]</a:t>
            </a:r>
          </a:p>
          <a:p>
            <a:pPr>
              <a:defRPr sz="2300"/>
            </a:pPr>
            <a:r>
              <a:t>[149, 223]</a:t>
            </a:r>
          </a:p>
          <a:p>
            <a:pPr>
              <a:defRPr sz="2300"/>
            </a:pPr>
            <a:r>
              <a:t>[81, 151, 186, 224]</a:t>
            </a:r>
          </a:p>
          <a:p>
            <a:pPr>
              <a:defRPr sz="2300"/>
            </a:pPr>
            <a:r>
              <a:t>[8, 127, 156, 189, 232]</a:t>
            </a:r>
          </a:p>
          <a:p>
            <a:pPr>
              <a:defRPr sz="2300"/>
            </a:pPr>
            <a:r>
              <a:t>[5, 18, 109, 146, 177, 218, 230, 248]</a:t>
            </a:r>
          </a:p>
          <a:p>
            <a:pPr>
              <a:defRPr sz="2300"/>
            </a:pPr>
            <a:r>
              <a:t>[47, 134, 173, 182]</a:t>
            </a:r>
          </a:p>
          <a:p>
            <a:pPr>
              <a:defRPr sz="2300"/>
            </a:pPr>
            <a:r>
              <a:t>[40, 71, 170, 178]</a:t>
            </a:r>
          </a:p>
          <a:p>
            <a:pPr>
              <a:defRPr sz="2300"/>
            </a:pPr>
            <a:r>
              <a:t>[60, 79]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279650"/>
            <a:ext cx="6324600" cy="6908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237" name="This example shows very nicel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This example shows very nicely:</a:t>
            </a:r>
          </a:p>
          <a:p>
            <a:pPr lvl="1"/>
            <a:r>
              <a:t>Trees under random insertion become too thin</a:t>
            </a:r>
          </a:p>
          <a:p>
            <a:pPr lvl="1"/>
            <a:r>
              <a:t>Not well balanced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27" name="Insert 154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154</a:t>
            </a:r>
          </a:p>
          <a:p>
            <a:pPr/>
          </a:p>
          <a:p>
            <a:pPr/>
            <a:r>
              <a:t>Insert 223 </a:t>
            </a:r>
          </a:p>
          <a:p>
            <a:pPr/>
          </a:p>
          <a:p>
            <a:pPr/>
          </a:p>
          <a:p>
            <a:pPr/>
            <a:r>
              <a:t>Insert 186</a:t>
            </a:r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29071" y="3212657"/>
            <a:ext cx="660401" cy="406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9071" y="4267200"/>
            <a:ext cx="1447801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9071" y="6680200"/>
            <a:ext cx="1447801" cy="2197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Implementation</a:t>
            </a:r>
          </a:p>
        </p:txBody>
      </p:sp>
      <p:sp>
        <p:nvSpPr>
          <p:cNvPr id="240" name="Node clas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Node class</a:t>
            </a:r>
          </a:p>
        </p:txBody>
      </p:sp>
      <p:sp>
        <p:nvSpPr>
          <p:cNvPr id="241" name="class Node:…"/>
          <p:cNvSpPr txBox="1"/>
          <p:nvPr/>
        </p:nvSpPr>
        <p:spPr>
          <a:xfrm>
            <a:off x="409227" y="3627689"/>
            <a:ext cx="12186346" cy="455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class Node:</a:t>
            </a:r>
          </a:p>
          <a:p>
            <a:pPr>
              <a:defRPr sz="2400"/>
            </a:pPr>
            <a:r>
              <a:t>    def __init__(self, value):</a:t>
            </a:r>
          </a:p>
          <a:p>
            <a:pPr>
              <a:defRPr sz="2400"/>
            </a:pPr>
            <a:r>
              <a:t>        self.value = value</a:t>
            </a:r>
          </a:p>
          <a:p>
            <a:pPr>
              <a:defRPr sz="2400"/>
            </a:pPr>
            <a:r>
              <a:t>        self.left = None</a:t>
            </a:r>
          </a:p>
          <a:p>
            <a:pPr>
              <a:defRPr sz="2400"/>
            </a:pPr>
            <a:r>
              <a:t>        self.right = None</a:t>
            </a:r>
          </a:p>
          <a:p>
            <a:pPr>
              <a:defRPr sz="2400"/>
            </a:pPr>
            <a:r>
              <a:t>    def __repr__(self):</a:t>
            </a:r>
          </a:p>
          <a:p>
            <a:pPr>
              <a:defRPr sz="2400"/>
            </a:pPr>
            <a:r>
              <a:t>        return "Node : {}, Value: {}, Left: {}, Right: {}".format(</a:t>
            </a:r>
          </a:p>
          <a:p>
            <a:pPr>
              <a:defRPr sz="2400"/>
            </a:pPr>
            <a:r>
              <a:t>            hex(id(self)), </a:t>
            </a:r>
          </a:p>
          <a:p>
            <a:pPr>
              <a:defRPr sz="2400"/>
            </a:pPr>
            <a:r>
              <a:t>            self.value, </a:t>
            </a:r>
          </a:p>
          <a:p>
            <a:pPr>
              <a:defRPr sz="2400"/>
            </a:pPr>
            <a:r>
              <a:t>            hex(id(self.left)), </a:t>
            </a:r>
          </a:p>
          <a:p>
            <a:pPr>
              <a:defRPr sz="2400"/>
            </a:pPr>
            <a:r>
              <a:t>            hex(id(self.right)))</a:t>
            </a:r>
          </a:p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Implementation</a:t>
            </a:r>
          </a:p>
        </p:txBody>
      </p:sp>
      <p:sp>
        <p:nvSpPr>
          <p:cNvPr id="244" name="Tree clas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Tree class:</a:t>
            </a:r>
          </a:p>
          <a:p>
            <a:pPr lvl="1"/>
            <a:r>
              <a:t>Empty tree has a None root</a:t>
            </a:r>
          </a:p>
        </p:txBody>
      </p:sp>
      <p:sp>
        <p:nvSpPr>
          <p:cNvPr id="245" name="class Binary_Tree:…"/>
          <p:cNvSpPr txBox="1"/>
          <p:nvPr/>
        </p:nvSpPr>
        <p:spPr>
          <a:xfrm>
            <a:off x="2906436" y="4235450"/>
            <a:ext cx="5235774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class Binary_Tree:</a:t>
            </a:r>
          </a:p>
          <a:p>
            <a:pPr/>
            <a:r>
              <a:t>    def __init__(self):</a:t>
            </a:r>
          </a:p>
          <a:p>
            <a:pPr/>
            <a:r>
              <a:t>        self.root = None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Implementation</a:t>
            </a:r>
          </a:p>
        </p:txBody>
      </p:sp>
      <p:sp>
        <p:nvSpPr>
          <p:cNvPr id="248" name="Insert is more difficult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is more difficult:</a:t>
            </a:r>
          </a:p>
          <a:p>
            <a:pPr lvl="1"/>
            <a:r>
              <a:t>Start at the root</a:t>
            </a:r>
          </a:p>
          <a:p>
            <a:pPr lvl="2"/>
            <a:r>
              <a:t>If the value to be inserted is smaller than the value at the root, go to the left</a:t>
            </a:r>
          </a:p>
          <a:p>
            <a:pPr lvl="2"/>
            <a:r>
              <a:t>Otherwise go to the right</a:t>
            </a:r>
          </a:p>
          <a:p>
            <a:pPr lvl="1"/>
            <a:r>
              <a:t>Continue until you reach a None-child</a:t>
            </a:r>
          </a:p>
          <a:p>
            <a:pPr lvl="2"/>
            <a:r>
              <a:t>Insert there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Implementation</a:t>
            </a:r>
          </a:p>
        </p:txBody>
      </p:sp>
      <p:sp>
        <p:nvSpPr>
          <p:cNvPr id="251" name="Special Ca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Special Case:</a:t>
            </a:r>
          </a:p>
          <a:p>
            <a:pPr lvl="1"/>
            <a:r>
              <a:t>The tree is empty</a:t>
            </a:r>
          </a:p>
        </p:txBody>
      </p:sp>
      <p:sp>
        <p:nvSpPr>
          <p:cNvPr id="252" name="def insert(self, value):…"/>
          <p:cNvSpPr txBox="1"/>
          <p:nvPr/>
        </p:nvSpPr>
        <p:spPr>
          <a:xfrm>
            <a:off x="3030934" y="4502149"/>
            <a:ext cx="6942932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def insert(self, value):</a:t>
            </a:r>
          </a:p>
          <a:p>
            <a:pPr/>
            <a:r>
              <a:t>        new_node = Node(value)</a:t>
            </a:r>
          </a:p>
          <a:p>
            <a:pPr/>
            <a:r>
              <a:t>        if not self.root:</a:t>
            </a:r>
          </a:p>
          <a:p>
            <a:pPr/>
            <a:r>
              <a:t>            self.root = new_node</a:t>
            </a:r>
          </a:p>
          <a:p>
            <a:pPr/>
            <a:r>
              <a:t>        else:</a:t>
            </a:r>
          </a:p>
          <a:p>
            <a:pPr/>
            <a:r>
              <a:t>             ...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Implementation"/>
          <p:cNvSpPr txBox="1"/>
          <p:nvPr>
            <p:ph type="title"/>
          </p:nvPr>
        </p:nvSpPr>
        <p:spPr>
          <a:xfrm>
            <a:off x="952500" y="-1"/>
            <a:ext cx="11099800" cy="2159001"/>
          </a:xfrm>
          <a:prstGeom prst="rect">
            <a:avLst/>
          </a:prstGeom>
        </p:spPr>
        <p:txBody>
          <a:bodyPr/>
          <a:lstStyle/>
          <a:p>
            <a:pPr/>
            <a:r>
              <a:t>Implementation</a:t>
            </a:r>
          </a:p>
        </p:txBody>
      </p:sp>
      <p:sp>
        <p:nvSpPr>
          <p:cNvPr id="255" name="def insert(self, value):…"/>
          <p:cNvSpPr txBox="1"/>
          <p:nvPr/>
        </p:nvSpPr>
        <p:spPr>
          <a:xfrm>
            <a:off x="952500" y="1949450"/>
            <a:ext cx="10357247" cy="75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insert(self, value):</a:t>
            </a:r>
          </a:p>
          <a:p>
            <a:pPr/>
            <a:r>
              <a:t>        new_node = Node(value)</a:t>
            </a:r>
          </a:p>
          <a:p>
            <a:pPr/>
            <a:r>
              <a:t>        if not self.root:</a:t>
            </a:r>
          </a:p>
          <a:p>
            <a:pPr/>
            <a:r>
              <a:t>            self.root = new_node</a:t>
            </a:r>
          </a:p>
          <a:p>
            <a:pPr/>
            <a:r>
              <a:t>        else:</a:t>
            </a:r>
          </a:p>
          <a:p>
            <a:pPr/>
            <a:r>
              <a:t>            current = self.root</a:t>
            </a:r>
          </a:p>
          <a:p>
            <a:pPr/>
            <a:r>
              <a:t>            while True:</a:t>
            </a:r>
          </a:p>
          <a:p>
            <a:pPr/>
            <a:r>
              <a:t>                if value &lt; current.value:</a:t>
            </a:r>
          </a:p>
          <a:p>
            <a:pPr/>
            <a:r>
              <a:t>                    if current.left:</a:t>
            </a:r>
          </a:p>
          <a:p>
            <a:pPr/>
            <a:r>
              <a:t>                        current = current.left</a:t>
            </a:r>
          </a:p>
          <a:p>
            <a:pPr/>
            <a:r>
              <a:t>                    else:</a:t>
            </a:r>
          </a:p>
          <a:p>
            <a:pPr/>
            <a:r>
              <a:t>                        current.left = new_node</a:t>
            </a:r>
          </a:p>
          <a:p>
            <a:pPr/>
            <a:r>
              <a:t>                        return</a:t>
            </a:r>
          </a:p>
          <a:p>
            <a:pPr/>
            <a:r>
              <a:t>                else:</a:t>
            </a:r>
          </a:p>
          <a:p>
            <a:pPr/>
            <a:r>
              <a:t>                    if current.right:</a:t>
            </a:r>
          </a:p>
          <a:p>
            <a:pPr/>
            <a:r>
              <a:t>                        current = current.right</a:t>
            </a:r>
          </a:p>
          <a:p>
            <a:pPr/>
            <a:r>
              <a:t>                    else:</a:t>
            </a:r>
          </a:p>
          <a:p>
            <a:pPr/>
            <a:r>
              <a:t>                        current.right = new_node</a:t>
            </a:r>
          </a:p>
          <a:p>
            <a:pPr/>
            <a:r>
              <a:t>                       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Implementation</a:t>
            </a:r>
          </a:p>
        </p:txBody>
      </p:sp>
      <p:sp>
        <p:nvSpPr>
          <p:cNvPr id="258" name="Not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Note:</a:t>
            </a:r>
          </a:p>
          <a:p>
            <a:pPr lvl="1"/>
            <a:r>
              <a:t>What do we have to change to prevent the same key to be inserted twice?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261" name="Show by level…"/>
          <p:cNvSpPr txBox="1"/>
          <p:nvPr>
            <p:ph type="body" sz="quarter" idx="1"/>
          </p:nvPr>
        </p:nvSpPr>
        <p:spPr>
          <a:xfrm>
            <a:off x="952500" y="2590800"/>
            <a:ext cx="11099800" cy="1225062"/>
          </a:xfrm>
          <a:prstGeom prst="rect">
            <a:avLst/>
          </a:prstGeom>
        </p:spPr>
        <p:txBody>
          <a:bodyPr anchor="t"/>
          <a:lstStyle>
            <a:lvl1pPr marL="400050" indent="-400050" defTabSz="525779">
              <a:spcBef>
                <a:spcPts val="1900"/>
              </a:spcBef>
              <a:defRPr sz="2880"/>
            </a:lvl1pPr>
            <a:lvl2pPr marL="800100" indent="-400050" defTabSz="525779">
              <a:spcBef>
                <a:spcPts val="1900"/>
              </a:spcBef>
              <a:defRPr sz="2880"/>
            </a:lvl2pPr>
          </a:lstStyle>
          <a:p>
            <a:pPr/>
            <a:r>
              <a:t>Show by level</a:t>
            </a:r>
          </a:p>
          <a:p>
            <a:pPr lvl="1"/>
            <a:r>
              <a:t>Give all the records inserted at a certain level</a:t>
            </a:r>
          </a:p>
        </p:txBody>
      </p:sp>
      <p:sp>
        <p:nvSpPr>
          <p:cNvPr id="262" name="[154]…"/>
          <p:cNvSpPr txBox="1"/>
          <p:nvPr/>
        </p:nvSpPr>
        <p:spPr>
          <a:xfrm>
            <a:off x="839381" y="4102456"/>
            <a:ext cx="6599976" cy="274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2300"/>
            </a:pPr>
            <a:r>
              <a:t>[154]</a:t>
            </a:r>
          </a:p>
          <a:p>
            <a:pPr>
              <a:defRPr sz="2300"/>
            </a:pPr>
            <a:r>
              <a:t>[149, 223]</a:t>
            </a:r>
          </a:p>
          <a:p>
            <a:pPr>
              <a:defRPr sz="2300"/>
            </a:pPr>
            <a:r>
              <a:t>[81, 151, 186, 224]</a:t>
            </a:r>
          </a:p>
          <a:p>
            <a:pPr>
              <a:defRPr sz="2300"/>
            </a:pPr>
            <a:r>
              <a:t>[8, 127, 156, 189, 232]</a:t>
            </a:r>
          </a:p>
          <a:p>
            <a:pPr>
              <a:defRPr sz="2300"/>
            </a:pPr>
            <a:r>
              <a:t>[5, 18, 109, 146, 177, 218, 230, 248]</a:t>
            </a:r>
          </a:p>
          <a:p>
            <a:pPr>
              <a:defRPr sz="2300"/>
            </a:pPr>
            <a:r>
              <a:t>[47, 134, 173, 182]</a:t>
            </a:r>
          </a:p>
          <a:p>
            <a:pPr>
              <a:defRPr sz="2300"/>
            </a:pPr>
            <a:r>
              <a:t>[40, 71, 170, 178]</a:t>
            </a:r>
          </a:p>
          <a:p>
            <a:pPr>
              <a:defRPr sz="2300"/>
            </a:pPr>
            <a:r>
              <a:t>[60, 79]</a:t>
            </a:r>
          </a:p>
        </p:txBody>
      </p:sp>
      <p:pic>
        <p:nvPicPr>
          <p:cNvPr id="2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39356" y="3993661"/>
            <a:ext cx="4898021" cy="5350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266" name="Idea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Idea:</a:t>
            </a:r>
          </a:p>
          <a:p>
            <a:pPr lvl="1"/>
            <a:r>
              <a:t>Put all nodes at a certain level in a queue</a:t>
            </a:r>
          </a:p>
          <a:p>
            <a:pPr lvl="1"/>
            <a:r>
              <a:t>Process the queue by:</a:t>
            </a:r>
          </a:p>
          <a:p>
            <a:pPr lvl="2"/>
            <a:r>
              <a:t>Printing all values</a:t>
            </a:r>
          </a:p>
          <a:p>
            <a:pPr lvl="2"/>
            <a:r>
              <a:t>Adding children to the next queue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269" name="Example"/>
          <p:cNvSpPr txBox="1"/>
          <p:nvPr>
            <p:ph type="body" idx="1"/>
          </p:nvPr>
        </p:nvSpPr>
        <p:spPr>
          <a:xfrm>
            <a:off x="952500" y="24130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Example</a:t>
            </a:r>
          </a:p>
        </p:txBody>
      </p:sp>
      <p:pic>
        <p:nvPicPr>
          <p:cNvPr id="2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9422" y="2851150"/>
            <a:ext cx="9059956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273" name="Example (cont.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(cont.)</a:t>
            </a:r>
          </a:p>
        </p:txBody>
      </p:sp>
      <p:pic>
        <p:nvPicPr>
          <p:cNvPr id="2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8672" y="3559800"/>
            <a:ext cx="9225556" cy="5762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33" name="Insert 149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149</a:t>
            </a:r>
          </a:p>
          <a:p>
            <a:pPr/>
          </a:p>
          <a:p>
            <a:pPr/>
          </a:p>
          <a:p>
            <a:pPr/>
          </a:p>
          <a:p>
            <a:pPr/>
            <a:r>
              <a:t>Insert 189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54650" y="3020742"/>
            <a:ext cx="2095500" cy="219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53050" y="6067752"/>
            <a:ext cx="2197100" cy="318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277" name="Example (cont.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(cont.)</a:t>
            </a:r>
          </a:p>
        </p:txBody>
      </p:sp>
      <p:pic>
        <p:nvPicPr>
          <p:cNvPr id="2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5886" y="3359206"/>
            <a:ext cx="10013028" cy="56505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281" name="Example (cont.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(cont.)</a:t>
            </a:r>
          </a:p>
        </p:txBody>
      </p:sp>
      <p:pic>
        <p:nvPicPr>
          <p:cNvPr id="28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3002" y="3402798"/>
            <a:ext cx="10358796" cy="5635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285" name="Example (cont.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(cont.)</a:t>
            </a:r>
          </a:p>
        </p:txBody>
      </p:sp>
      <p:pic>
        <p:nvPicPr>
          <p:cNvPr id="2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2200" y="3519887"/>
            <a:ext cx="9960400" cy="5489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289" name="Example (cont.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Example (cont.)</a:t>
            </a:r>
          </a:p>
        </p:txBody>
      </p:sp>
      <p:pic>
        <p:nvPicPr>
          <p:cNvPr id="29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4795" y="3326210"/>
            <a:ext cx="10095210" cy="56792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293" name="We can use different implementations for queu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use different implementations for queues</a:t>
            </a:r>
          </a:p>
          <a:p>
            <a:pPr lvl="1"/>
            <a:r>
              <a:t>Such as linked lists</a:t>
            </a:r>
          </a:p>
          <a:p>
            <a:pPr lvl="2"/>
            <a:r>
              <a:t>But it is easier to use Python lists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296" name="def print_layer(self):…"/>
          <p:cNvSpPr txBox="1"/>
          <p:nvPr/>
        </p:nvSpPr>
        <p:spPr>
          <a:xfrm>
            <a:off x="683592" y="2933699"/>
            <a:ext cx="11637616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def print_layer(self):</a:t>
            </a:r>
          </a:p>
          <a:p>
            <a:pPr/>
            <a:r>
              <a:t>        current_generation = [self.root]</a:t>
            </a:r>
          </a:p>
          <a:p>
            <a:pPr/>
            <a:r>
              <a:t>        while True:</a:t>
            </a:r>
          </a:p>
          <a:p>
            <a:pPr/>
            <a:r>
              <a:t>            print([node.value for node in</a:t>
            </a:r>
          </a:p>
          <a:p>
            <a:pPr/>
            <a:r>
              <a:t>                           current_generation])</a:t>
            </a:r>
          </a:p>
          <a:p>
            <a:pPr/>
            <a:r>
              <a:t>            next_generation = [ ]</a:t>
            </a:r>
          </a:p>
          <a:p>
            <a:pPr/>
            <a:r>
              <a:t>            for node in current_generation:</a:t>
            </a:r>
          </a:p>
          <a:p>
            <a:pPr/>
            <a:r>
              <a:t>                if node and node.left:</a:t>
            </a:r>
          </a:p>
          <a:p>
            <a:pPr/>
            <a:r>
              <a:t>                    next_generation.append(node.left)</a:t>
            </a:r>
          </a:p>
          <a:p>
            <a:pPr/>
            <a:r>
              <a:t>                if node and node.right:</a:t>
            </a:r>
          </a:p>
          <a:p>
            <a:pPr/>
            <a:r>
              <a:t>                    next_generation.append(node.right)</a:t>
            </a:r>
          </a:p>
          <a:p>
            <a:pPr/>
            <a:r>
              <a:t>            current_generation = next_generation</a:t>
            </a:r>
          </a:p>
          <a:p>
            <a:pPr/>
            <a:r>
              <a:t>            if not current_generation:</a:t>
            </a:r>
          </a:p>
          <a:p>
            <a:pPr/>
            <a:r>
              <a:t>                return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299" name="Other tree traversals are more importa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Other tree traversals are more important</a:t>
            </a:r>
          </a:p>
          <a:p>
            <a:pPr lvl="1"/>
            <a:r>
              <a:t>In-order traversal:</a:t>
            </a:r>
          </a:p>
          <a:p>
            <a:pPr lvl="2"/>
            <a:r>
              <a:t>Traverse the left sub-tree</a:t>
            </a:r>
          </a:p>
          <a:p>
            <a:pPr lvl="2"/>
            <a:r>
              <a:t>Get the root</a:t>
            </a:r>
          </a:p>
          <a:p>
            <a:pPr lvl="2"/>
            <a:r>
              <a:t>Traverse the right sub-tree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302" name="These use recurs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These use recursion:</a:t>
            </a:r>
          </a:p>
          <a:p>
            <a:pPr lvl="1"/>
            <a:r>
              <a:t>A function that calls itself</a:t>
            </a:r>
          </a:p>
          <a:p>
            <a:pPr lvl="2"/>
            <a:r>
              <a:t>For us: have to define a left sub-tree and right sub-tree</a:t>
            </a:r>
          </a:p>
        </p:txBody>
      </p:sp>
      <p:sp>
        <p:nvSpPr>
          <p:cNvPr id="303" name="def left_tree(self):…"/>
          <p:cNvSpPr txBox="1"/>
          <p:nvPr/>
        </p:nvSpPr>
        <p:spPr>
          <a:xfrm>
            <a:off x="1445021" y="5431679"/>
            <a:ext cx="7809211" cy="1689101"/>
          </a:xfrm>
          <a:prstGeom prst="rect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left_tree(self):</a:t>
            </a:r>
          </a:p>
          <a:p>
            <a:pPr/>
            <a:r>
              <a:t>        result = Binary_Tree()</a:t>
            </a:r>
          </a:p>
          <a:p>
            <a:pPr/>
            <a:r>
              <a:t>        result.root = self.root.left</a:t>
            </a:r>
          </a:p>
          <a:p>
            <a:pPr/>
            <a:r>
              <a:t>        return result</a:t>
            </a:r>
          </a:p>
        </p:txBody>
      </p:sp>
      <p:sp>
        <p:nvSpPr>
          <p:cNvPr id="304" name="def right_tree(self):…"/>
          <p:cNvSpPr txBox="1"/>
          <p:nvPr/>
        </p:nvSpPr>
        <p:spPr>
          <a:xfrm>
            <a:off x="2837938" y="7523756"/>
            <a:ext cx="8022606" cy="1689101"/>
          </a:xfrm>
          <a:prstGeom prst="rect">
            <a:avLst/>
          </a:prstGeom>
          <a:ln w="12700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right_tree(self):</a:t>
            </a:r>
          </a:p>
          <a:p>
            <a:pPr/>
            <a:r>
              <a:t>        result = Binary_Tree()</a:t>
            </a:r>
          </a:p>
          <a:p>
            <a:pPr/>
            <a:r>
              <a:t>        result.root = self.root.right</a:t>
            </a:r>
          </a:p>
          <a:p>
            <a:pPr/>
            <a:r>
              <a:t>        return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307" name="Then to implement in-order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Then to implement in-order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Notice how we are calling the function on the smaller tree</a:t>
            </a:r>
          </a:p>
        </p:txBody>
      </p:sp>
      <p:sp>
        <p:nvSpPr>
          <p:cNvPr id="308" name="def in_order(self):…"/>
          <p:cNvSpPr txBox="1"/>
          <p:nvPr/>
        </p:nvSpPr>
        <p:spPr>
          <a:xfrm>
            <a:off x="952500" y="3448050"/>
            <a:ext cx="9503668" cy="285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in_order(self):</a:t>
            </a:r>
          </a:p>
          <a:p>
            <a:pPr/>
            <a:r>
              <a:t>        if not self.root:</a:t>
            </a:r>
          </a:p>
          <a:p>
            <a:pPr/>
            <a:r>
              <a:t>            return []</a:t>
            </a:r>
          </a:p>
          <a:p>
            <a:pPr/>
            <a:r>
              <a:t>        return self.left_tree().in_order() +</a:t>
            </a:r>
          </a:p>
          <a:p>
            <a:pPr/>
            <a:r>
              <a:t>               [self.root.value] + </a:t>
            </a:r>
          </a:p>
          <a:p>
            <a:pPr/>
            <a:r>
              <a:t>               self.right_tree().in_order()</a:t>
            </a:r>
          </a:p>
          <a:p>
            <a:pPr/>
            <a:r>
              <a:t>      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pic>
        <p:nvPicPr>
          <p:cNvPr id="3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5983" y="2209800"/>
            <a:ext cx="8610601" cy="704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38" name="Insert 156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156</a:t>
            </a:r>
          </a:p>
          <a:p>
            <a:pPr/>
          </a:p>
          <a:p>
            <a:pPr/>
          </a:p>
          <a:p>
            <a:pPr/>
          </a:p>
          <a:p>
            <a:pPr/>
            <a:r>
              <a:t>Insert 81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61147" y="2413000"/>
            <a:ext cx="2197101" cy="318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1247" y="6264106"/>
            <a:ext cx="2667001" cy="318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9800" y="2247900"/>
            <a:ext cx="11112500" cy="6985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317" name="In-order traversa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In-order traversal:</a:t>
            </a:r>
          </a:p>
          <a:p>
            <a:pPr lvl="1"/>
            <a:r>
              <a:t>Records are printed in order</a:t>
            </a:r>
          </a:p>
        </p:txBody>
      </p:sp>
      <p:sp>
        <p:nvSpPr>
          <p:cNvPr id="318" name="b = Binary_Tree()…"/>
          <p:cNvSpPr txBox="1"/>
          <p:nvPr/>
        </p:nvSpPr>
        <p:spPr>
          <a:xfrm>
            <a:off x="683592" y="4509272"/>
            <a:ext cx="11637616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b = Binary_Tree()</a:t>
            </a:r>
          </a:p>
          <a:p>
            <a:pPr/>
            <a:r>
              <a:t>    lista = [154,223,186,149,189,156,81,8,177,182,173,</a:t>
            </a:r>
          </a:p>
          <a:p>
            <a:pPr/>
            <a:r>
              <a:t>             218,18,127,170,109,47,151,146,71,40,60,</a:t>
            </a:r>
          </a:p>
          <a:p>
            <a:pPr/>
            <a:r>
              <a:t>             224,79,134,232,230,178,248,5, 150, 130]</a:t>
            </a:r>
          </a:p>
          <a:p>
            <a:pPr/>
            <a:r>
              <a:t>    for x in lista:</a:t>
            </a:r>
          </a:p>
          <a:p>
            <a:pPr/>
            <a:r>
              <a:t>        b.insert(x)</a:t>
            </a:r>
          </a:p>
          <a:p>
            <a:pPr/>
            <a:r>
              <a:t>    b.print_layer()</a:t>
            </a:r>
          </a:p>
          <a:p>
            <a:pPr/>
            <a:r>
              <a:t>    print(b.in_order())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321" name="Resul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Result</a:t>
            </a:r>
          </a:p>
          <a:p>
            <a:pPr/>
          </a:p>
          <a:p>
            <a:pPr/>
          </a:p>
          <a:p>
            <a:pPr/>
          </a:p>
          <a:p>
            <a:pPr/>
            <a:r>
              <a:t>This is incidentally our first ordering algorithm</a:t>
            </a:r>
          </a:p>
          <a:p>
            <a:pPr lvl="1"/>
            <a:r>
              <a:t>Though not necessarily a very good one</a:t>
            </a:r>
          </a:p>
        </p:txBody>
      </p:sp>
      <p:sp>
        <p:nvSpPr>
          <p:cNvPr id="322" name="[5, 8, 18, 40, 47, 60, 71, 79, 81, 109, 127, 130, 134, 146, 149, 150, 151, 154, 156, 170, 173, 177, 178, 182, 186, 189, 218, 223, 224, 230, 232, 248]"/>
          <p:cNvSpPr txBox="1"/>
          <p:nvPr/>
        </p:nvSpPr>
        <p:spPr>
          <a:xfrm>
            <a:off x="1235213" y="3594100"/>
            <a:ext cx="11214259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[5, 8, 18, 40, 47, 60, 71, 79, 81, 109, 127, 130, 134, 146, 149, 150, 151, 154, 156, 170, 173, 177, 178, 182, 186, 189, 218, 223, 224, 230, 232, 248]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325" name="Pre-order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Pre-order:</a:t>
            </a:r>
          </a:p>
          <a:p>
            <a:pPr lvl="1"/>
            <a:r>
              <a:t>First root</a:t>
            </a:r>
          </a:p>
          <a:p>
            <a:pPr lvl="1"/>
            <a:r>
              <a:t>Then left-tree</a:t>
            </a:r>
          </a:p>
          <a:p>
            <a:pPr lvl="1"/>
            <a:r>
              <a:t>Then right-tree</a:t>
            </a:r>
          </a:p>
        </p:txBody>
      </p:sp>
      <p:sp>
        <p:nvSpPr>
          <p:cNvPr id="326" name="def pre_order(self):…"/>
          <p:cNvSpPr txBox="1"/>
          <p:nvPr/>
        </p:nvSpPr>
        <p:spPr>
          <a:xfrm>
            <a:off x="745862" y="5978331"/>
            <a:ext cx="11851011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pre_order(self):</a:t>
            </a:r>
          </a:p>
          <a:p>
            <a:pPr/>
            <a:r>
              <a:t>        if not self.root:</a:t>
            </a:r>
          </a:p>
          <a:p>
            <a:pPr/>
            <a:r>
              <a:t>            return []</a:t>
            </a:r>
          </a:p>
          <a:p>
            <a:pPr/>
            <a:r>
              <a:t>        return [self.root.value] +</a:t>
            </a:r>
          </a:p>
          <a:p>
            <a:pPr/>
            <a:r>
              <a:t>                self.left_tree().pre_order() +         </a:t>
            </a:r>
          </a:p>
          <a:p>
            <a:pPr/>
            <a:r>
              <a:t>                self.right_tree().pre_order()</a:t>
            </a:r>
          </a:p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329" name="Applic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Application:</a:t>
            </a:r>
          </a:p>
          <a:p>
            <a:pPr lvl="1"/>
            <a:r>
              <a:t>Expression trees</a:t>
            </a:r>
          </a:p>
          <a:p>
            <a:pPr lvl="1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</p:txBody>
      </p:sp>
      <p:pic>
        <p:nvPicPr>
          <p:cNvPr id="3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3318" y="4152679"/>
            <a:ext cx="4813301" cy="444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333" name="Pre-ord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Pre-order</a:t>
            </a:r>
          </a:p>
          <a:p>
            <a:pPr lvl="1"/>
            <a:r>
              <a:t>Polish notation: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</m:oMath>
              </m:oMathPara>
            </a14:m>
          </a:p>
        </p:txBody>
      </p:sp>
      <p:pic>
        <p:nvPicPr>
          <p:cNvPr id="3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1962" y="4195086"/>
            <a:ext cx="4813301" cy="444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337" name="Post-ord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Post-order</a:t>
            </a:r>
          </a:p>
          <a:p>
            <a:pPr lvl="1"/>
            <a:r>
              <a:t>First left tree</a:t>
            </a:r>
          </a:p>
          <a:p>
            <a:pPr lvl="1"/>
            <a:r>
              <a:t>Then right tree</a:t>
            </a:r>
          </a:p>
          <a:p>
            <a:pPr lvl="1"/>
            <a:r>
              <a:t>Then root</a:t>
            </a:r>
          </a:p>
        </p:txBody>
      </p:sp>
      <p:sp>
        <p:nvSpPr>
          <p:cNvPr id="338" name="def post_order(self):…"/>
          <p:cNvSpPr txBox="1"/>
          <p:nvPr/>
        </p:nvSpPr>
        <p:spPr>
          <a:xfrm>
            <a:off x="1323776" y="5893517"/>
            <a:ext cx="10357248" cy="285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def post_order(self):</a:t>
            </a:r>
          </a:p>
          <a:p>
            <a:pPr/>
            <a:r>
              <a:t>        if not self.root:</a:t>
            </a:r>
          </a:p>
          <a:p>
            <a:pPr/>
            <a:r>
              <a:t>            return []</a:t>
            </a:r>
          </a:p>
          <a:p>
            <a:pPr/>
            <a:r>
              <a:t>        return   self.left_tree().post_order() </a:t>
            </a:r>
          </a:p>
          <a:p>
            <a:pPr/>
            <a:r>
              <a:t>               + self.right_tree().post_order() </a:t>
            </a:r>
          </a:p>
          <a:p>
            <a:pPr/>
            <a:r>
              <a:t>               + [self.root.value]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owing 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Showing Contents</a:t>
            </a:r>
          </a:p>
        </p:txBody>
      </p:sp>
      <p:sp>
        <p:nvSpPr>
          <p:cNvPr id="341" name="Post-ord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Post-order</a:t>
            </a:r>
          </a:p>
          <a:p>
            <a:pPr lvl="1"/>
            <a:r>
              <a:t>Reverse Polish notation:</a:t>
            </a:r>
          </a:p>
          <a:p>
            <a:pPr lvl="2"/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</m:oMath>
              </m:oMathPara>
            </a14:m>
          </a:p>
        </p:txBody>
      </p:sp>
      <p:pic>
        <p:nvPicPr>
          <p:cNvPr id="3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01962" y="4195086"/>
            <a:ext cx="4813301" cy="444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eome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Geometry</a:t>
            </a:r>
          </a:p>
        </p:txBody>
      </p:sp>
      <p:sp>
        <p:nvSpPr>
          <p:cNvPr id="345" name="Depth of a tre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Depth of a tree:</a:t>
            </a:r>
          </a:p>
          <a:p>
            <a:pPr lvl="1"/>
            <a:r>
              <a:t>Number of links from root to the furthest node</a:t>
            </a:r>
          </a:p>
          <a:p>
            <a:pPr lvl="8"/>
            <a:r>
              <a:t>Depth is three in this example</a:t>
            </a:r>
          </a:p>
        </p:txBody>
      </p:sp>
      <p:pic>
        <p:nvPicPr>
          <p:cNvPr id="3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2500" y="4633291"/>
            <a:ext cx="5791200" cy="444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eome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Geometry</a:t>
            </a:r>
          </a:p>
        </p:txBody>
      </p:sp>
      <p:sp>
        <p:nvSpPr>
          <p:cNvPr id="349" name="Use recurs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recursion</a:t>
            </a:r>
          </a:p>
        </p:txBody>
      </p:sp>
      <p:sp>
        <p:nvSpPr>
          <p:cNvPr id="350" name="def depth(self):…"/>
          <p:cNvSpPr txBox="1"/>
          <p:nvPr/>
        </p:nvSpPr>
        <p:spPr>
          <a:xfrm>
            <a:off x="790289" y="3880667"/>
            <a:ext cx="11424222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def depth(self):</a:t>
            </a:r>
          </a:p>
          <a:p>
            <a:pPr/>
            <a:r>
              <a:t>        if not self.root:</a:t>
            </a:r>
          </a:p>
          <a:p>
            <a:pPr/>
            <a:r>
              <a:t>            return -1</a:t>
            </a:r>
          </a:p>
          <a:p>
            <a:pPr/>
            <a:r>
              <a:t>        else:</a:t>
            </a:r>
          </a:p>
          <a:p>
            <a:pPr/>
            <a:r>
              <a:t>            return 1 + max(self.left_tree().depth(), </a:t>
            </a:r>
          </a:p>
          <a:p>
            <a:pPr/>
            <a:r>
              <a:t>                           self.right_tree().depth())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43" name="Insert 8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8</a:t>
            </a:r>
          </a:p>
          <a:p>
            <a:pPr/>
          </a:p>
          <a:p>
            <a:pPr/>
          </a:p>
          <a:p>
            <a:pPr/>
          </a:p>
          <a:p>
            <a:pPr/>
            <a:r>
              <a:t>Insert 177</a:t>
            </a: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67736" y="2413000"/>
            <a:ext cx="3035301" cy="318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57278" y="4973677"/>
            <a:ext cx="3035301" cy="416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eomet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Geometry</a:t>
            </a:r>
          </a:p>
        </p:txBody>
      </p:sp>
      <p:sp>
        <p:nvSpPr>
          <p:cNvPr id="353" name="Number of elements in a tre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Number of elements in a tree</a:t>
            </a:r>
          </a:p>
          <a:p>
            <a:pPr lvl="1"/>
            <a:r>
              <a:t>Let's use Python length</a:t>
            </a:r>
          </a:p>
          <a:p>
            <a:pPr lvl="2"/>
            <a:r>
              <a:t>Again, use recursion on left and right subtree</a:t>
            </a:r>
          </a:p>
        </p:txBody>
      </p:sp>
      <p:sp>
        <p:nvSpPr>
          <p:cNvPr id="354" name="def __len__(self):…"/>
          <p:cNvSpPr txBox="1"/>
          <p:nvPr/>
        </p:nvSpPr>
        <p:spPr>
          <a:xfrm>
            <a:off x="1857263" y="5493743"/>
            <a:ext cx="9290274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   def __len__(self):</a:t>
            </a:r>
          </a:p>
          <a:p>
            <a:pPr/>
            <a:r>
              <a:t>        if not self.root:</a:t>
            </a:r>
          </a:p>
          <a:p>
            <a:pPr/>
            <a:r>
              <a:t>            return 0</a:t>
            </a:r>
          </a:p>
          <a:p>
            <a:pPr/>
            <a:r>
              <a:t>        else:</a:t>
            </a:r>
          </a:p>
          <a:p>
            <a:pPr/>
            <a:r>
              <a:t>            return 1+len(self.left_tree())</a:t>
            </a:r>
          </a:p>
          <a:p>
            <a:pPr/>
            <a:r>
              <a:t>                    +len(self.right_tree())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Find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Finding Data </a:t>
            </a:r>
          </a:p>
        </p:txBody>
      </p:sp>
      <p:sp>
        <p:nvSpPr>
          <p:cNvPr id="357" name="To find record with certain valu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To find record with certain value:</a:t>
            </a:r>
          </a:p>
          <a:p>
            <a:pPr lvl="1"/>
            <a:r>
              <a:t>Start at root</a:t>
            </a:r>
          </a:p>
          <a:p>
            <a:pPr lvl="2"/>
            <a:r>
              <a:t>Go to the left or the right, depending on whether the value is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def contains(self, value):…"/>
          <p:cNvSpPr txBox="1"/>
          <p:nvPr/>
        </p:nvSpPr>
        <p:spPr>
          <a:xfrm>
            <a:off x="1904985" y="1913558"/>
            <a:ext cx="8436696" cy="521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 def contains(self, value):</a:t>
            </a:r>
          </a:p>
          <a:p>
            <a:pPr/>
            <a:r>
              <a:t>        if not self.root:</a:t>
            </a:r>
          </a:p>
          <a:p>
            <a:pPr/>
            <a:r>
              <a:t>            return False</a:t>
            </a:r>
          </a:p>
          <a:p>
            <a:pPr/>
            <a:r>
              <a:t>        current = self.root</a:t>
            </a:r>
          </a:p>
          <a:p>
            <a:pPr/>
            <a:r>
              <a:t>        while True:</a:t>
            </a:r>
          </a:p>
          <a:p>
            <a:pPr/>
            <a:r>
              <a:t>            if not current:</a:t>
            </a:r>
          </a:p>
          <a:p>
            <a:pPr/>
            <a:r>
              <a:t>                return False</a:t>
            </a:r>
          </a:p>
          <a:p>
            <a:pPr/>
            <a:r>
              <a:t>            if value == current.value:</a:t>
            </a:r>
          </a:p>
          <a:p>
            <a:pPr/>
            <a:r>
              <a:t>                return True</a:t>
            </a:r>
          </a:p>
          <a:p>
            <a:pPr/>
            <a:r>
              <a:t>            if value &lt; current.value:</a:t>
            </a:r>
          </a:p>
          <a:p>
            <a:pPr/>
            <a:r>
              <a:t>                current = current.left</a:t>
            </a:r>
          </a:p>
          <a:p>
            <a:pPr/>
            <a:r>
              <a:t>            else:</a:t>
            </a:r>
          </a:p>
          <a:p>
            <a:pPr/>
            <a:r>
              <a:t>                current = current.right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Delet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Deleting Data </a:t>
            </a:r>
          </a:p>
        </p:txBody>
      </p:sp>
      <p:sp>
        <p:nvSpPr>
          <p:cNvPr id="362" name="If the node is a leaf:…"/>
          <p:cNvSpPr txBox="1"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 anchor="t"/>
          <a:lstStyle/>
          <a:p>
            <a:pPr/>
            <a:r>
              <a:t>If the node is a leaf:</a:t>
            </a:r>
          </a:p>
          <a:p>
            <a:pPr lvl="1"/>
            <a:r>
              <a:t>We just delete the leaf</a:t>
            </a:r>
          </a:p>
        </p:txBody>
      </p:sp>
      <p:pic>
        <p:nvPicPr>
          <p:cNvPr id="36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045" y="4457053"/>
            <a:ext cx="11284710" cy="40648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Delet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Deleting Data </a:t>
            </a:r>
          </a:p>
        </p:txBody>
      </p:sp>
      <p:sp>
        <p:nvSpPr>
          <p:cNvPr id="366" name="Special cas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Special case:</a:t>
            </a:r>
          </a:p>
          <a:p>
            <a:pPr lvl="1"/>
            <a:r>
              <a:t>The node to be deleted is the root</a:t>
            </a:r>
          </a:p>
          <a:p>
            <a:pPr lvl="1"/>
          </a:p>
          <a:p>
            <a:pPr lvl="1"/>
          </a:p>
          <a:p>
            <a:pPr lvl="1"/>
            <a:r>
              <a:t>In which case we need to set the root to None</a:t>
            </a:r>
          </a:p>
        </p:txBody>
      </p:sp>
      <p:pic>
        <p:nvPicPr>
          <p:cNvPr id="3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5219" y="4673600"/>
            <a:ext cx="660401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Delet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Deleting Data </a:t>
            </a:r>
          </a:p>
        </p:txBody>
      </p:sp>
      <p:sp>
        <p:nvSpPr>
          <p:cNvPr id="370" name="If the node to be deleted has only one chil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node to be deleted has only one child:</a:t>
            </a:r>
          </a:p>
          <a:p>
            <a:pPr lvl="1"/>
            <a:r>
              <a:t>Replace the sub-tree rooted in the node with the child tree</a:t>
            </a:r>
          </a:p>
        </p:txBody>
      </p:sp>
      <p:pic>
        <p:nvPicPr>
          <p:cNvPr id="37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965" y="4724327"/>
            <a:ext cx="11031335" cy="41529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Delet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Deleting Data </a:t>
            </a:r>
          </a:p>
        </p:txBody>
      </p:sp>
      <p:sp>
        <p:nvSpPr>
          <p:cNvPr id="374" name="If the node to be deleted has two childre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the node to be deleted has two children:</a:t>
            </a:r>
          </a:p>
          <a:p>
            <a:pPr lvl="1"/>
            <a:r>
              <a:t>Find the successor</a:t>
            </a:r>
          </a:p>
          <a:p>
            <a:pPr lvl="2"/>
            <a:r>
              <a:t>Leftmost node in the right subtree</a:t>
            </a:r>
          </a:p>
          <a:p>
            <a:pPr lvl="1"/>
            <a:r>
              <a:t>Save value of the successor</a:t>
            </a:r>
          </a:p>
          <a:p>
            <a:pPr lvl="1"/>
            <a:r>
              <a:t>Delete the successor</a:t>
            </a:r>
          </a:p>
          <a:p>
            <a:pPr lvl="2"/>
            <a:r>
              <a:t>For this we need to find its successor</a:t>
            </a:r>
          </a:p>
          <a:p>
            <a:pPr lvl="1"/>
            <a:r>
              <a:t>Then change the value of the node to be deleted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Deleting Dat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Deleting Data</a:t>
            </a:r>
          </a:p>
        </p:txBody>
      </p:sp>
      <p:pic>
        <p:nvPicPr>
          <p:cNvPr id="37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02290"/>
            <a:ext cx="13004800" cy="5149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Implement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Implementation</a:t>
            </a:r>
          </a:p>
        </p:txBody>
      </p:sp>
      <p:sp>
        <p:nvSpPr>
          <p:cNvPr id="380" name="Tric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Trick:</a:t>
            </a:r>
          </a:p>
          <a:p>
            <a:pPr lvl="1"/>
            <a:r>
              <a:t>Maintain a queue of all nodes visited</a:t>
            </a:r>
          </a:p>
          <a:p>
            <a:pPr lvl="2"/>
            <a:r>
              <a:t>So that we can go up</a:t>
            </a:r>
          </a:p>
          <a:p>
            <a:pPr lvl="3"/>
            <a:r>
              <a:t>Only problem is if we delete at the very top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48" name="Insert 18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182</a:t>
            </a:r>
          </a:p>
        </p:txBody>
      </p:sp>
      <p:pic>
        <p:nvPicPr>
          <p:cNvPr id="14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400" y="2825838"/>
            <a:ext cx="3035300" cy="50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52" name="Insert 17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173</a:t>
            </a:r>
          </a:p>
        </p:txBody>
      </p:sp>
      <p:pic>
        <p:nvPicPr>
          <p:cNvPr id="15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659" y="3545811"/>
            <a:ext cx="3035301" cy="508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</a:t>
            </a:r>
          </a:p>
        </p:txBody>
      </p:sp>
      <p:sp>
        <p:nvSpPr>
          <p:cNvPr id="156" name="Insert 218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Insert 218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8911" y="3194050"/>
            <a:ext cx="3670301" cy="508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