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Binary Trees II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Binary Trees II</a:t>
            </a:r>
          </a:p>
        </p:txBody>
      </p:sp>
      <p:sp>
        <p:nvSpPr>
          <p:cNvPr id="120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Binary Trees with Parent Lin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Binary Trees with Parent Link</a:t>
            </a:r>
          </a:p>
        </p:txBody>
      </p:sp>
      <p:sp>
        <p:nvSpPr>
          <p:cNvPr id="154" name="Expand to a key-value store by adding a field for recor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Expand to a key-value store by adding a field for record</a:t>
            </a:r>
          </a:p>
          <a:p>
            <a:pPr/>
            <a:r>
              <a:t>Add a parent link</a:t>
            </a:r>
          </a:p>
        </p:txBody>
      </p:sp>
      <p:sp>
        <p:nvSpPr>
          <p:cNvPr id="155" name="class Node:…"/>
          <p:cNvSpPr txBox="1"/>
          <p:nvPr/>
        </p:nvSpPr>
        <p:spPr>
          <a:xfrm>
            <a:off x="0" y="4051300"/>
            <a:ext cx="12491195" cy="482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class Node:</a:t>
            </a:r>
          </a:p>
          <a:p>
            <a:pPr/>
            <a:r>
              <a:t>    def __init__(self, value, record):</a:t>
            </a:r>
          </a:p>
          <a:p>
            <a:pPr/>
            <a:r>
              <a:t>        self.value = value</a:t>
            </a:r>
          </a:p>
          <a:p>
            <a:pPr/>
            <a:r>
              <a:t>        self.record = record</a:t>
            </a:r>
          </a:p>
          <a:p>
            <a:pPr/>
            <a:r>
              <a:t>        self.up, self.left, self.right = None, None, None</a:t>
            </a:r>
          </a:p>
          <a:p>
            <a:pPr/>
          </a:p>
          <a:p>
            <a:pPr/>
            <a:r>
              <a:t>    def __repr__(self):</a:t>
            </a:r>
          </a:p>
          <a:p>
            <a:pPr/>
            <a:r>
              <a:t>        return "Node : {}, Value: {}, Record: {}, </a:t>
            </a:r>
          </a:p>
          <a:p>
            <a:pPr/>
            <a:r>
              <a:t>               Left: {}, Right: {}, Up: {}".format(</a:t>
            </a:r>
          </a:p>
          <a:p>
            <a:pPr/>
            <a:r>
              <a:t>                  hex(id(self)), self.value, self.record,</a:t>
            </a:r>
          </a:p>
          <a:p>
            <a:pPr/>
            <a:r>
              <a:t>                  hex(id(self.left)), hex(id(self.right)),</a:t>
            </a:r>
          </a:p>
          <a:p>
            <a:pPr/>
            <a:r>
              <a:t>                  hex(id(self.up)))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inary Trees with Parent Lin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Binary Trees with Parent Link</a:t>
            </a:r>
          </a:p>
        </p:txBody>
      </p:sp>
      <p:sp>
        <p:nvSpPr>
          <p:cNvPr id="158" name="We have to maintain the up link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have to maintain the up link:</a:t>
            </a:r>
          </a:p>
        </p:txBody>
      </p:sp>
      <p:sp>
        <p:nvSpPr>
          <p:cNvPr id="159" name="def insert(self, value, record):…"/>
          <p:cNvSpPr txBox="1"/>
          <p:nvPr/>
        </p:nvSpPr>
        <p:spPr>
          <a:xfrm>
            <a:off x="1114568" y="3396118"/>
            <a:ext cx="10143854" cy="561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insert(self, value, record):</a:t>
            </a:r>
          </a:p>
          <a:p>
            <a:pPr/>
            <a:r>
              <a:t>        new_node = Node(value, record)</a:t>
            </a:r>
          </a:p>
          <a:p>
            <a:pPr/>
            <a:r>
              <a:t>        if not self.root:</a:t>
            </a:r>
          </a:p>
          <a:p>
            <a:pPr/>
            <a:r>
              <a:t>            self.root = new_node</a:t>
            </a:r>
          </a:p>
          <a:p>
            <a:pPr/>
            <a:r>
              <a:t>        else:</a:t>
            </a:r>
          </a:p>
          <a:p>
            <a:pPr/>
            <a:r>
              <a:t>            current = self.root</a:t>
            </a:r>
          </a:p>
          <a:p>
            <a:pPr/>
            <a:r>
              <a:t>            while True:</a:t>
            </a:r>
          </a:p>
          <a:p>
            <a:pPr/>
            <a:r>
              <a:t>                if value &lt; current.value:</a:t>
            </a:r>
          </a:p>
          <a:p>
            <a:pPr/>
            <a:r>
              <a:t>                    if current.left:</a:t>
            </a:r>
          </a:p>
          <a:p>
            <a:pPr/>
            <a:r>
              <a:t>                        current = current.left</a:t>
            </a:r>
          </a:p>
          <a:p>
            <a:pPr/>
            <a:r>
              <a:t>                    else:</a:t>
            </a:r>
          </a:p>
          <a:p>
            <a:pPr/>
            <a:r>
              <a:t>                        current.left = new_node</a:t>
            </a:r>
          </a:p>
          <a:p>
            <a:pPr/>
            <a:r>
              <a:t>                        </a:t>
            </a:r>
            <a:r>
              <a:rPr b="1"/>
              <a:t>new_node.up = current</a:t>
            </a:r>
          </a:p>
          <a:p>
            <a:pPr/>
            <a:r>
              <a:t>                        return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Binary Trees with Parent Lin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Binary Trees with Parent Link</a:t>
            </a:r>
          </a:p>
        </p:txBody>
      </p:sp>
      <p:sp>
        <p:nvSpPr>
          <p:cNvPr id="162" name="But deleting a record is still not trivia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But deleting a record is still not trivial</a:t>
            </a:r>
          </a:p>
          <a:p>
            <a:pPr lvl="1"/>
            <a:r>
              <a:t>Special case when</a:t>
            </a:r>
          </a:p>
          <a:p>
            <a:pPr lvl="2"/>
            <a:r>
              <a:t>the tree is empty</a:t>
            </a:r>
          </a:p>
        </p:txBody>
      </p:sp>
      <p:sp>
        <p:nvSpPr>
          <p:cNvPr id="163" name="def remove(self, value):…"/>
          <p:cNvSpPr txBox="1"/>
          <p:nvPr/>
        </p:nvSpPr>
        <p:spPr>
          <a:xfrm>
            <a:off x="3911565" y="5237330"/>
            <a:ext cx="5449169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def remove(self, value):</a:t>
            </a:r>
          </a:p>
          <a:p>
            <a:pPr/>
            <a:r>
              <a:t>        if not self.root:</a:t>
            </a:r>
          </a:p>
          <a:p>
            <a:pPr/>
            <a:r>
              <a:t>            return False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Binary Trees with Parent Lin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Binary Trees with Parent Link</a:t>
            </a:r>
          </a:p>
        </p:txBody>
      </p:sp>
      <p:sp>
        <p:nvSpPr>
          <p:cNvPr id="166" name="Dele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Deletion</a:t>
            </a:r>
          </a:p>
          <a:p>
            <a:pPr lvl="1"/>
            <a:r>
              <a:t>We find the node to delete with a normal look-up</a:t>
            </a:r>
          </a:p>
        </p:txBody>
      </p:sp>
      <p:sp>
        <p:nvSpPr>
          <p:cNvPr id="167" name="def remove(self, value):…"/>
          <p:cNvSpPr txBox="1"/>
          <p:nvPr/>
        </p:nvSpPr>
        <p:spPr>
          <a:xfrm>
            <a:off x="2284052" y="3135019"/>
            <a:ext cx="8436696" cy="6400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remove(self, value):</a:t>
            </a:r>
          </a:p>
          <a:p>
            <a:pPr/>
            <a:r>
              <a:t>        if not self.root:</a:t>
            </a:r>
          </a:p>
          <a:p>
            <a:pPr/>
            <a:r>
              <a:t>            return False</a:t>
            </a:r>
          </a:p>
          <a:p>
            <a:pPr/>
            <a:r>
              <a:t>        current = self.root</a:t>
            </a:r>
          </a:p>
          <a:p>
            <a:pPr/>
            <a:r>
              <a:t>        while True:</a:t>
            </a:r>
          </a:p>
          <a:p>
            <a:pPr/>
            <a:r>
              <a:t>            if not current:</a:t>
            </a:r>
          </a:p>
          <a:p>
            <a:pPr/>
            <a:r>
              <a:t>                return False</a:t>
            </a:r>
          </a:p>
          <a:p>
            <a:pPr/>
            <a:r>
              <a:t>            if value == current.value:</a:t>
            </a:r>
          </a:p>
          <a:p>
            <a:pPr/>
            <a:r>
              <a:t>                break</a:t>
            </a:r>
          </a:p>
          <a:p>
            <a:pPr/>
            <a:r>
              <a:t>            if value &lt; current.value:</a:t>
            </a:r>
          </a:p>
          <a:p>
            <a:pPr/>
            <a:r>
              <a:t>                current = current.left</a:t>
            </a:r>
          </a:p>
          <a:p>
            <a:pPr/>
            <a:r>
              <a:t>            else:</a:t>
            </a:r>
          </a:p>
          <a:p>
            <a:pPr/>
            <a:r>
              <a:t>                current = current.right</a:t>
            </a:r>
          </a:p>
          <a:p>
            <a:pPr/>
            <a:r>
              <a:t>            if current == None:</a:t>
            </a:r>
          </a:p>
          <a:p>
            <a:pPr/>
            <a:r>
              <a:t>                return False</a:t>
            </a:r>
          </a:p>
          <a:p>
            <a:pPr/>
            <a:r>
              <a:t>        </a:t>
            </a:r>
            <a:r>
              <a:rPr b="1"/>
              <a:t>to_delete = current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Binary Trees with Parent Lin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Binary Trees with Parent Link</a:t>
            </a:r>
          </a:p>
        </p:txBody>
      </p:sp>
      <p:sp>
        <p:nvSpPr>
          <p:cNvPr id="170" name="We still need to make additional case distinc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still need to make additional case distinctions</a:t>
            </a:r>
          </a:p>
          <a:p>
            <a:pPr lvl="1"/>
            <a:r>
              <a:t>But we no longer need a stack to keep track of the nodes</a:t>
            </a:r>
          </a:p>
          <a:p>
            <a:pPr lvl="1"/>
            <a:r>
              <a:t>Case distinctions:</a:t>
            </a:r>
          </a:p>
          <a:p>
            <a:pPr lvl="2"/>
            <a:r>
              <a:t>No children:</a:t>
            </a:r>
          </a:p>
          <a:p>
            <a:pPr lvl="3"/>
            <a:r>
              <a:t>Just delete (unless we are deleting the root)</a:t>
            </a:r>
          </a:p>
          <a:p>
            <a:pPr lvl="2"/>
            <a:r>
              <a:t>One child</a:t>
            </a:r>
          </a:p>
          <a:p>
            <a:pPr lvl="2"/>
            <a:r>
              <a:t>Two children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Binary Trees with Parent Lin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Binary Trees with Parent Link</a:t>
            </a:r>
          </a:p>
        </p:txBody>
      </p:sp>
      <p:sp>
        <p:nvSpPr>
          <p:cNvPr id="173" name="Removing node with one chil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Removing node with one child</a:t>
            </a:r>
          </a:p>
          <a:p>
            <a:pPr/>
            <a:r>
              <a:t>Move child up and reset </a:t>
            </a:r>
            <a:r>
              <a:rPr b="1"/>
              <a:t>two</a:t>
            </a:r>
            <a:r>
              <a:t> links </a:t>
            </a:r>
          </a:p>
        </p:txBody>
      </p:sp>
      <p:pic>
        <p:nvPicPr>
          <p:cNvPr id="17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535" y="4223179"/>
            <a:ext cx="13004801" cy="49611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Binary Trees with Parent Lin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Binary Trees with Parent Link</a:t>
            </a:r>
          </a:p>
        </p:txBody>
      </p:sp>
      <p:sp>
        <p:nvSpPr>
          <p:cNvPr id="177" name="Special case if parent is roo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Special case if parent is root</a:t>
            </a:r>
          </a:p>
        </p:txBody>
      </p:sp>
      <p:sp>
        <p:nvSpPr>
          <p:cNvPr id="178" name="elif not to_delete.left and to_delete.right:…"/>
          <p:cNvSpPr txBox="1"/>
          <p:nvPr/>
        </p:nvSpPr>
        <p:spPr>
          <a:xfrm>
            <a:off x="1268263" y="3425585"/>
            <a:ext cx="10784037" cy="561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elif not to_delete.left and to_delete.right:</a:t>
            </a:r>
          </a:p>
          <a:p>
            <a:pPr/>
            <a:r>
              <a:t>            # node has only a right child</a:t>
            </a:r>
          </a:p>
          <a:p>
            <a:pPr/>
            <a:r>
              <a:t>            parent = to_delete.up</a:t>
            </a:r>
          </a:p>
          <a:p>
            <a:pPr/>
            <a:r>
              <a:t>            </a:t>
            </a:r>
            <a:r>
              <a:rPr b="1"/>
              <a:t>if not parent:</a:t>
            </a:r>
            <a:endParaRPr b="1"/>
          </a:p>
          <a:p>
            <a:pPr>
              <a:defRPr b="1"/>
            </a:pPr>
            <a:r>
              <a:t>                self.root = to_delete.right</a:t>
            </a:r>
          </a:p>
          <a:p>
            <a:pPr>
              <a:defRPr b="1"/>
            </a:pPr>
            <a:r>
              <a:t>                return True</a:t>
            </a:r>
          </a:p>
          <a:p>
            <a:pPr/>
            <a:r>
              <a:t>            else:</a:t>
            </a:r>
          </a:p>
          <a:p>
            <a:pPr/>
            <a:r>
              <a:t>                if parent.left == to_delete:</a:t>
            </a:r>
          </a:p>
          <a:p>
            <a:pPr/>
            <a:r>
              <a:t>                    parent.left = to_delete.right</a:t>
            </a:r>
          </a:p>
          <a:p>
            <a:pPr/>
            <a:r>
              <a:t>                    to_delete.right.up = parent</a:t>
            </a:r>
          </a:p>
          <a:p>
            <a:pPr/>
            <a:r>
              <a:t>                else:</a:t>
            </a:r>
          </a:p>
          <a:p>
            <a:pPr/>
            <a:r>
              <a:t>                    parent.right = to_delete.right</a:t>
            </a:r>
          </a:p>
          <a:p>
            <a:pPr/>
            <a:r>
              <a:t>                    to_delete.right.up = parent</a:t>
            </a:r>
          </a:p>
          <a:p>
            <a:pPr/>
            <a:r>
              <a:t>                return True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Binary Trees with Parent Lin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Binary Trees with Parent Link</a:t>
            </a:r>
          </a:p>
        </p:txBody>
      </p:sp>
      <p:sp>
        <p:nvSpPr>
          <p:cNvPr id="181" name="Otherwise: reset two link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Otherwise: reset two links</a:t>
            </a:r>
          </a:p>
        </p:txBody>
      </p:sp>
      <p:sp>
        <p:nvSpPr>
          <p:cNvPr id="182" name="elif not to_delete.left and to_delete.right:…"/>
          <p:cNvSpPr txBox="1"/>
          <p:nvPr/>
        </p:nvSpPr>
        <p:spPr>
          <a:xfrm>
            <a:off x="1268263" y="3558187"/>
            <a:ext cx="10570643" cy="561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elif not to_delete.left and to_delete.right:</a:t>
            </a:r>
          </a:p>
          <a:p>
            <a:pPr/>
            <a:r>
              <a:t>            # node has only a right child</a:t>
            </a:r>
          </a:p>
          <a:p>
            <a:pPr/>
            <a:r>
              <a:t>            parent = to_delete.up</a:t>
            </a:r>
          </a:p>
          <a:p>
            <a:pPr/>
            <a:r>
              <a:t>            if not parent:</a:t>
            </a:r>
          </a:p>
          <a:p>
            <a:pPr/>
            <a:r>
              <a:t>                self.root = to_delete.right</a:t>
            </a:r>
          </a:p>
          <a:p>
            <a:pPr/>
            <a:r>
              <a:t>                return True</a:t>
            </a:r>
          </a:p>
          <a:p>
            <a:pPr/>
            <a:r>
              <a:t>            else:</a:t>
            </a:r>
          </a:p>
          <a:p>
            <a:pPr/>
            <a:r>
              <a:t>                </a:t>
            </a:r>
            <a:r>
              <a:rPr b="1"/>
              <a:t>if parent.left == to_delete:</a:t>
            </a:r>
            <a:endParaRPr b="1"/>
          </a:p>
          <a:p>
            <a:pPr>
              <a:defRPr b="1"/>
            </a:pPr>
            <a:r>
              <a:t>                    parent.left = to_delete.right</a:t>
            </a:r>
          </a:p>
          <a:p>
            <a:pPr>
              <a:defRPr b="1"/>
            </a:pPr>
            <a:r>
              <a:t>                    to_delete.right.up = parent</a:t>
            </a:r>
          </a:p>
          <a:p>
            <a:pPr>
              <a:defRPr b="1"/>
            </a:pPr>
            <a:r>
              <a:t>                else:</a:t>
            </a:r>
          </a:p>
          <a:p>
            <a:pPr>
              <a:defRPr b="1"/>
            </a:pPr>
            <a:r>
              <a:t>                    parent.right = to_delete</a:t>
            </a:r>
          </a:p>
          <a:p>
            <a:pPr>
              <a:defRPr b="1"/>
            </a:pPr>
            <a:r>
              <a:t>                    to_delete.right.up = parent</a:t>
            </a:r>
          </a:p>
          <a:p>
            <a:pPr>
              <a:defRPr b="1"/>
            </a:pPr>
            <a:r>
              <a:t>                return True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Binary Trees with Parent Lin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Binary Trees with Parent Link</a:t>
            </a:r>
          </a:p>
        </p:txBody>
      </p:sp>
      <p:sp>
        <p:nvSpPr>
          <p:cNvPr id="185" name="Two childre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Two children:</a:t>
            </a:r>
          </a:p>
          <a:p>
            <a:pPr lvl="1"/>
            <a:r>
              <a:t>Identify the next node in-order traversal</a:t>
            </a:r>
          </a:p>
        </p:txBody>
      </p:sp>
      <p:pic>
        <p:nvPicPr>
          <p:cNvPr id="18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37970" y="4264361"/>
            <a:ext cx="6149549" cy="50687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Binary Trees with Parent Lin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Binary Trees with Parent Link</a:t>
            </a:r>
          </a:p>
        </p:txBody>
      </p:sp>
      <p:sp>
        <p:nvSpPr>
          <p:cNvPr id="189" name="Two childre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Two children: </a:t>
            </a:r>
          </a:p>
          <a:p>
            <a:pPr lvl="1"/>
            <a:r>
              <a:t>Find the next node in in-order traversal:</a:t>
            </a:r>
          </a:p>
          <a:p>
            <a:pPr lvl="2"/>
            <a:r>
              <a:t>Go to the right: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 current.right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2"/>
            <a:r>
              <a:t>Then go always to the left</a:t>
            </a:r>
          </a:p>
        </p:txBody>
      </p:sp>
      <p:sp>
        <p:nvSpPr>
          <p:cNvPr id="190" name="def min_value_node(a_node):…"/>
          <p:cNvSpPr txBox="1"/>
          <p:nvPr/>
        </p:nvSpPr>
        <p:spPr>
          <a:xfrm>
            <a:off x="3381157" y="5734050"/>
            <a:ext cx="7369722" cy="207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def min_value_node(a_node):</a:t>
            </a:r>
          </a:p>
          <a:p>
            <a:pPr/>
            <a:r>
              <a:t>        current = a_node</a:t>
            </a:r>
          </a:p>
          <a:p>
            <a:pPr/>
            <a:r>
              <a:t>        while current.left:</a:t>
            </a:r>
          </a:p>
          <a:p>
            <a:pPr/>
            <a:r>
              <a:t>            current = current.left</a:t>
            </a:r>
          </a:p>
          <a:p>
            <a:pPr/>
            <a:r>
              <a:t>        return current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Behavior of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Behavior of Trees</a:t>
            </a:r>
          </a:p>
        </p:txBody>
      </p:sp>
      <p:sp>
        <p:nvSpPr>
          <p:cNvPr id="123" name="A full binary tree of depth   ha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full binary tree of depth </a:t>
            </a:r>
            <a14:m>
              <m:oMath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has</a:t>
            </a:r>
          </a:p>
          <a:p>
            <a:pPr lvl="1"/>
            <a:r>
              <a:t>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sSup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p>
              </m:oMath>
            </a14:m>
          </a:p>
          <a:p>
            <a:pPr lvl="1"/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111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sSub>
                  <m:e>
                    <m:r>
                      <a:rPr xmlns:a="http://schemas.openxmlformats.org/drawingml/2006/main" sz="4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b>
                    <m:r>
                      <a:rPr xmlns:a="http://schemas.openxmlformats.org/drawingml/2006/main" sz="4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r>
                      <a:rPr xmlns:a="http://schemas.openxmlformats.org/drawingml/2006/main" sz="4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e>
                  <m:sup>
                    <m:r>
                      <a:rPr xmlns:a="http://schemas.openxmlformats.org/drawingml/2006/main" sz="4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places</a:t>
            </a:r>
          </a:p>
        </p:txBody>
      </p:sp>
      <p:pic>
        <p:nvPicPr>
          <p:cNvPr id="1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2553" y="5237393"/>
            <a:ext cx="6208347" cy="3971105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ext"/>
          <p:cNvSpPr txBox="1"/>
          <p:nvPr/>
        </p:nvSpPr>
        <p:spPr>
          <a:xfrm>
            <a:off x="9905846" y="5215288"/>
            <a:ext cx="414682" cy="50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sSup>
                    <m:e>
                      <m:r>
                        <a:rPr xmlns:a="http://schemas.openxmlformats.org/drawingml/2006/main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p>
                  </m:sSup>
                </m:oMath>
              </m:oMathPara>
            </a14:m>
          </a:p>
        </p:txBody>
      </p:sp>
      <p:sp>
        <p:nvSpPr>
          <p:cNvPr id="126" name="Text"/>
          <p:cNvSpPr txBox="1"/>
          <p:nvPr/>
        </p:nvSpPr>
        <p:spPr>
          <a:xfrm>
            <a:off x="9905846" y="6108250"/>
            <a:ext cx="414682" cy="506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sSup>
                    <m:e>
                      <m: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</m:oMath>
              </m:oMathPara>
            </a14:m>
          </a:p>
        </p:txBody>
      </p:sp>
      <p:sp>
        <p:nvSpPr>
          <p:cNvPr id="127" name="Text"/>
          <p:cNvSpPr txBox="1"/>
          <p:nvPr/>
        </p:nvSpPr>
        <p:spPr>
          <a:xfrm>
            <a:off x="9905846" y="7428667"/>
            <a:ext cx="414682" cy="50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sSup>
                    <m:e>
                      <m:r>
                        <a:rPr xmlns:a="http://schemas.openxmlformats.org/drawingml/2006/main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2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</a:p>
        </p:txBody>
      </p:sp>
      <p:sp>
        <p:nvSpPr>
          <p:cNvPr id="128" name="Text"/>
          <p:cNvSpPr txBox="1"/>
          <p:nvPr/>
        </p:nvSpPr>
        <p:spPr>
          <a:xfrm>
            <a:off x="9905846" y="8524571"/>
            <a:ext cx="414682" cy="50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sSup>
                    <m:e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</m:oMath>
              </m:oMathPara>
            </a14:m>
          </a:p>
        </p:txBody>
      </p:sp>
      <p:sp>
        <p:nvSpPr>
          <p:cNvPr id="129" name="Total  15"/>
          <p:cNvSpPr txBox="1"/>
          <p:nvPr/>
        </p:nvSpPr>
        <p:spPr>
          <a:xfrm>
            <a:off x="10427945" y="8877300"/>
            <a:ext cx="2034854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Total  15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Binary Trees with Parent Lin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Binary Trees with Parent Link</a:t>
            </a:r>
          </a:p>
        </p:txBody>
      </p:sp>
      <p:sp>
        <p:nvSpPr>
          <p:cNvPr id="193" name="Two nod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Two nodes</a:t>
            </a:r>
          </a:p>
        </p:txBody>
      </p:sp>
      <p:sp>
        <p:nvSpPr>
          <p:cNvPr id="194" name="elif to_delete.left and to_delete.right:…"/>
          <p:cNvSpPr txBox="1"/>
          <p:nvPr/>
        </p:nvSpPr>
        <p:spPr>
          <a:xfrm>
            <a:off x="1076386" y="4336167"/>
            <a:ext cx="11578974" cy="364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elif to_delete.left and to_delete.right:</a:t>
            </a:r>
          </a:p>
          <a:p>
            <a:pPr/>
            <a:r>
              <a:t>            #node has two children</a:t>
            </a:r>
          </a:p>
          <a:p>
            <a:pPr/>
            <a:r>
              <a:t>            </a:t>
            </a:r>
            <a:r>
              <a:rPr b="1"/>
              <a:t>leaf = Binary_Tree.min_value_node(</a:t>
            </a:r>
            <a:endParaRPr b="1"/>
          </a:p>
          <a:p>
            <a:pPr>
              <a:defRPr b="1"/>
            </a:pPr>
            <a:r>
              <a:t>                                     to_delete.right)</a:t>
            </a:r>
          </a:p>
          <a:p>
            <a:pPr/>
            <a:r>
              <a:t>            save_value = leaf.value</a:t>
            </a:r>
          </a:p>
          <a:p>
            <a:pPr/>
            <a:r>
              <a:t>            save_record = leaf.record</a:t>
            </a:r>
          </a:p>
          <a:p>
            <a:pPr/>
            <a:r>
              <a:t>            self.remove(leaf.value)</a:t>
            </a:r>
          </a:p>
          <a:p>
            <a:pPr/>
            <a:r>
              <a:t>            to_delete.value = save_value</a:t>
            </a:r>
          </a:p>
          <a:p>
            <a:pPr/>
            <a:r>
              <a:t>            to_delete.record = save_record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Binary Trees with Parent Lin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Binary Trees with Parent Link</a:t>
            </a:r>
          </a:p>
        </p:txBody>
      </p:sp>
      <p:sp>
        <p:nvSpPr>
          <p:cNvPr id="197" name="Safe the values of the resulting leaf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Safe the values of the resulting leaf</a:t>
            </a:r>
          </a:p>
        </p:txBody>
      </p:sp>
      <p:sp>
        <p:nvSpPr>
          <p:cNvPr id="198" name="elif to_delete.left and to_delete.right:…"/>
          <p:cNvSpPr txBox="1"/>
          <p:nvPr/>
        </p:nvSpPr>
        <p:spPr>
          <a:xfrm>
            <a:off x="683592" y="4036182"/>
            <a:ext cx="12064405" cy="403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elif to_delete.left and to_delete.right:</a:t>
            </a:r>
          </a:p>
          <a:p>
            <a:pPr/>
            <a:r>
              <a:t>            #node has two children</a:t>
            </a:r>
          </a:p>
          <a:p>
            <a:pPr/>
            <a:r>
              <a:t>            leaf = </a:t>
            </a:r>
          </a:p>
          <a:p>
            <a:pPr/>
            <a:r>
              <a:t>             Binary_Tree.min_value_node(to_delete.right)</a:t>
            </a:r>
          </a:p>
          <a:p>
            <a:pPr/>
            <a:r>
              <a:t>            print('leaf',leaf)</a:t>
            </a:r>
          </a:p>
          <a:p>
            <a:pPr/>
            <a:r>
              <a:t>            </a:t>
            </a:r>
            <a:r>
              <a:rPr b="1"/>
              <a:t>save_value = leaf.value</a:t>
            </a:r>
            <a:endParaRPr b="1"/>
          </a:p>
          <a:p>
            <a:pPr>
              <a:defRPr b="1"/>
            </a:pPr>
            <a:r>
              <a:t>            save_record = leaf.record</a:t>
            </a:r>
          </a:p>
          <a:p>
            <a:pPr/>
            <a:r>
              <a:t>            self.remove(leaf.value)</a:t>
            </a:r>
          </a:p>
          <a:p>
            <a:pPr/>
            <a:r>
              <a:t>            to_delete.value = save_value</a:t>
            </a:r>
          </a:p>
          <a:p>
            <a:pPr/>
            <a:r>
              <a:t>            to_delete.record = save_record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Binary Trees with Parent Lin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Binary Trees with Parent Link</a:t>
            </a:r>
          </a:p>
        </p:txBody>
      </p:sp>
      <p:sp>
        <p:nvSpPr>
          <p:cNvPr id="201" name="Then delete the leaf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Then delete the leaf</a:t>
            </a:r>
          </a:p>
          <a:p>
            <a:pPr lvl="1"/>
            <a:r>
              <a:t>I cheat by using recursion</a:t>
            </a:r>
          </a:p>
        </p:txBody>
      </p:sp>
      <p:sp>
        <p:nvSpPr>
          <p:cNvPr id="202" name="elif to_delete.left and to_delete.right:…"/>
          <p:cNvSpPr txBox="1"/>
          <p:nvPr/>
        </p:nvSpPr>
        <p:spPr>
          <a:xfrm>
            <a:off x="663846" y="4271919"/>
            <a:ext cx="12064406" cy="403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elif to_delete.left and to_delete.right:</a:t>
            </a:r>
          </a:p>
          <a:p>
            <a:pPr/>
            <a:r>
              <a:t>            #node has two children</a:t>
            </a:r>
          </a:p>
          <a:p>
            <a:pPr/>
            <a:r>
              <a:t>            leaf =</a:t>
            </a:r>
          </a:p>
          <a:p>
            <a:pPr/>
            <a:r>
              <a:t>             Binary_Tree.min_value_node(to_delete.right)</a:t>
            </a:r>
          </a:p>
          <a:p>
            <a:pPr/>
            <a:r>
              <a:t>            print('leaf',leaf)</a:t>
            </a:r>
          </a:p>
          <a:p>
            <a:pPr/>
            <a:r>
              <a:t>            save_value = leaf.value</a:t>
            </a:r>
          </a:p>
          <a:p>
            <a:pPr/>
            <a:r>
              <a:t>            save_record = leaf.record</a:t>
            </a:r>
          </a:p>
          <a:p>
            <a:pPr/>
            <a:r>
              <a:t>            self.remove(leaf.value)</a:t>
            </a:r>
          </a:p>
          <a:p>
            <a:pPr/>
            <a:r>
              <a:t>            to_delete.value = save_value</a:t>
            </a:r>
          </a:p>
          <a:p>
            <a:pPr/>
            <a:r>
              <a:t>            to_delete.record = save_record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Binary Trees with Parent Lin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Binary Trees with Parent Link</a:t>
            </a:r>
          </a:p>
        </p:txBody>
      </p:sp>
      <p:sp>
        <p:nvSpPr>
          <p:cNvPr id="205" name="Non-recursive in-order traversa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Non-recursive in-order traversal</a:t>
            </a:r>
          </a:p>
          <a:p>
            <a:pPr lvl="1"/>
            <a:r>
              <a:t>Here is a tree with an additional set of links for in-order traversal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9292" y="931559"/>
            <a:ext cx="9466216" cy="7437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Binary Trees with Parent Lin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Binary Trees with Parent Link</a:t>
            </a:r>
          </a:p>
        </p:txBody>
      </p:sp>
      <p:sp>
        <p:nvSpPr>
          <p:cNvPr id="210" name="What is the next nod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What is the next node:</a:t>
            </a:r>
          </a:p>
          <a:p>
            <a:pPr lvl="1"/>
            <a:r>
              <a:t>If the node has a right child:</a:t>
            </a:r>
          </a:p>
          <a:p>
            <a:pPr lvl="2"/>
            <a:r>
              <a:t>Go one to the right, then go to the left as much as possible</a:t>
            </a:r>
          </a:p>
        </p:txBody>
      </p:sp>
      <p:pic>
        <p:nvPicPr>
          <p:cNvPr id="21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8031" y="5734050"/>
            <a:ext cx="1517635" cy="3018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11351" y="2715458"/>
            <a:ext cx="2536410" cy="60371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Binary Trees with Parent Lin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Binary Trees with Parent Link</a:t>
            </a:r>
          </a:p>
        </p:txBody>
      </p:sp>
      <p:sp>
        <p:nvSpPr>
          <p:cNvPr id="215" name="What is the next node if there is no right child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What is the next node if there is no right child:</a:t>
            </a:r>
          </a:p>
          <a:p>
            <a:pPr lvl="1"/>
            <a:r>
              <a:t>If parent is to the left:</a:t>
            </a:r>
          </a:p>
          <a:p>
            <a:pPr lvl="2"/>
            <a:r>
              <a:t>Follow parents if they are to the left</a:t>
            </a:r>
          </a:p>
          <a:p>
            <a:pPr lvl="2"/>
            <a:r>
              <a:t>Then take the first parent to the right</a:t>
            </a:r>
          </a:p>
        </p:txBody>
      </p:sp>
      <p:pic>
        <p:nvPicPr>
          <p:cNvPr id="21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92198" y="1892300"/>
            <a:ext cx="3492501" cy="698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Binary Trees with Parent Lin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Binary Trees with Parent Link</a:t>
            </a:r>
          </a:p>
        </p:txBody>
      </p:sp>
      <p:sp>
        <p:nvSpPr>
          <p:cNvPr id="219" name="Thu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Thus:</a:t>
            </a:r>
          </a:p>
          <a:p>
            <a:pPr lvl="1"/>
            <a:r>
              <a:t>Can do in-order traversal without a stack or recursion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Binary Trees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502412">
              <a:defRPr sz="6880"/>
            </a:pPr>
            <a:r>
              <a:t>Binary Trees</a:t>
            </a:r>
          </a:p>
          <a:p>
            <a:pPr defTabSz="502412">
              <a:defRPr sz="6880"/>
            </a:pPr>
            <a:r>
              <a:t>using </a:t>
            </a:r>
          </a:p>
          <a:p>
            <a:pPr defTabSz="502412">
              <a:defRPr sz="6880"/>
            </a:pPr>
            <a:r>
              <a:t>Arrays</a:t>
            </a:r>
          </a:p>
        </p:txBody>
      </p:sp>
      <p:sp>
        <p:nvSpPr>
          <p:cNvPr id="222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Using Array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Using Arrays</a:t>
            </a:r>
          </a:p>
        </p:txBody>
      </p:sp>
      <p:sp>
        <p:nvSpPr>
          <p:cNvPr id="225" name="In a tree, each node has up to two childre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 a tree, each node has up to two children</a:t>
            </a:r>
          </a:p>
          <a:p>
            <a:pPr lvl="1"/>
            <a:r>
              <a:t>Can organize nodes in an array</a:t>
            </a:r>
          </a:p>
          <a:p>
            <a:pPr lvl="2"/>
            <a:r>
              <a:t>Leave first spot open</a:t>
            </a:r>
          </a:p>
        </p:txBody>
      </p:sp>
      <p:pic>
        <p:nvPicPr>
          <p:cNvPr id="22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" y="4876800"/>
            <a:ext cx="10566400" cy="4152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Behavior of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Behavior of Trees</a:t>
            </a:r>
          </a:p>
        </p:txBody>
      </p:sp>
      <p:sp>
        <p:nvSpPr>
          <p:cNvPr id="132" name="Reversely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Reversely: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To store </a:t>
            </a:r>
            <a:r>
              <a:rPr i="1"/>
              <a:t>m</a:t>
            </a:r>
            <a:r>
              <a:t> elements in a binary tree: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Need a tree of depth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</m:oMath>
            </a14:m>
            <a:r>
              <a:t> such that </a:t>
            </a:r>
          </a:p>
          <a:p>
            <a:pPr lvl="3" marL="1706879" indent="-426719" defTabSz="560831">
              <a:spcBef>
                <a:spcPts val="2100"/>
              </a:spcBef>
              <a:defRPr sz="3072"/>
            </a:pPr>
            <a14:m>
              <m:oMathPara>
                <m:oMathParaPr>
                  <m:jc m:val="left"/>
                </m:oMathParaPr>
                <m:oMath>
                  <m:sSup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sup>
                  </m:sSup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≤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&lt;</m:t>
                  </m:r>
                  <m:sSup>
                    <m:e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sup>
                  </m:sSup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Equivalent to</a:t>
            </a:r>
          </a:p>
          <a:p>
            <a:pPr lvl="3" marL="1706879" indent="-426719" defTabSz="560831">
              <a:spcBef>
                <a:spcPts val="2100"/>
              </a:spcBef>
              <a:defRPr sz="3072"/>
            </a:pPr>
            <a14:m>
              <m:oMathPara>
                <m:oMathParaPr>
                  <m:jc m:val="left"/>
                </m:oMathParaPr>
                <m:oMath>
                  <m:sSup>
                    <m:e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≤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&lt;</m:t>
                  </m:r>
                  <m:sSup>
                    <m:e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p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sup>
                  </m:sSup>
                </m:oMath>
              </m:oMathPara>
            </a14:m>
          </a:p>
          <a:p>
            <a:pPr lvl="3" marL="1706879" indent="-426719" defTabSz="560831">
              <a:spcBef>
                <a:spcPts val="2100"/>
              </a:spcBef>
              <a:defRPr sz="3072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≤</m:t>
                  </m:r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e>
                    <m:sub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&lt;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</m:oMath>
              </m:oMathPara>
            </a14:m>
          </a:p>
          <a:p>
            <a:pPr lvl="3" marL="1706879" indent="-426719" defTabSz="560831">
              <a:spcBef>
                <a:spcPts val="2100"/>
              </a:spcBef>
              <a:defRPr sz="3072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⌊</m:t>
                  </m:r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⌋</m:t>
                  </m:r>
                </m:oMath>
              </m:oMathPara>
            </a14:m>
            <a:endParaRPr sz="32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Using Array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Using Arrays</a:t>
            </a:r>
          </a:p>
        </p:txBody>
      </p:sp>
      <p:sp>
        <p:nvSpPr>
          <p:cNvPr id="229" name="Left child of node at index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Left child of node at index </a:t>
            </a:r>
            <a14:m>
              <m:oMath>
                <m:r>
                  <a:rPr xmlns:a="http://schemas.openxmlformats.org/drawingml/2006/main" sz="4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</m:oMath>
            </a14:m>
          </a:p>
          <a:p>
            <a:pPr lvl="1"/>
            <a:r>
              <a:t>Located at index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</m:oMath>
            </a14:m>
          </a:p>
          <a:p>
            <a:pPr/>
            <a:r>
              <a:t>Right child of node at index </a:t>
            </a:r>
            <a14:m>
              <m:oMath>
                <m:r>
                  <a:rPr xmlns:a="http://schemas.openxmlformats.org/drawingml/2006/main" sz="4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</m:oMath>
            </a14:m>
          </a:p>
          <a:p>
            <a:pPr lvl="1"/>
            <a:r>
              <a:t>Located at index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</a:p>
        </p:txBody>
      </p:sp>
      <p:pic>
        <p:nvPicPr>
          <p:cNvPr id="23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80244" y="5978569"/>
            <a:ext cx="7997506" cy="31432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Using Array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Using Arrays</a:t>
            </a:r>
          </a:p>
        </p:txBody>
      </p:sp>
      <p:sp>
        <p:nvSpPr>
          <p:cNvPr id="233" name="Parent of node at index   is located at index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Parent of node at index </a:t>
            </a:r>
            <a14:m>
              <m:oMath>
                <m:r>
                  <a:rPr xmlns:a="http://schemas.openxmlformats.org/drawingml/2006/main" sz="4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</m:oMath>
            </a14:m>
            <a:r>
              <a:t> is located at index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</m:oMath>
            </a14:m>
          </a:p>
          <a:p>
            <a:pPr lvl="1"/>
            <a:r>
              <a:t>Mathematical notation: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⌊</m:t>
                </m:r>
                <m:f>
                  <m:f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num>
                  <m:den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⌋</m:t>
                </m:r>
              </m:oMath>
            </a14:m>
          </a:p>
        </p:txBody>
      </p:sp>
      <p:pic>
        <p:nvPicPr>
          <p:cNvPr id="2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" y="4876800"/>
            <a:ext cx="10566400" cy="4152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Using Array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Using Arrays</a:t>
            </a:r>
          </a:p>
        </p:txBody>
      </p:sp>
      <p:sp>
        <p:nvSpPr>
          <p:cNvPr id="237" name="Right children are at odd indices, left children are even indic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Right children are at odd indices, left children are even indices</a:t>
            </a:r>
          </a:p>
        </p:txBody>
      </p:sp>
      <p:pic>
        <p:nvPicPr>
          <p:cNvPr id="2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" y="4145205"/>
            <a:ext cx="10566400" cy="4152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Using Array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Using Arrays</a:t>
            </a:r>
          </a:p>
        </p:txBody>
      </p:sp>
      <p:sp>
        <p:nvSpPr>
          <p:cNvPr id="241" name="We can calculate the index if we are given a sequence of direction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calculate the index if we are given a sequence of directions</a:t>
            </a:r>
          </a:p>
        </p:txBody>
      </p:sp>
      <p:pic>
        <p:nvPicPr>
          <p:cNvPr id="2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2200" y="4178547"/>
            <a:ext cx="11074400" cy="4152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Using Array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Using Arrays</a:t>
            </a:r>
          </a:p>
        </p:txBody>
      </p:sp>
      <p:sp>
        <p:nvSpPr>
          <p:cNvPr id="245" name="Define  ,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Define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: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,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: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</a:p>
          <a:p>
            <a:pPr/>
            <a:r>
              <a:t>Then node is at index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</m:e>
                  <m:sub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sub>
                </m:sSub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∘</m:t>
                </m:r>
                <m:sSub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</m:e>
                  <m:sub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∘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∘</m:t>
                </m:r>
                <m:sSub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</m:e>
                  <m:sub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∘</m:t>
                </m:r>
                <m:sSub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</m:e>
                  <m:sub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/>
            <a:r>
              <a:t>where </a:t>
            </a:r>
            <a14:m>
              <m:oMath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m>
                  <m:mPr>
                    <m:ctrlP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baseJc m:val="center"/>
                    <m:plcHide m:val="on"/>
                    <m:mcs>
                      <m:mc>
                        <m:mcPr>
                          <m:count m:val="2"/>
                          <m:mcJc m:val="center"/>
                        </m:mcPr>
                      </m:mc>
                    </m:mcs>
                  </m:mPr>
                  <m:mr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</m:e>
                    <m:e>
                      <m:r>
                        <m:rPr>
                          <m:nor/>
                        </m:rP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if we go left in step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e>
                  </m:mr>
                  <m:mr>
                    <m:e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e>
                      <m:r>
                        <m:rPr>
                          <m:nor/>
                        </m:rP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if we go right in step</m:t>
                      </m:r>
                      <m:r>
                        <a:rPr xmlns:a="http://schemas.openxmlformats.org/drawingml/2006/main" sz="3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e>
                  </m:mr>
                </m:m>
              </m:oMath>
            </a14:m>
          </a:p>
        </p:txBody>
      </p:sp>
      <p:pic>
        <p:nvPicPr>
          <p:cNvPr id="2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1306" y="5436026"/>
            <a:ext cx="8590526" cy="3221448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Text"/>
          <p:cNvSpPr txBox="1"/>
          <p:nvPr/>
        </p:nvSpPr>
        <p:spPr>
          <a:xfrm>
            <a:off x="8664485" y="7986553"/>
            <a:ext cx="1424566" cy="5039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27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7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∘</m:t>
                  </m:r>
                  <m:r>
                    <a:rPr xmlns:a="http://schemas.openxmlformats.org/drawingml/2006/main" sz="27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7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∘</m:t>
                  </m:r>
                  <m:r>
                    <a:rPr xmlns:a="http://schemas.openxmlformats.org/drawingml/2006/main" sz="27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7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7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2700" i="1">
                      <a:solidFill>
                        <a:srgbClr val="FEFEFE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Using Array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Using Arrays</a:t>
            </a:r>
          </a:p>
        </p:txBody>
      </p:sp>
      <p:sp>
        <p:nvSpPr>
          <p:cNvPr id="250" name="Can we do something about the unused first element in the array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we do something about the unused first element in the array?</a:t>
            </a:r>
          </a:p>
          <a:p>
            <a:pPr lvl="1"/>
            <a:r>
              <a:t>We just need to adjust the index: by adding 1 and subtracting 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Using Array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Using Arrays</a:t>
            </a:r>
          </a:p>
        </p:txBody>
      </p:sp>
      <p:sp>
        <p:nvSpPr>
          <p:cNvPr id="253" name="Children of node   are now    an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Children of node </a:t>
            </a:r>
            <a14:m>
              <m:oMath>
                <m:r>
                  <a:rPr xmlns:a="http://schemas.openxmlformats.org/drawingml/2006/main" sz="4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</m:oMath>
            </a14:m>
            <a:r>
              <a:t> are now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  <a:r>
              <a:t>  and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</m:oMath>
            </a14:m>
          </a:p>
        </p:txBody>
      </p:sp>
      <p:pic>
        <p:nvPicPr>
          <p:cNvPr id="2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4724400"/>
            <a:ext cx="11303000" cy="4152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Using Array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Using Arrays</a:t>
            </a:r>
          </a:p>
        </p:txBody>
      </p:sp>
      <p:sp>
        <p:nvSpPr>
          <p:cNvPr id="257" name="Parent of a node located at index   is locat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Parent of a node located at index </a:t>
            </a:r>
            <a14:m>
              <m:oMath>
                <m:r>
                  <a:rPr xmlns:a="http://schemas.openxmlformats.org/drawingml/2006/main" sz="4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</m:oMath>
            </a14:m>
            <a:r>
              <a:t> is located</a:t>
            </a:r>
          </a:p>
          <a:p>
            <a:pPr lvl="2"/>
            <a:r>
              <a:t>at index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⌊</m:t>
                </m:r>
                <m:f>
                  <m:f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⌋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</a:p>
        </p:txBody>
      </p:sp>
      <p:pic>
        <p:nvPicPr>
          <p:cNvPr id="2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0900" y="4876800"/>
            <a:ext cx="11303000" cy="4152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Using Array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Using Arrays</a:t>
            </a:r>
          </a:p>
        </p:txBody>
      </p:sp>
      <p:sp>
        <p:nvSpPr>
          <p:cNvPr id="261" name="One advantag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One advantage:</a:t>
            </a:r>
          </a:p>
          <a:p>
            <a:pPr lvl="1"/>
            <a:r>
              <a:t>We automatically have a way to find the parent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riority Queu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</a:t>
            </a:r>
          </a:p>
        </p:txBody>
      </p:sp>
      <p:sp>
        <p:nvSpPr>
          <p:cNvPr id="264" name="ADT wit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24485" indent="-324485" defTabSz="426466">
              <a:spcBef>
                <a:spcPts val="1600"/>
              </a:spcBef>
              <a:defRPr sz="2336"/>
            </a:pPr>
            <a:r>
              <a:t>ADT with</a:t>
            </a:r>
          </a:p>
          <a:p>
            <a:pPr lvl="1" marL="648970" indent="-324485" defTabSz="426466">
              <a:spcBef>
                <a:spcPts val="1600"/>
              </a:spcBef>
              <a:defRPr sz="2336"/>
            </a:pPr>
            <a:r>
              <a:t>Insertion</a:t>
            </a:r>
          </a:p>
          <a:p>
            <a:pPr lvl="1" marL="648970" indent="-324485" defTabSz="426466">
              <a:spcBef>
                <a:spcPts val="1600"/>
              </a:spcBef>
              <a:defRPr sz="2336"/>
            </a:pPr>
            <a:r>
              <a:t>Popping maximum element</a:t>
            </a:r>
          </a:p>
          <a:p>
            <a:pPr marL="324485" indent="-324485" defTabSz="426466">
              <a:spcBef>
                <a:spcPts val="1600"/>
              </a:spcBef>
              <a:defRPr sz="2336"/>
            </a:pPr>
            <a:r>
              <a:t>Example: insert 5, insert 4, insert 10, pop, insert 7, insert 3, pop, insert 2, pop, pop</a:t>
            </a:r>
          </a:p>
          <a:p>
            <a:pPr lvl="1" marL="648970" indent="-324485" defTabSz="426466">
              <a:spcBef>
                <a:spcPts val="1600"/>
              </a:spcBef>
              <a:defRPr sz="2336"/>
            </a:pPr>
            <a:r>
              <a:t>Returns on insert 5, insert 4, insert 10, </a:t>
            </a:r>
            <a:r>
              <a:rPr b="1"/>
              <a:t>pop</a:t>
            </a:r>
            <a:r>
              <a:t>, insert 7, insert 3, pop, insert 2, pop, pop:  10</a:t>
            </a:r>
          </a:p>
          <a:p>
            <a:pPr lvl="1" marL="648970" indent="-324485" defTabSz="426466">
              <a:spcBef>
                <a:spcPts val="1600"/>
              </a:spcBef>
              <a:defRPr sz="2336"/>
            </a:pPr>
            <a:r>
              <a:t>Returns on insert 5, insert 4, insert 10, pop, insert 7, insert 3, </a:t>
            </a:r>
            <a:r>
              <a:rPr b="1"/>
              <a:t>pop</a:t>
            </a:r>
            <a:r>
              <a:t>, insert 2, pop, pop:  7</a:t>
            </a:r>
          </a:p>
          <a:p>
            <a:pPr lvl="1" marL="648970" indent="-324485" defTabSz="426466">
              <a:spcBef>
                <a:spcPts val="1600"/>
              </a:spcBef>
              <a:defRPr sz="2336"/>
            </a:pPr>
            <a:r>
              <a:t>Returns on insert 5, insert 4, insert 10, pop, insert 7, insert 3, pop, insert 2, </a:t>
            </a:r>
            <a:r>
              <a:rPr b="1"/>
              <a:t>pop</a:t>
            </a:r>
            <a:r>
              <a:t>, pop:  5</a:t>
            </a:r>
          </a:p>
          <a:p>
            <a:pPr lvl="1" marL="648970" indent="-324485" defTabSz="426466">
              <a:spcBef>
                <a:spcPts val="1600"/>
              </a:spcBef>
              <a:defRPr sz="2336"/>
            </a:pPr>
            <a:r>
              <a:t>Returns on insert 5, insert 4, insert 10, pop, insert 7, insert 3, pop, insert 2, pop, </a:t>
            </a:r>
            <a:r>
              <a:rPr b="1"/>
              <a:t>pop</a:t>
            </a:r>
            <a:r>
              <a:t>:  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ehavior of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Behavior of Trees</a:t>
            </a:r>
          </a:p>
        </p:txBody>
      </p:sp>
      <p:sp>
        <p:nvSpPr>
          <p:cNvPr id="135" name="This parsimony is not natura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parsimony is not natural</a:t>
            </a:r>
          </a:p>
          <a:p>
            <a:pPr lvl="1"/>
            <a:r>
              <a:t>Random inserts: Trees have much larger depth</a:t>
            </a:r>
          </a:p>
          <a:p>
            <a:pPr lvl="1"/>
            <a:r>
              <a:t>Self-modifying trees restructure themselves in order to get closer</a:t>
            </a:r>
          </a:p>
          <a:p>
            <a:pPr/>
            <a:r>
              <a:t>Importance:</a:t>
            </a:r>
          </a:p>
          <a:p>
            <a:pPr lvl="1"/>
            <a:r>
              <a:t>Searching an element takes time ~ to depth</a:t>
            </a:r>
          </a:p>
          <a:p>
            <a:pPr lvl="1"/>
            <a:r>
              <a:t>Inserting an element takes time ~ to depth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riority Que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</a:t>
            </a:r>
          </a:p>
        </p:txBody>
      </p:sp>
      <p:sp>
        <p:nvSpPr>
          <p:cNvPr id="267" name="Simplistic implement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Simplistic implementation</a:t>
            </a:r>
          </a:p>
          <a:p>
            <a:pPr lvl="1"/>
            <a:r>
              <a:t>A list</a:t>
            </a:r>
          </a:p>
          <a:p>
            <a:pPr lvl="2"/>
            <a:r>
              <a:t>Whenever we look for an element, we look for the minimum of the list</a:t>
            </a:r>
          </a:p>
          <a:p>
            <a:pPr lvl="2"/>
            <a:r>
              <a:t>Run time:  Proportional to the length of the list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riority Que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</a:t>
            </a:r>
          </a:p>
        </p:txBody>
      </p:sp>
      <p:sp>
        <p:nvSpPr>
          <p:cNvPr id="270" name="Favorite implementa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Favorite implementation:</a:t>
            </a:r>
          </a:p>
          <a:p>
            <a:pPr lvl="1"/>
            <a:r>
              <a:t>Heap: </a:t>
            </a:r>
          </a:p>
          <a:p>
            <a:pPr lvl="2"/>
            <a:r>
              <a:t>A </a:t>
            </a:r>
            <a:r>
              <a:rPr b="1" i="1"/>
              <a:t>complete</a:t>
            </a:r>
            <a:r>
              <a:t> binary tree</a:t>
            </a:r>
          </a:p>
          <a:p>
            <a:pPr lvl="3"/>
            <a:r>
              <a:t>Tree is maximum balanced</a:t>
            </a:r>
          </a:p>
          <a:p>
            <a:pPr lvl="2"/>
            <a:r>
              <a:t>That is </a:t>
            </a:r>
            <a:r>
              <a:rPr b="1"/>
              <a:t>partially</a:t>
            </a:r>
            <a:r>
              <a:t> ordered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riority Que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</a:t>
            </a:r>
          </a:p>
        </p:txBody>
      </p:sp>
      <p:sp>
        <p:nvSpPr>
          <p:cNvPr id="273" name="Heaps as binary tree…"/>
          <p:cNvSpPr txBox="1"/>
          <p:nvPr>
            <p:ph type="body" sz="half" idx="1"/>
          </p:nvPr>
        </p:nvSpPr>
        <p:spPr>
          <a:xfrm>
            <a:off x="952500" y="2590800"/>
            <a:ext cx="55499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Heaps as binary tree</a:t>
            </a:r>
          </a:p>
          <a:p>
            <a:pPr lvl="1"/>
            <a:r>
              <a:t>Complete:</a:t>
            </a:r>
          </a:p>
          <a:p>
            <a:pPr lvl="2"/>
            <a:r>
              <a:t>No nodes missing</a:t>
            </a:r>
          </a:p>
          <a:p>
            <a:pPr lvl="2"/>
            <a:r>
              <a:t>Last generation filled from left</a:t>
            </a:r>
          </a:p>
          <a:p>
            <a:pPr lvl="1"/>
            <a:r>
              <a:t>Partially ordered:</a:t>
            </a:r>
          </a:p>
          <a:p>
            <a:pPr lvl="2"/>
            <a:r>
              <a:t>parent has larger value than child</a:t>
            </a:r>
          </a:p>
        </p:txBody>
      </p:sp>
      <p:pic>
        <p:nvPicPr>
          <p:cNvPr id="27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8274" y="3575050"/>
            <a:ext cx="6388101" cy="431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riority Que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</a:t>
            </a:r>
          </a:p>
        </p:txBody>
      </p:sp>
      <p:sp>
        <p:nvSpPr>
          <p:cNvPr id="277" name="Operations:  Insertion…"/>
          <p:cNvSpPr txBox="1"/>
          <p:nvPr>
            <p:ph type="body" sz="half" idx="1"/>
          </p:nvPr>
        </p:nvSpPr>
        <p:spPr>
          <a:xfrm>
            <a:off x="952500" y="2590800"/>
            <a:ext cx="4536414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Operations:  Insertion</a:t>
            </a:r>
          </a:p>
          <a:p>
            <a:pPr lvl="1"/>
            <a:r>
              <a:t>Insert at the next spot</a:t>
            </a:r>
          </a:p>
          <a:p>
            <a:pPr lvl="1"/>
            <a:r>
              <a:t>If the new node is larger than the parent:</a:t>
            </a:r>
          </a:p>
          <a:p>
            <a:pPr lvl="2"/>
            <a:r>
              <a:t>swap with parent</a:t>
            </a:r>
          </a:p>
        </p:txBody>
      </p:sp>
      <p:pic>
        <p:nvPicPr>
          <p:cNvPr id="2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88913" y="4397423"/>
            <a:ext cx="6388101" cy="431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riority Que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</a:t>
            </a:r>
          </a:p>
        </p:txBody>
      </p:sp>
      <p:sp>
        <p:nvSpPr>
          <p:cNvPr id="281" name="This is repeated…"/>
          <p:cNvSpPr txBox="1"/>
          <p:nvPr>
            <p:ph type="body" sz="quarter" idx="1"/>
          </p:nvPr>
        </p:nvSpPr>
        <p:spPr>
          <a:xfrm>
            <a:off x="952500" y="2590800"/>
            <a:ext cx="36145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This is repeated</a:t>
            </a:r>
          </a:p>
          <a:p>
            <a:pPr lvl="1"/>
            <a:r>
              <a:t>if necessary</a:t>
            </a:r>
          </a:p>
        </p:txBody>
      </p:sp>
      <p:pic>
        <p:nvPicPr>
          <p:cNvPr id="28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64200" y="3575050"/>
            <a:ext cx="6388100" cy="431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riority Que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</a:t>
            </a:r>
          </a:p>
        </p:txBody>
      </p:sp>
      <p:sp>
        <p:nvSpPr>
          <p:cNvPr id="285" name="Notice:…"/>
          <p:cNvSpPr txBox="1"/>
          <p:nvPr>
            <p:ph type="body" sz="half" idx="1"/>
          </p:nvPr>
        </p:nvSpPr>
        <p:spPr>
          <a:xfrm>
            <a:off x="952500" y="2590800"/>
            <a:ext cx="5313683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Notice:</a:t>
            </a:r>
          </a:p>
          <a:p>
            <a:pPr lvl="1"/>
            <a:r>
              <a:t>The only violation of order can be with parent</a:t>
            </a:r>
          </a:p>
        </p:txBody>
      </p:sp>
      <p:pic>
        <p:nvPicPr>
          <p:cNvPr id="28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3778614"/>
            <a:ext cx="6388100" cy="431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riority Que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</a:t>
            </a:r>
          </a:p>
        </p:txBody>
      </p:sp>
      <p:sp>
        <p:nvSpPr>
          <p:cNvPr id="289" name="There are at most   swaps…"/>
          <p:cNvSpPr txBox="1"/>
          <p:nvPr>
            <p:ph type="body" sz="half" idx="1"/>
          </p:nvPr>
        </p:nvSpPr>
        <p:spPr>
          <a:xfrm>
            <a:off x="952500" y="2590800"/>
            <a:ext cx="510984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There are at most </a:t>
            </a:r>
            <a14:m>
              <m:oMath>
                <m:sSub>
                  <m:e>
                    <m:r>
                      <m:rPr>
                        <m:sty m:val="p"/>
                      </m:rP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</m:e>
                  <m:sub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swaps</a:t>
            </a:r>
          </a:p>
          <a:p>
            <a:pPr lvl="1"/>
            <a:r>
              <a:t>Compared to </a:t>
            </a:r>
            <a14:m>
              <m:oMath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</a:p>
        </p:txBody>
      </p:sp>
      <p:pic>
        <p:nvPicPr>
          <p:cNvPr id="29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62339" y="3549650"/>
            <a:ext cx="6388101" cy="436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riority Que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</a:t>
            </a:r>
          </a:p>
        </p:txBody>
      </p:sp>
      <p:sp>
        <p:nvSpPr>
          <p:cNvPr id="293" name="Remove Maximum:…"/>
          <p:cNvSpPr txBox="1"/>
          <p:nvPr>
            <p:ph type="body" idx="1"/>
          </p:nvPr>
        </p:nvSpPr>
        <p:spPr>
          <a:xfrm>
            <a:off x="952500" y="2590800"/>
            <a:ext cx="11611374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Remove Maximum:</a:t>
            </a:r>
          </a:p>
          <a:p>
            <a:pPr lvl="1"/>
            <a:r>
              <a:t>Maximum is at the top, remove it</a:t>
            </a:r>
          </a:p>
          <a:p>
            <a:pPr lvl="1"/>
            <a:r>
              <a:t>Move last element into the top position</a:t>
            </a:r>
          </a:p>
        </p:txBody>
      </p:sp>
      <p:pic>
        <p:nvPicPr>
          <p:cNvPr id="29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1236" y="4876800"/>
            <a:ext cx="7073901" cy="436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riority Que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</a:t>
            </a:r>
          </a:p>
        </p:txBody>
      </p:sp>
      <p:sp>
        <p:nvSpPr>
          <p:cNvPr id="297" name="Then restore the heap property…"/>
          <p:cNvSpPr txBox="1"/>
          <p:nvPr>
            <p:ph type="body" idx="1"/>
          </p:nvPr>
        </p:nvSpPr>
        <p:spPr>
          <a:xfrm>
            <a:off x="952500" y="2590800"/>
            <a:ext cx="10342809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Then restore the heap property</a:t>
            </a:r>
          </a:p>
          <a:p>
            <a:pPr lvl="1"/>
            <a:r>
              <a:t>Move up the </a:t>
            </a:r>
            <a:r>
              <a:rPr b="1" i="1"/>
              <a:t>larger </a:t>
            </a:r>
            <a:r>
              <a:t>sibling</a:t>
            </a:r>
          </a:p>
        </p:txBody>
      </p:sp>
      <p:pic>
        <p:nvPicPr>
          <p:cNvPr id="29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7208" y="4508500"/>
            <a:ext cx="6388101" cy="436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riority Que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</a:t>
            </a:r>
          </a:p>
        </p:txBody>
      </p:sp>
      <p:sp>
        <p:nvSpPr>
          <p:cNvPr id="301" name="Until there is no viola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Until there is no violation</a:t>
            </a:r>
          </a:p>
        </p:txBody>
      </p:sp>
      <p:pic>
        <p:nvPicPr>
          <p:cNvPr id="30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8350" y="4508500"/>
            <a:ext cx="6388100" cy="436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Behavior of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Behavior of Trees</a:t>
            </a:r>
          </a:p>
        </p:txBody>
      </p:sp>
      <p:sp>
        <p:nvSpPr>
          <p:cNvPr id="138" name="Experiment: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Experiment:</a:t>
            </a:r>
          </a:p>
          <a:p>
            <a:pPr lvl="1"/>
            <a:r>
              <a:t>Insert </a:t>
            </a:r>
            <a:r>
              <a:rPr i="1"/>
              <a:t>n</a:t>
            </a:r>
            <a:r>
              <a:t> elements into a binary tree</a:t>
            </a:r>
          </a:p>
          <a:p>
            <a:pPr lvl="1"/>
            <a:r>
              <a:t>Get the depth</a:t>
            </a:r>
          </a:p>
          <a:p>
            <a:pPr lvl="1"/>
            <a:r>
              <a:t>Repeat 10,000 times</a:t>
            </a:r>
          </a:p>
          <a:p>
            <a:pPr lvl="1"/>
            <a:r>
              <a:t>Depict mean plus/minus standard deviation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riority Que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</a:t>
            </a:r>
          </a:p>
        </p:txBody>
      </p:sp>
      <p:sp>
        <p:nvSpPr>
          <p:cNvPr id="305" name="Implementa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Implementation:</a:t>
            </a:r>
          </a:p>
          <a:p>
            <a:pPr lvl="1"/>
            <a:r>
              <a:t>Need to implement two "heapify" operations</a:t>
            </a:r>
          </a:p>
          <a:p>
            <a:pPr lvl="2"/>
            <a:r>
              <a:t>Going up for insert</a:t>
            </a:r>
          </a:p>
          <a:p>
            <a:pPr lvl="2"/>
            <a:r>
              <a:t>Going down for extract maximum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riority Que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</a:t>
            </a:r>
          </a:p>
        </p:txBody>
      </p:sp>
      <p:sp>
        <p:nvSpPr>
          <p:cNvPr id="308" name="Define a class PQ with class methods for index calcula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Define a class PQ with class methods for index calculation</a:t>
            </a:r>
          </a:p>
        </p:txBody>
      </p:sp>
      <p:sp>
        <p:nvSpPr>
          <p:cNvPr id="309" name="class PQ:…"/>
          <p:cNvSpPr txBox="1"/>
          <p:nvPr/>
        </p:nvSpPr>
        <p:spPr>
          <a:xfrm>
            <a:off x="3351026" y="4159365"/>
            <a:ext cx="6302748" cy="364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class PQ:</a:t>
            </a:r>
          </a:p>
          <a:p>
            <a:pPr/>
            <a:r>
              <a:t>    def __init__(self):</a:t>
            </a:r>
          </a:p>
          <a:p>
            <a:pPr/>
            <a:r>
              <a:t>        self.array = []</a:t>
            </a:r>
          </a:p>
          <a:p>
            <a:pPr/>
            <a:r>
              <a:t>    def up(index):</a:t>
            </a:r>
          </a:p>
          <a:p>
            <a:pPr/>
            <a:r>
              <a:t>        return (index+1)//2-1</a:t>
            </a:r>
          </a:p>
          <a:p>
            <a:pPr/>
            <a:r>
              <a:t>    def left(index):</a:t>
            </a:r>
          </a:p>
          <a:p>
            <a:pPr/>
            <a:r>
              <a:t>        return 2*index + 1</a:t>
            </a:r>
          </a:p>
          <a:p>
            <a:pPr/>
            <a:r>
              <a:t>    def right(index):</a:t>
            </a:r>
          </a:p>
          <a:p>
            <a:pPr/>
            <a:r>
              <a:t>        return 2*index + 2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riority Que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</a:t>
            </a:r>
          </a:p>
        </p:txBody>
      </p:sp>
      <p:sp>
        <p:nvSpPr>
          <p:cNvPr id="312" name="Insert at the end of the arra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 at the end of the array</a:t>
            </a:r>
          </a:p>
          <a:p>
            <a:pPr lvl="1"/>
            <a:r>
              <a:t>but note the index</a:t>
            </a:r>
          </a:p>
        </p:txBody>
      </p:sp>
      <p:sp>
        <p:nvSpPr>
          <p:cNvPr id="313" name="def insert(self, value):…"/>
          <p:cNvSpPr txBox="1"/>
          <p:nvPr/>
        </p:nvSpPr>
        <p:spPr>
          <a:xfrm>
            <a:off x="1141660" y="4158156"/>
            <a:ext cx="11210827" cy="482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def insert(self, value):</a:t>
            </a:r>
          </a:p>
          <a:p>
            <a:pPr/>
            <a:r>
              <a:t>        </a:t>
            </a:r>
            <a:r>
              <a:rPr b="1"/>
              <a:t>n = len(self.array)</a:t>
            </a:r>
            <a:endParaRPr b="1"/>
          </a:p>
          <a:p>
            <a:pPr>
              <a:defRPr b="1"/>
            </a:pPr>
            <a:r>
              <a:t>        self.array.append(value)</a:t>
            </a:r>
          </a:p>
          <a:p>
            <a:pPr/>
            <a:r>
              <a:t>        while n&gt;0:</a:t>
            </a:r>
          </a:p>
          <a:p>
            <a:pPr/>
            <a:r>
              <a:t>            parent = PQ.up(n)</a:t>
            </a:r>
          </a:p>
          <a:p>
            <a:pPr/>
            <a:r>
              <a:t>            print(n, parent, 'indices')</a:t>
            </a:r>
          </a:p>
          <a:p>
            <a:pPr/>
            <a:r>
              <a:t>            if self.array[parent] &lt; value:</a:t>
            </a:r>
          </a:p>
          <a:p>
            <a:pPr/>
            <a:r>
              <a:t>                self.array[n], self.array[parent] = </a:t>
            </a:r>
          </a:p>
          <a:p>
            <a:pPr/>
            <a:r>
              <a:t>                   self.array[parent], self.array[n]</a:t>
            </a:r>
          </a:p>
          <a:p>
            <a:pPr/>
            <a:r>
              <a:t>                n = parent</a:t>
            </a:r>
          </a:p>
          <a:p>
            <a:pPr/>
            <a:r>
              <a:t>            else:</a:t>
            </a:r>
          </a:p>
          <a:p>
            <a:pPr/>
            <a:r>
              <a:t>                return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riority Que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</a:t>
            </a:r>
          </a:p>
        </p:txBody>
      </p:sp>
      <p:sp>
        <p:nvSpPr>
          <p:cNvPr id="316" name="Adjust by swapping with par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Adjust by swapping with parent</a:t>
            </a:r>
          </a:p>
          <a:p>
            <a:pPr lvl="1"/>
            <a:r>
              <a:t>Index of current element is </a:t>
            </a:r>
            <a:r>
              <a:rPr i="1"/>
              <a:t>n</a:t>
            </a:r>
          </a:p>
        </p:txBody>
      </p:sp>
      <p:sp>
        <p:nvSpPr>
          <p:cNvPr id="317" name="def insert(self, value):…"/>
          <p:cNvSpPr txBox="1"/>
          <p:nvPr/>
        </p:nvSpPr>
        <p:spPr>
          <a:xfrm>
            <a:off x="1141660" y="4526494"/>
            <a:ext cx="11210827" cy="482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def insert(self, value):</a:t>
            </a:r>
          </a:p>
          <a:p>
            <a:pPr/>
            <a:r>
              <a:t>        n = len(self.array)</a:t>
            </a:r>
          </a:p>
          <a:p>
            <a:pPr/>
            <a:r>
              <a:t>        self.array.append(value)</a:t>
            </a:r>
          </a:p>
          <a:p>
            <a:pPr/>
            <a:r>
              <a:t>        </a:t>
            </a:r>
            <a:r>
              <a:rPr b="1"/>
              <a:t>while n&gt;0:</a:t>
            </a:r>
            <a:endParaRPr b="1"/>
          </a:p>
          <a:p>
            <a:pPr/>
            <a:r>
              <a:t>            parent = PQ.up(n)</a:t>
            </a:r>
          </a:p>
          <a:p>
            <a:pPr/>
            <a:r>
              <a:t>            print(n, parent, 'indices')</a:t>
            </a:r>
          </a:p>
          <a:p>
            <a:pPr/>
            <a:r>
              <a:t>            if self.array[parent] &lt; value:</a:t>
            </a:r>
          </a:p>
          <a:p>
            <a:pPr/>
            <a:r>
              <a:t>                self.array[n], self.array[parent] = </a:t>
            </a:r>
          </a:p>
          <a:p>
            <a:pPr/>
            <a:r>
              <a:t>                   self.array[parent], self.array[n]</a:t>
            </a:r>
          </a:p>
          <a:p>
            <a:pPr/>
            <a:r>
              <a:t>                n = parent</a:t>
            </a:r>
          </a:p>
          <a:p>
            <a:pPr/>
            <a:r>
              <a:t>            else:</a:t>
            </a:r>
          </a:p>
          <a:p>
            <a:pPr/>
            <a:r>
              <a:t>                return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riority Que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</a:t>
            </a:r>
          </a:p>
        </p:txBody>
      </p:sp>
      <p:sp>
        <p:nvSpPr>
          <p:cNvPr id="320" name="Calculate the parent no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Calculate the parent node</a:t>
            </a:r>
          </a:p>
        </p:txBody>
      </p:sp>
      <p:sp>
        <p:nvSpPr>
          <p:cNvPr id="321" name="def insert(self, value):…"/>
          <p:cNvSpPr txBox="1"/>
          <p:nvPr/>
        </p:nvSpPr>
        <p:spPr>
          <a:xfrm>
            <a:off x="1141660" y="4526494"/>
            <a:ext cx="11210827" cy="482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def insert(self, value):</a:t>
            </a:r>
          </a:p>
          <a:p>
            <a:pPr/>
            <a:r>
              <a:t>        n = len(self.array)</a:t>
            </a:r>
          </a:p>
          <a:p>
            <a:pPr/>
            <a:r>
              <a:t>        self.array.append(value)</a:t>
            </a:r>
          </a:p>
          <a:p>
            <a:pPr/>
            <a:r>
              <a:t>        while n&gt;0:</a:t>
            </a:r>
          </a:p>
          <a:p>
            <a:pPr/>
            <a:r>
              <a:t>            </a:t>
            </a:r>
            <a:r>
              <a:rPr b="1"/>
              <a:t>parent = PQ.up(n)</a:t>
            </a:r>
            <a:endParaRPr b="1"/>
          </a:p>
          <a:p>
            <a:pPr/>
            <a:r>
              <a:t>           </a:t>
            </a:r>
          </a:p>
          <a:p>
            <a:pPr/>
            <a:r>
              <a:t>            if self.array[parent] &lt; value:</a:t>
            </a:r>
          </a:p>
          <a:p>
            <a:pPr/>
            <a:r>
              <a:t>                self.array[n], self.array[parent] = </a:t>
            </a:r>
          </a:p>
          <a:p>
            <a:pPr/>
            <a:r>
              <a:t>                   self.array[parent], self.array[n]</a:t>
            </a:r>
          </a:p>
          <a:p>
            <a:pPr/>
            <a:r>
              <a:t>                n = parent</a:t>
            </a:r>
          </a:p>
          <a:p>
            <a:pPr/>
            <a:r>
              <a:t>            else:</a:t>
            </a:r>
          </a:p>
          <a:p>
            <a:pPr/>
            <a:r>
              <a:t>                return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riority Que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</a:t>
            </a:r>
          </a:p>
        </p:txBody>
      </p:sp>
      <p:sp>
        <p:nvSpPr>
          <p:cNvPr id="324" name="And swap if necessar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And swap if necessary</a:t>
            </a:r>
          </a:p>
        </p:txBody>
      </p:sp>
      <p:sp>
        <p:nvSpPr>
          <p:cNvPr id="325" name="def insert(self, value):…"/>
          <p:cNvSpPr txBox="1"/>
          <p:nvPr/>
        </p:nvSpPr>
        <p:spPr>
          <a:xfrm>
            <a:off x="1141660" y="4526494"/>
            <a:ext cx="11210827" cy="482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def insert(self, value):</a:t>
            </a:r>
          </a:p>
          <a:p>
            <a:pPr/>
            <a:r>
              <a:t>        n = len(self.array)</a:t>
            </a:r>
          </a:p>
          <a:p>
            <a:pPr/>
            <a:r>
              <a:t>        self.array.append(value)</a:t>
            </a:r>
          </a:p>
          <a:p>
            <a:pPr/>
            <a:r>
              <a:t>        while n&gt;0:</a:t>
            </a:r>
          </a:p>
          <a:p>
            <a:pPr/>
            <a:r>
              <a:t>            parent = PQ.up(n)</a:t>
            </a:r>
          </a:p>
          <a:p>
            <a:pPr/>
            <a:r>
              <a:t>           </a:t>
            </a:r>
          </a:p>
          <a:p>
            <a:pPr/>
            <a:r>
              <a:t>            </a:t>
            </a:r>
            <a:r>
              <a:rPr b="1"/>
              <a:t>if self.array[parent] &lt; value:</a:t>
            </a:r>
            <a:endParaRPr b="1"/>
          </a:p>
          <a:p>
            <a:pPr>
              <a:defRPr b="1"/>
            </a:pPr>
            <a:r>
              <a:t>                self.array[n], self.array[parent] = </a:t>
            </a:r>
          </a:p>
          <a:p>
            <a:pPr>
              <a:defRPr b="1"/>
            </a:pPr>
            <a:r>
              <a:t>                   self.array[parent], self.array[n]</a:t>
            </a:r>
          </a:p>
          <a:p>
            <a:pPr/>
            <a:r>
              <a:t>                n = parent</a:t>
            </a:r>
          </a:p>
          <a:p>
            <a:pPr/>
            <a:r>
              <a:t>            else:</a:t>
            </a:r>
          </a:p>
          <a:p>
            <a:pPr/>
            <a:r>
              <a:t>                return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riority Que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</a:t>
            </a:r>
          </a:p>
        </p:txBody>
      </p:sp>
      <p:sp>
        <p:nvSpPr>
          <p:cNvPr id="328" name="Then reset the index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Then reset the index </a:t>
            </a:r>
          </a:p>
        </p:txBody>
      </p:sp>
      <p:sp>
        <p:nvSpPr>
          <p:cNvPr id="329" name="def insert(self, value):…"/>
          <p:cNvSpPr txBox="1"/>
          <p:nvPr/>
        </p:nvSpPr>
        <p:spPr>
          <a:xfrm>
            <a:off x="1141660" y="4526494"/>
            <a:ext cx="11210827" cy="482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def insert(self, value):</a:t>
            </a:r>
          </a:p>
          <a:p>
            <a:pPr/>
            <a:r>
              <a:t>        n = len(self.array)</a:t>
            </a:r>
          </a:p>
          <a:p>
            <a:pPr/>
            <a:r>
              <a:t>        self.array.append(value)</a:t>
            </a:r>
          </a:p>
          <a:p>
            <a:pPr/>
            <a:r>
              <a:t>        while n&gt;0:</a:t>
            </a:r>
          </a:p>
          <a:p>
            <a:pPr/>
            <a:r>
              <a:t>            parent = PQ.up(n)</a:t>
            </a:r>
          </a:p>
          <a:p>
            <a:pPr/>
            <a:r>
              <a:t>            print(n, parent, 'indices')</a:t>
            </a:r>
          </a:p>
          <a:p>
            <a:pPr/>
            <a:r>
              <a:t>            if self.array[parent] &lt; value:</a:t>
            </a:r>
          </a:p>
          <a:p>
            <a:pPr/>
            <a:r>
              <a:t>                self.array[n], self.array[parent] = </a:t>
            </a:r>
          </a:p>
          <a:p>
            <a:pPr/>
            <a:r>
              <a:t>                   self.array[parent], self.array[n]</a:t>
            </a:r>
          </a:p>
          <a:p>
            <a:pPr/>
            <a:r>
              <a:t>                </a:t>
            </a:r>
            <a:r>
              <a:rPr b="1"/>
              <a:t>n = parent</a:t>
            </a:r>
            <a:endParaRPr b="1"/>
          </a:p>
          <a:p>
            <a:pPr/>
            <a:r>
              <a:t>            else:</a:t>
            </a:r>
          </a:p>
          <a:p>
            <a:pPr/>
            <a:r>
              <a:t>                return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riority Que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</a:t>
            </a:r>
          </a:p>
        </p:txBody>
      </p:sp>
      <p:sp>
        <p:nvSpPr>
          <p:cNvPr id="332" name="Extract maximum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Extract maximum:</a:t>
            </a:r>
          </a:p>
          <a:p>
            <a:pPr lvl="1"/>
            <a:r>
              <a:t>Maximum is always at position 0</a:t>
            </a:r>
          </a:p>
          <a:p>
            <a:pPr lvl="1"/>
            <a:r>
              <a:t>Swap its value with the last element in the array</a:t>
            </a:r>
          </a:p>
          <a:p>
            <a:pPr lvl="1"/>
            <a:r>
              <a:t>Then heapify:</a:t>
            </a:r>
          </a:p>
        </p:txBody>
      </p:sp>
      <p:pic>
        <p:nvPicPr>
          <p:cNvPr id="3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22601" y="5734050"/>
            <a:ext cx="8759598" cy="3625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riority Que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</a:t>
            </a:r>
          </a:p>
        </p:txBody>
      </p:sp>
      <p:sp>
        <p:nvSpPr>
          <p:cNvPr id="336" name="This is also recursive, but proceeds from top to bottom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is also recursive, but proceeds from top to bottom</a:t>
            </a:r>
          </a:p>
        </p:txBody>
      </p:sp>
      <p:pic>
        <p:nvPicPr>
          <p:cNvPr id="3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1650" y="4275737"/>
            <a:ext cx="9461500" cy="4178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riority Que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</a:t>
            </a:r>
          </a:p>
        </p:txBody>
      </p:sp>
      <p:pic>
        <p:nvPicPr>
          <p:cNvPr id="3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7800" y="2787650"/>
            <a:ext cx="10109200" cy="417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Behavior of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Behavior of Trees</a:t>
            </a:r>
          </a:p>
        </p:txBody>
      </p:sp>
      <p:pic>
        <p:nvPicPr>
          <p:cNvPr id="141" name="comparison.png" descr="comparis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1466" y="1727200"/>
            <a:ext cx="10701868" cy="802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riority Que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</a:t>
            </a:r>
          </a:p>
        </p:txBody>
      </p:sp>
      <p:sp>
        <p:nvSpPr>
          <p:cNvPr id="343" name="Swap last and first nod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Swap last and first node</a:t>
            </a:r>
          </a:p>
          <a:p>
            <a:pPr/>
            <a:r>
              <a:t>Delete from node</a:t>
            </a:r>
          </a:p>
        </p:txBody>
      </p:sp>
      <p:sp>
        <p:nvSpPr>
          <p:cNvPr id="344" name="def get_max(self):…"/>
          <p:cNvSpPr txBox="1"/>
          <p:nvPr/>
        </p:nvSpPr>
        <p:spPr>
          <a:xfrm>
            <a:off x="2894951" y="4720447"/>
            <a:ext cx="6729537" cy="246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def get_max(self):</a:t>
            </a:r>
          </a:p>
          <a:p>
            <a:pPr/>
            <a:r>
              <a:t>        ret_val = self.array[0]</a:t>
            </a:r>
          </a:p>
          <a:p>
            <a:pPr/>
            <a:r>
              <a:t>        last = self.array[-1]</a:t>
            </a:r>
          </a:p>
          <a:p>
            <a:pPr/>
            <a:r>
              <a:t>        del self.array[-1]</a:t>
            </a:r>
          </a:p>
          <a:p>
            <a:pPr/>
            <a:r>
              <a:t>        self.array[0] = last</a:t>
            </a:r>
          </a:p>
          <a:p>
            <a:pPr/>
            <a:r>
              <a:t>        n=0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riority Que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</a:t>
            </a:r>
          </a:p>
        </p:txBody>
      </p:sp>
      <p:sp>
        <p:nvSpPr>
          <p:cNvPr id="347" name="Now recursively recover the heap propert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recursively recover the heap property</a:t>
            </a:r>
          </a:p>
          <a:p>
            <a:pPr lvl="1"/>
            <a:r>
              <a:t>Make case distinctions according to whether </a:t>
            </a:r>
          </a:p>
          <a:p>
            <a:pPr lvl="2"/>
            <a:r>
              <a:t>both children exist</a:t>
            </a:r>
          </a:p>
          <a:p>
            <a:pPr lvl="2"/>
            <a:r>
              <a:t>only the left child exist</a:t>
            </a:r>
          </a:p>
          <a:p>
            <a:pPr lvl="2"/>
            <a:r>
              <a:t>no children present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riority Que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</a:t>
            </a:r>
          </a:p>
        </p:txBody>
      </p:sp>
      <p:sp>
        <p:nvSpPr>
          <p:cNvPr id="350" name="Both children exis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Both children exist</a:t>
            </a:r>
          </a:p>
        </p:txBody>
      </p:sp>
      <p:sp>
        <p:nvSpPr>
          <p:cNvPr id="351" name="def get_max(self):…"/>
          <p:cNvSpPr txBox="1"/>
          <p:nvPr/>
        </p:nvSpPr>
        <p:spPr>
          <a:xfrm>
            <a:off x="363158" y="3759199"/>
            <a:ext cx="11454707" cy="558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    def get_max(self):</a:t>
            </a:r>
          </a:p>
          <a:p>
            <a:pPr>
              <a:defRPr sz="2400"/>
            </a:pPr>
            <a:r>
              <a:t>       ...</a:t>
            </a:r>
          </a:p>
          <a:p>
            <a:pPr>
              <a:defRPr sz="2400"/>
            </a:pPr>
            <a:r>
              <a:t>       while n &lt; len(self.array):</a:t>
            </a:r>
          </a:p>
          <a:p>
            <a:pPr>
              <a:defRPr sz="2400"/>
            </a:pPr>
            <a:r>
              <a:t>            left = PQ.left(n)</a:t>
            </a:r>
          </a:p>
          <a:p>
            <a:pPr>
              <a:defRPr sz="2400"/>
            </a:pPr>
            <a:r>
              <a:t>            right = PQ.right(n)</a:t>
            </a:r>
          </a:p>
          <a:p>
            <a:pPr>
              <a:defRPr sz="2400"/>
            </a:pPr>
            <a:r>
              <a:t>           </a:t>
            </a:r>
            <a:r>
              <a:rPr b="1"/>
              <a:t> if right &lt; len(self.array):</a:t>
            </a:r>
            <a:endParaRPr b="1"/>
          </a:p>
          <a:p>
            <a:pPr>
              <a:defRPr sz="2400"/>
            </a:pPr>
            <a:r>
              <a:t>                if self.array[n] &gt; self.array[left] and </a:t>
            </a:r>
          </a:p>
          <a:p>
            <a:pPr>
              <a:defRPr sz="2400"/>
            </a:pPr>
            <a:r>
              <a:t>                          self.array[n] &gt; self.array[right]:</a:t>
            </a:r>
          </a:p>
          <a:p>
            <a:pPr>
              <a:defRPr sz="2400"/>
            </a:pPr>
            <a:r>
              <a:t>                    return ret_val</a:t>
            </a:r>
          </a:p>
          <a:p>
            <a:pPr>
              <a:defRPr sz="2400"/>
            </a:pPr>
            <a:r>
              <a:t>                if self.array[left] &lt; self.array[right]:</a:t>
            </a:r>
          </a:p>
          <a:p>
            <a:pPr>
              <a:defRPr sz="2400"/>
            </a:pPr>
            <a:r>
              <a:t>                    m = right</a:t>
            </a:r>
          </a:p>
          <a:p>
            <a:pPr>
              <a:defRPr sz="2400"/>
            </a:pPr>
            <a:r>
              <a:t>                else:</a:t>
            </a:r>
          </a:p>
          <a:p>
            <a:pPr>
              <a:defRPr sz="2400"/>
            </a:pPr>
            <a:r>
              <a:t>                    m = left</a:t>
            </a:r>
          </a:p>
          <a:p>
            <a:pPr>
              <a:defRPr sz="2400"/>
            </a:pPr>
            <a:r>
              <a:t>                self.array[n], self.array[m] = self.array[m], self.array[n]</a:t>
            </a:r>
          </a:p>
          <a:p>
            <a:pPr>
              <a:defRPr sz="2400"/>
            </a:pPr>
            <a:r>
              <a:t>                n = 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riority Que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</a:t>
            </a:r>
          </a:p>
        </p:txBody>
      </p:sp>
      <p:sp>
        <p:nvSpPr>
          <p:cNvPr id="354" name="Heap property is not violate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Heap property is not violated</a:t>
            </a:r>
          </a:p>
        </p:txBody>
      </p:sp>
      <p:sp>
        <p:nvSpPr>
          <p:cNvPr id="355" name="def get_max(self):…"/>
          <p:cNvSpPr txBox="1"/>
          <p:nvPr/>
        </p:nvSpPr>
        <p:spPr>
          <a:xfrm>
            <a:off x="363158" y="3759199"/>
            <a:ext cx="11454707" cy="558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    def get_max(self):</a:t>
            </a:r>
          </a:p>
          <a:p>
            <a:pPr>
              <a:defRPr sz="2400"/>
            </a:pPr>
            <a:r>
              <a:t>       ...</a:t>
            </a:r>
          </a:p>
          <a:p>
            <a:pPr>
              <a:defRPr sz="2400"/>
            </a:pPr>
            <a:r>
              <a:t>       while n &lt; len(self.array):</a:t>
            </a:r>
          </a:p>
          <a:p>
            <a:pPr>
              <a:defRPr sz="2400"/>
            </a:pPr>
            <a:r>
              <a:t>            left = PQ.left(n)</a:t>
            </a:r>
          </a:p>
          <a:p>
            <a:pPr>
              <a:defRPr sz="2400"/>
            </a:pPr>
            <a:r>
              <a:t>            right = PQ.right(n)</a:t>
            </a:r>
          </a:p>
          <a:p>
            <a:pPr>
              <a:defRPr sz="2400"/>
            </a:pPr>
            <a:r>
              <a:t>            if right &lt; len(self.array):</a:t>
            </a:r>
          </a:p>
          <a:p>
            <a:pPr>
              <a:defRPr sz="2400"/>
            </a:pPr>
            <a:r>
              <a:t>                </a:t>
            </a:r>
            <a:r>
              <a:rPr b="1"/>
              <a:t>if self.array[n] &gt; self.array[left] and </a:t>
            </a:r>
            <a:endParaRPr b="1"/>
          </a:p>
          <a:p>
            <a:pPr>
              <a:defRPr b="1" sz="2400"/>
            </a:pPr>
            <a:r>
              <a:t>                          self.array[n] &gt; self.array[right]:</a:t>
            </a:r>
          </a:p>
          <a:p>
            <a:pPr>
              <a:defRPr b="1" sz="2400"/>
            </a:pPr>
            <a:r>
              <a:t>                    return ret_val</a:t>
            </a:r>
          </a:p>
          <a:p>
            <a:pPr>
              <a:defRPr sz="2400"/>
            </a:pPr>
            <a:r>
              <a:t>                if self.array[left] &lt; self.array[right]:</a:t>
            </a:r>
          </a:p>
          <a:p>
            <a:pPr>
              <a:defRPr sz="2400"/>
            </a:pPr>
            <a:r>
              <a:t>                    m = right</a:t>
            </a:r>
          </a:p>
          <a:p>
            <a:pPr>
              <a:defRPr sz="2400"/>
            </a:pPr>
            <a:r>
              <a:t>                else:</a:t>
            </a:r>
          </a:p>
          <a:p>
            <a:pPr>
              <a:defRPr sz="2400"/>
            </a:pPr>
            <a:r>
              <a:t>                    m = left</a:t>
            </a:r>
          </a:p>
          <a:p>
            <a:pPr>
              <a:defRPr sz="2400"/>
            </a:pPr>
            <a:r>
              <a:t>                self.array[n], self.array[m] = self.array[m], self.array[n]</a:t>
            </a:r>
          </a:p>
          <a:p>
            <a:pPr>
              <a:defRPr sz="2400"/>
            </a:pPr>
            <a:r>
              <a:t>                n = 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riority Que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</a:t>
            </a:r>
          </a:p>
        </p:txBody>
      </p:sp>
      <p:sp>
        <p:nvSpPr>
          <p:cNvPr id="358" name="Select the larger of the two children for swapping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Select the larger of the two children for swapping</a:t>
            </a:r>
          </a:p>
        </p:txBody>
      </p:sp>
      <p:sp>
        <p:nvSpPr>
          <p:cNvPr id="359" name="def get_max(self):…"/>
          <p:cNvSpPr txBox="1"/>
          <p:nvPr/>
        </p:nvSpPr>
        <p:spPr>
          <a:xfrm>
            <a:off x="363158" y="3759199"/>
            <a:ext cx="11088887" cy="558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    def get_max(self):</a:t>
            </a:r>
          </a:p>
          <a:p>
            <a:pPr>
              <a:defRPr sz="2400"/>
            </a:pPr>
            <a:r>
              <a:t>       ...</a:t>
            </a:r>
          </a:p>
          <a:p>
            <a:pPr>
              <a:defRPr sz="2400"/>
            </a:pPr>
            <a:r>
              <a:t>       while n &lt; len(self.array):</a:t>
            </a:r>
          </a:p>
          <a:p>
            <a:pPr>
              <a:defRPr sz="2400"/>
            </a:pPr>
            <a:r>
              <a:t>            left = PQ.left(n)</a:t>
            </a:r>
          </a:p>
          <a:p>
            <a:pPr>
              <a:defRPr sz="2400"/>
            </a:pPr>
            <a:r>
              <a:t>            right = PQ.right(n)</a:t>
            </a:r>
          </a:p>
          <a:p>
            <a:pPr>
              <a:defRPr sz="2400"/>
            </a:pPr>
            <a:r>
              <a:t>            if right &lt; len(self.array):</a:t>
            </a:r>
          </a:p>
          <a:p>
            <a:pPr>
              <a:defRPr sz="2400"/>
            </a:pPr>
            <a:r>
              <a:t>                if self.array[n] &gt; self.array[left] and </a:t>
            </a:r>
          </a:p>
          <a:p>
            <a:pPr>
              <a:defRPr sz="2400"/>
            </a:pPr>
            <a:r>
              <a:t>                          self.array[n] &gt; self.array[right]:</a:t>
            </a:r>
          </a:p>
          <a:p>
            <a:pPr>
              <a:defRPr sz="2400"/>
            </a:pPr>
            <a:r>
              <a:t>                    return ret_val</a:t>
            </a:r>
          </a:p>
          <a:p>
            <a:pPr>
              <a:defRPr sz="2400"/>
            </a:pPr>
            <a:r>
              <a:t>                </a:t>
            </a:r>
            <a:r>
              <a:rPr b="1"/>
              <a:t>if self.array[left] &lt; self.array[right]:</a:t>
            </a:r>
            <a:endParaRPr b="1"/>
          </a:p>
          <a:p>
            <a:pPr>
              <a:defRPr b="1" sz="2400"/>
            </a:pPr>
            <a:r>
              <a:t>                    m = right</a:t>
            </a:r>
          </a:p>
          <a:p>
            <a:pPr>
              <a:defRPr b="1" sz="2400"/>
            </a:pPr>
            <a:r>
              <a:t>                else:</a:t>
            </a:r>
          </a:p>
          <a:p>
            <a:pPr>
              <a:defRPr b="1" sz="2400"/>
            </a:pPr>
            <a:r>
              <a:t>                    m = left</a:t>
            </a:r>
          </a:p>
          <a:p>
            <a:pPr>
              <a:defRPr sz="2400"/>
            </a:pPr>
            <a:r>
              <a:t>                self.array[n], self.array[m] = </a:t>
            </a:r>
          </a:p>
          <a:p>
            <a:pPr>
              <a:defRPr sz="2400"/>
            </a:pPr>
            <a:r>
              <a:t>                      self.array[m], self.array[n]</a:t>
            </a:r>
          </a:p>
          <a:p>
            <a:pPr>
              <a:defRPr sz="2400"/>
            </a:pPr>
            <a:r>
              <a:t>                n = 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riority Que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</a:t>
            </a:r>
          </a:p>
        </p:txBody>
      </p:sp>
      <p:pic>
        <p:nvPicPr>
          <p:cNvPr id="3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6029" y="3590692"/>
            <a:ext cx="11012742" cy="4863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riority Que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</a:t>
            </a:r>
          </a:p>
        </p:txBody>
      </p:sp>
      <p:sp>
        <p:nvSpPr>
          <p:cNvPr id="365" name="Swap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Swap</a:t>
            </a:r>
          </a:p>
        </p:txBody>
      </p:sp>
      <p:sp>
        <p:nvSpPr>
          <p:cNvPr id="366" name="def get_max(self):…"/>
          <p:cNvSpPr txBox="1"/>
          <p:nvPr/>
        </p:nvSpPr>
        <p:spPr>
          <a:xfrm>
            <a:off x="363158" y="3759199"/>
            <a:ext cx="11088887" cy="558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    def get_max(self):</a:t>
            </a:r>
          </a:p>
          <a:p>
            <a:pPr>
              <a:defRPr sz="2400"/>
            </a:pPr>
            <a:r>
              <a:t>       ...</a:t>
            </a:r>
          </a:p>
          <a:p>
            <a:pPr>
              <a:defRPr sz="2400"/>
            </a:pPr>
            <a:r>
              <a:t>       while n &lt; len(self.array):</a:t>
            </a:r>
          </a:p>
          <a:p>
            <a:pPr>
              <a:defRPr sz="2400"/>
            </a:pPr>
            <a:r>
              <a:t>            left = PQ.left(n)</a:t>
            </a:r>
          </a:p>
          <a:p>
            <a:pPr>
              <a:defRPr sz="2400"/>
            </a:pPr>
            <a:r>
              <a:t>            right = PQ.right(n)</a:t>
            </a:r>
          </a:p>
          <a:p>
            <a:pPr>
              <a:defRPr sz="2400"/>
            </a:pPr>
            <a:r>
              <a:t>            if right &lt; len(self.array):</a:t>
            </a:r>
          </a:p>
          <a:p>
            <a:pPr>
              <a:defRPr sz="2400"/>
            </a:pPr>
            <a:r>
              <a:t>                if self.array[n] &gt; self.array[left] and </a:t>
            </a:r>
          </a:p>
          <a:p>
            <a:pPr>
              <a:defRPr sz="2400"/>
            </a:pPr>
            <a:r>
              <a:t>                          self.array[n] &gt; self.array[right]:</a:t>
            </a:r>
          </a:p>
          <a:p>
            <a:pPr>
              <a:defRPr sz="2400"/>
            </a:pPr>
            <a:r>
              <a:t>                    return ret_val</a:t>
            </a:r>
          </a:p>
          <a:p>
            <a:pPr>
              <a:defRPr sz="2400"/>
            </a:pPr>
            <a:r>
              <a:t>                if self.array[left] &lt; self.array[right]:</a:t>
            </a:r>
          </a:p>
          <a:p>
            <a:pPr>
              <a:defRPr sz="2400"/>
            </a:pPr>
            <a:r>
              <a:t>                    m = right</a:t>
            </a:r>
          </a:p>
          <a:p>
            <a:pPr>
              <a:defRPr sz="2400"/>
            </a:pPr>
            <a:r>
              <a:t>                else:</a:t>
            </a:r>
          </a:p>
          <a:p>
            <a:pPr>
              <a:defRPr sz="2400"/>
            </a:pPr>
            <a:r>
              <a:t>                    m = left</a:t>
            </a:r>
          </a:p>
          <a:p>
            <a:pPr>
              <a:defRPr sz="2400"/>
            </a:pPr>
            <a:r>
              <a:t>                </a:t>
            </a:r>
            <a:r>
              <a:rPr b="1"/>
              <a:t>self.array[n], self.array[m] = </a:t>
            </a:r>
            <a:endParaRPr b="1"/>
          </a:p>
          <a:p>
            <a:pPr>
              <a:defRPr b="1" sz="2400"/>
            </a:pPr>
            <a:r>
              <a:t>                      self.array[m], self.array[n]</a:t>
            </a:r>
          </a:p>
          <a:p>
            <a:pPr>
              <a:defRPr sz="2400"/>
            </a:pPr>
            <a:r>
              <a:t>                n = 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riority Que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</a:t>
            </a:r>
          </a:p>
        </p:txBody>
      </p:sp>
      <p:sp>
        <p:nvSpPr>
          <p:cNvPr id="369" name="Swap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Swap</a:t>
            </a:r>
          </a:p>
        </p:txBody>
      </p:sp>
      <p:sp>
        <p:nvSpPr>
          <p:cNvPr id="370" name="def get_max(self):…"/>
          <p:cNvSpPr txBox="1"/>
          <p:nvPr/>
        </p:nvSpPr>
        <p:spPr>
          <a:xfrm>
            <a:off x="363158" y="3759199"/>
            <a:ext cx="11088887" cy="558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    def get_max(self):</a:t>
            </a:r>
          </a:p>
          <a:p>
            <a:pPr>
              <a:defRPr sz="2400"/>
            </a:pPr>
            <a:r>
              <a:t>       ...</a:t>
            </a:r>
          </a:p>
          <a:p>
            <a:pPr>
              <a:defRPr sz="2400"/>
            </a:pPr>
            <a:r>
              <a:t>       while n &lt; len(self.array):</a:t>
            </a:r>
          </a:p>
          <a:p>
            <a:pPr>
              <a:defRPr sz="2400"/>
            </a:pPr>
            <a:r>
              <a:t>            left = PQ.left(n)</a:t>
            </a:r>
          </a:p>
          <a:p>
            <a:pPr>
              <a:defRPr sz="2400"/>
            </a:pPr>
            <a:r>
              <a:t>            right = PQ.right(n)</a:t>
            </a:r>
          </a:p>
          <a:p>
            <a:pPr>
              <a:defRPr sz="2400"/>
            </a:pPr>
            <a:r>
              <a:t>            if right &lt; len(self.array):</a:t>
            </a:r>
          </a:p>
          <a:p>
            <a:pPr>
              <a:defRPr sz="2400"/>
            </a:pPr>
            <a:r>
              <a:t>                if self.array[n] &gt; self.array[left] and </a:t>
            </a:r>
          </a:p>
          <a:p>
            <a:pPr>
              <a:defRPr sz="2400"/>
            </a:pPr>
            <a:r>
              <a:t>                          self.array[n] &gt; self.array[right]:</a:t>
            </a:r>
          </a:p>
          <a:p>
            <a:pPr>
              <a:defRPr sz="2400"/>
            </a:pPr>
            <a:r>
              <a:t>                    return ret_val</a:t>
            </a:r>
          </a:p>
          <a:p>
            <a:pPr>
              <a:defRPr sz="2400"/>
            </a:pPr>
            <a:r>
              <a:t>                if self.array[left] &lt; self.array[right]:</a:t>
            </a:r>
          </a:p>
          <a:p>
            <a:pPr>
              <a:defRPr sz="2400"/>
            </a:pPr>
            <a:r>
              <a:t>                    m = right</a:t>
            </a:r>
          </a:p>
          <a:p>
            <a:pPr>
              <a:defRPr sz="2400"/>
            </a:pPr>
            <a:r>
              <a:t>                else:</a:t>
            </a:r>
          </a:p>
          <a:p>
            <a:pPr>
              <a:defRPr sz="2400"/>
            </a:pPr>
            <a:r>
              <a:t>                    m = left</a:t>
            </a:r>
          </a:p>
          <a:p>
            <a:pPr>
              <a:defRPr sz="2400"/>
            </a:pPr>
            <a:r>
              <a:t>                </a:t>
            </a:r>
            <a:r>
              <a:rPr b="1"/>
              <a:t>self.array[n], self.array[m] = </a:t>
            </a:r>
            <a:endParaRPr b="1"/>
          </a:p>
          <a:p>
            <a:pPr>
              <a:defRPr b="1" sz="2400"/>
            </a:pPr>
            <a:r>
              <a:t>                      self.array[m], self.array[n]</a:t>
            </a:r>
          </a:p>
          <a:p>
            <a:pPr>
              <a:defRPr sz="2400"/>
            </a:pPr>
            <a:r>
              <a:t>                n = 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riority Que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</a:t>
            </a:r>
          </a:p>
        </p:txBody>
      </p:sp>
      <p:sp>
        <p:nvSpPr>
          <p:cNvPr id="373" name="And do not forget to set yourself up for recurs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And do not forget to set yourself up for recursion</a:t>
            </a:r>
          </a:p>
        </p:txBody>
      </p:sp>
      <p:sp>
        <p:nvSpPr>
          <p:cNvPr id="374" name="def get_max(self):…"/>
          <p:cNvSpPr txBox="1"/>
          <p:nvPr/>
        </p:nvSpPr>
        <p:spPr>
          <a:xfrm>
            <a:off x="363158" y="3759199"/>
            <a:ext cx="11088887" cy="558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    def get_max(self):</a:t>
            </a:r>
          </a:p>
          <a:p>
            <a:pPr>
              <a:defRPr sz="2400"/>
            </a:pPr>
            <a:r>
              <a:t>       ...</a:t>
            </a:r>
          </a:p>
          <a:p>
            <a:pPr>
              <a:defRPr sz="2400"/>
            </a:pPr>
            <a:r>
              <a:t>       while n &lt; len(self.array):</a:t>
            </a:r>
          </a:p>
          <a:p>
            <a:pPr>
              <a:defRPr sz="2400"/>
            </a:pPr>
            <a:r>
              <a:t>            left = PQ.left(n)</a:t>
            </a:r>
          </a:p>
          <a:p>
            <a:pPr>
              <a:defRPr sz="2400"/>
            </a:pPr>
            <a:r>
              <a:t>            right = PQ.right(n)</a:t>
            </a:r>
          </a:p>
          <a:p>
            <a:pPr>
              <a:defRPr sz="2400"/>
            </a:pPr>
            <a:r>
              <a:t>            if right &lt; len(self.array):</a:t>
            </a:r>
          </a:p>
          <a:p>
            <a:pPr>
              <a:defRPr sz="2400"/>
            </a:pPr>
            <a:r>
              <a:t>                if self.array[n] &gt; self.array[left] and </a:t>
            </a:r>
          </a:p>
          <a:p>
            <a:pPr>
              <a:defRPr sz="2400"/>
            </a:pPr>
            <a:r>
              <a:t>                          self.array[n] &gt; self.array[right]:</a:t>
            </a:r>
          </a:p>
          <a:p>
            <a:pPr>
              <a:defRPr sz="2400"/>
            </a:pPr>
            <a:r>
              <a:t>                    return ret_val</a:t>
            </a:r>
          </a:p>
          <a:p>
            <a:pPr>
              <a:defRPr sz="2400"/>
            </a:pPr>
            <a:r>
              <a:t>                if self.array[left] &lt; self.array[right]:</a:t>
            </a:r>
          </a:p>
          <a:p>
            <a:pPr>
              <a:defRPr sz="2400"/>
            </a:pPr>
            <a:r>
              <a:t>                    m = right</a:t>
            </a:r>
          </a:p>
          <a:p>
            <a:pPr>
              <a:defRPr sz="2400"/>
            </a:pPr>
            <a:r>
              <a:t>                else:</a:t>
            </a:r>
          </a:p>
          <a:p>
            <a:pPr>
              <a:defRPr sz="2400"/>
            </a:pPr>
            <a:r>
              <a:t>                    m = left</a:t>
            </a:r>
          </a:p>
          <a:p>
            <a:pPr>
              <a:defRPr sz="2400"/>
            </a:pPr>
            <a:r>
              <a:t>                self.array[n], self.array[m] = </a:t>
            </a:r>
          </a:p>
          <a:p>
            <a:pPr>
              <a:defRPr sz="2400"/>
            </a:pPr>
            <a:r>
              <a:t>                      self.array[m], self.array[n]</a:t>
            </a:r>
          </a:p>
          <a:p>
            <a:pPr>
              <a:defRPr sz="2400"/>
            </a:pPr>
            <a:r>
              <a:t>                </a:t>
            </a:r>
            <a:r>
              <a:rPr b="1"/>
              <a:t>n = 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riority Que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</a:t>
            </a:r>
          </a:p>
        </p:txBody>
      </p:sp>
      <p:sp>
        <p:nvSpPr>
          <p:cNvPr id="377" name="Only one child can exist (but then it has to be the left one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Only one child can exist (but then it has to be the left one)</a:t>
            </a:r>
          </a:p>
          <a:p>
            <a:pPr lvl="1"/>
            <a:r>
              <a:t>Heap property might not be violated</a:t>
            </a:r>
          </a:p>
        </p:txBody>
      </p:sp>
      <p:sp>
        <p:nvSpPr>
          <p:cNvPr id="378" name="elif left &lt; len(self.array):…"/>
          <p:cNvSpPr txBox="1"/>
          <p:nvPr/>
        </p:nvSpPr>
        <p:spPr>
          <a:xfrm>
            <a:off x="-1" y="5218779"/>
            <a:ext cx="11637617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      elif left &lt; len(self.array):</a:t>
            </a:r>
          </a:p>
          <a:p>
            <a:pPr/>
            <a:r>
              <a:t>                </a:t>
            </a:r>
            <a:r>
              <a:rPr b="1"/>
              <a:t>if self.array[n] &gt; self.array[left]:</a:t>
            </a:r>
            <a:endParaRPr b="1"/>
          </a:p>
          <a:p>
            <a:pPr>
              <a:defRPr b="1"/>
            </a:pPr>
            <a:r>
              <a:t>                    return ret_val</a:t>
            </a:r>
          </a:p>
          <a:p>
            <a:pPr/>
            <a:r>
              <a:t>                m = left</a:t>
            </a:r>
          </a:p>
          <a:p>
            <a:pPr/>
            <a:r>
              <a:t>                self.array[n], self.array[m] = </a:t>
            </a:r>
          </a:p>
          <a:p>
            <a:pPr/>
            <a:r>
              <a:t>                          self.array[m], self.array[n]</a:t>
            </a:r>
          </a:p>
          <a:p>
            <a:pPr/>
            <a:r>
              <a:t>                n = 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Behavior of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Behavior of Trees</a:t>
            </a:r>
          </a:p>
        </p:txBody>
      </p:sp>
      <p:sp>
        <p:nvSpPr>
          <p:cNvPr id="144" name="On avera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On average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Trees have more than twice necessary depth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But on average 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Behavior is still logarithmic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Theory: Height of a random binary search tree for a random permutation of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elements is 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14:m>
              <m:oMath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α</m:t>
                </m:r>
                <m:sSub>
                  <m:e>
                    <m:r>
                      <m:rPr>
                        <m:sty m:val="p"/>
                      </m:rP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</m:e>
                  <m:sub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sub>
                </m:sSub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with </a:t>
            </a:r>
            <a14:m>
              <m:oMath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α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≈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4.31107</m:t>
                </m:r>
              </m:oMath>
            </a14:m>
          </a:p>
          <a:p>
            <a:pPr lvl="1" marL="826769" indent="-413384" defTabSz="543305">
              <a:spcBef>
                <a:spcPts val="2000"/>
              </a:spcBef>
              <a:defRPr sz="2976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2.98821</m:t>
                  </m:r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</m:e>
                    <m:sub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Robson 1979 / Devroye 1986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riority Que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</a:t>
            </a:r>
          </a:p>
        </p:txBody>
      </p:sp>
      <p:sp>
        <p:nvSpPr>
          <p:cNvPr id="381" name="Only one child can exist (but then it has to be the left one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Only one child can exist (but then it has to be the left one)</a:t>
            </a:r>
          </a:p>
          <a:p>
            <a:pPr lvl="1"/>
            <a:r>
              <a:t>But if it is, we have only one candidate for swapping</a:t>
            </a:r>
          </a:p>
        </p:txBody>
      </p:sp>
      <p:sp>
        <p:nvSpPr>
          <p:cNvPr id="382" name="elif left &lt; len(self.array):…"/>
          <p:cNvSpPr txBox="1"/>
          <p:nvPr/>
        </p:nvSpPr>
        <p:spPr>
          <a:xfrm>
            <a:off x="-1" y="5218779"/>
            <a:ext cx="11637617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      elif left &lt; len(self.array):</a:t>
            </a:r>
          </a:p>
          <a:p>
            <a:pPr/>
            <a:r>
              <a:t>                if self.array[n] &gt; self.array[left]:</a:t>
            </a:r>
          </a:p>
          <a:p>
            <a:pPr/>
            <a:r>
              <a:t>                    return ret_val</a:t>
            </a:r>
          </a:p>
          <a:p>
            <a:pPr/>
            <a:r>
              <a:t>                </a:t>
            </a:r>
            <a:r>
              <a:rPr b="1"/>
              <a:t>m = left</a:t>
            </a:r>
            <a:endParaRPr b="1"/>
          </a:p>
          <a:p>
            <a:pPr>
              <a:defRPr b="1"/>
            </a:pPr>
            <a:r>
              <a:t>                self.array[n], self.array[m] = </a:t>
            </a:r>
          </a:p>
          <a:p>
            <a:pPr>
              <a:defRPr b="1"/>
            </a:pPr>
            <a:r>
              <a:t>                          self.array[m], self.array[n]</a:t>
            </a:r>
          </a:p>
          <a:p>
            <a:pPr/>
            <a:r>
              <a:t>                n = 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riority Que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</a:t>
            </a:r>
          </a:p>
        </p:txBody>
      </p:sp>
      <p:sp>
        <p:nvSpPr>
          <p:cNvPr id="385" name="Per defensive programming, we pretend that we might have to go on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Per defensive programming, we pretend that we might have to go on:</a:t>
            </a:r>
          </a:p>
        </p:txBody>
      </p:sp>
      <p:sp>
        <p:nvSpPr>
          <p:cNvPr id="386" name="elif left &lt; len(self.array):…"/>
          <p:cNvSpPr txBox="1"/>
          <p:nvPr/>
        </p:nvSpPr>
        <p:spPr>
          <a:xfrm>
            <a:off x="0" y="4980337"/>
            <a:ext cx="11637616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      elif left &lt; len(self.array):</a:t>
            </a:r>
          </a:p>
          <a:p>
            <a:pPr/>
            <a:r>
              <a:t>                if self.array[n] &gt; self.array[left]:</a:t>
            </a:r>
          </a:p>
          <a:p>
            <a:pPr/>
            <a:r>
              <a:t>                    return ret_val</a:t>
            </a:r>
          </a:p>
          <a:p>
            <a:pPr/>
            <a:r>
              <a:t>                m = left</a:t>
            </a:r>
          </a:p>
          <a:p>
            <a:pPr/>
            <a:r>
              <a:t>                self.array[n], self.array[m] = </a:t>
            </a:r>
          </a:p>
          <a:p>
            <a:pPr/>
            <a:r>
              <a:t>                          self.array[m], self.array[n]</a:t>
            </a:r>
          </a:p>
          <a:p>
            <a:pPr/>
            <a:r>
              <a:t>                </a:t>
            </a:r>
            <a:r>
              <a:rPr b="1"/>
              <a:t>n = 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riority Que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</a:t>
            </a:r>
          </a:p>
        </p:txBody>
      </p:sp>
      <p:sp>
        <p:nvSpPr>
          <p:cNvPr id="389" name="Difficult Homework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Difficult Homework:</a:t>
            </a:r>
          </a:p>
          <a:p>
            <a:pPr lvl="1"/>
            <a:r>
              <a:t>Extract Maximum and insertion of a new element are sometimes combined</a:t>
            </a:r>
          </a:p>
          <a:p>
            <a:pPr lvl="1"/>
            <a:r>
              <a:t>In this case, we can save work by:</a:t>
            </a:r>
          </a:p>
          <a:p>
            <a:pPr lvl="2"/>
            <a:r>
              <a:t>inserting the new element at the beginning of the array</a:t>
            </a:r>
          </a:p>
          <a:p>
            <a:pPr lvl="2"/>
            <a:r>
              <a:t>work ourselves downwards to restore the heap property</a:t>
            </a:r>
          </a:p>
          <a:p>
            <a:pPr lvl="1"/>
            <a:r>
              <a:t>Implement this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riority Que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</a:t>
            </a:r>
          </a:p>
        </p:txBody>
      </p:sp>
      <p:sp>
        <p:nvSpPr>
          <p:cNvPr id="392" name="Other operation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Other operations:</a:t>
            </a:r>
          </a:p>
          <a:p>
            <a:pPr lvl="1"/>
            <a:r>
              <a:t>peek</a:t>
            </a:r>
          </a:p>
          <a:p>
            <a:pPr lvl="2"/>
            <a:r>
              <a:t>returns the maximum, but does not remove it</a:t>
            </a:r>
          </a:p>
          <a:p>
            <a:pPr lvl="1"/>
            <a:r>
              <a:t>is_empty</a:t>
            </a:r>
          </a:p>
          <a:p>
            <a:pPr lvl="2"/>
            <a:r>
              <a:t>checks whether the array is empty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riority Que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</a:t>
            </a:r>
          </a:p>
        </p:txBody>
      </p:sp>
      <p:sp>
        <p:nvSpPr>
          <p:cNvPr id="395" name="Costs of opera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Costs of operations</a:t>
            </a:r>
          </a:p>
          <a:p>
            <a:pPr lvl="1"/>
            <a:r>
              <a:t>Priority queue with </a:t>
            </a:r>
            <a14:m>
              <m:oMath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</m:oMath>
            </a14:m>
            <a:r>
              <a:t> elements uses </a:t>
            </a:r>
            <a14:m>
              <m:oMath>
                <m:sSub>
                  <m:e>
                    <m:r>
                      <m:rPr>
                        <m:sty m:val="p"/>
                      </m:rP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</m:e>
                  <m:sub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steps in order to heapify</a:t>
            </a:r>
          </a:p>
          <a:p>
            <a:pPr lvl="1"/>
            <a:r>
              <a:t>Peek and is_empty run in constant time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riority Que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</a:t>
            </a:r>
          </a:p>
        </p:txBody>
      </p:sp>
      <p:sp>
        <p:nvSpPr>
          <p:cNvPr id="398" name="Python implementation of priority queu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Python implementation of priority queues</a:t>
            </a:r>
          </a:p>
          <a:p>
            <a:pPr lvl="1"/>
            <a:r>
              <a:t>heapq implements a minimum heap</a:t>
            </a:r>
          </a:p>
          <a:p>
            <a:pPr lvl="1"/>
            <a:r>
              <a:t>Uses a Python list</a:t>
            </a:r>
          </a:p>
        </p:txBody>
      </p:sp>
      <p:sp>
        <p:nvSpPr>
          <p:cNvPr id="399" name="heapq.heappush(lista, element)"/>
          <p:cNvSpPr txBox="1"/>
          <p:nvPr/>
        </p:nvSpPr>
        <p:spPr>
          <a:xfrm>
            <a:off x="3244329" y="5238750"/>
            <a:ext cx="651614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heapq.heappush(lista, element)</a:t>
            </a:r>
          </a:p>
        </p:txBody>
      </p:sp>
      <p:sp>
        <p:nvSpPr>
          <p:cNvPr id="400" name="heapq.heappop(lista)"/>
          <p:cNvSpPr txBox="1"/>
          <p:nvPr/>
        </p:nvSpPr>
        <p:spPr>
          <a:xfrm>
            <a:off x="3244329" y="5955168"/>
            <a:ext cx="4382195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heapq.heappop(lista)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riority Queu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Priority Queues</a:t>
            </a:r>
          </a:p>
        </p:txBody>
      </p:sp>
      <p:sp>
        <p:nvSpPr>
          <p:cNvPr id="403" name="This is an efficient implement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is an efficient implementation</a:t>
            </a:r>
          </a:p>
          <a:p>
            <a:pPr lvl="1"/>
            <a:r>
              <a:t>We can "kludge" a max heap implementation for integers by observing that the maximum of numbers is the negative of the negative integers</a:t>
            </a:r>
          </a:p>
        </p:txBody>
      </p:sp>
      <p:sp>
        <p:nvSpPr>
          <p:cNvPr id="404" name="def smallpush(lista, element):…"/>
          <p:cNvSpPr txBox="1"/>
          <p:nvPr/>
        </p:nvSpPr>
        <p:spPr>
          <a:xfrm>
            <a:off x="1848870" y="5734049"/>
            <a:ext cx="7583116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smallpush(lista, element):</a:t>
            </a:r>
          </a:p>
          <a:p>
            <a:pPr/>
            <a:r>
              <a:t>    heapq.heappush(lista, -element)</a:t>
            </a:r>
          </a:p>
          <a:p>
            <a:pPr/>
            <a:r>
              <a:t>def smallpop(lista):</a:t>
            </a:r>
          </a:p>
          <a:p>
            <a:pPr/>
            <a:r>
              <a:t>    return -heapq.heappop(lista)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Running Media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Running Medians</a:t>
            </a:r>
          </a:p>
        </p:txBody>
      </p:sp>
      <p:sp>
        <p:nvSpPr>
          <p:cNvPr id="407" name="Task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82270" indent="-382270" defTabSz="502412">
              <a:spcBef>
                <a:spcPts val="1800"/>
              </a:spcBef>
              <a:defRPr sz="2752"/>
            </a:pPr>
            <a:r>
              <a:t>Task: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We are given a stream of numbers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At any time, want to be able to determine the median of these numbers</a:t>
            </a:r>
          </a:p>
          <a:p>
            <a:pPr marL="382270" indent="-382270" defTabSz="502412">
              <a:spcBef>
                <a:spcPts val="1800"/>
              </a:spcBef>
              <a:defRPr sz="2752"/>
            </a:pPr>
            <a:r>
              <a:t>Example: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We get 5, 3, 1, 10, 2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Median is now 3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We then get 12, 1, 2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We have seen 1,1,2,2,3,5,10,12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Median is now 2.5 (mean of 2 and 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Running Media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Running Medians</a:t>
            </a:r>
          </a:p>
        </p:txBody>
      </p:sp>
      <p:sp>
        <p:nvSpPr>
          <p:cNvPr id="410" name="Naïve implement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Naïve implementation</a:t>
            </a:r>
          </a:p>
          <a:p>
            <a:pPr lvl="1"/>
            <a:r>
              <a:t>Just keep an ordered list around</a:t>
            </a:r>
          </a:p>
          <a:p>
            <a:pPr/>
            <a:r>
              <a:t>Better way:</a:t>
            </a:r>
          </a:p>
          <a:p>
            <a:pPr lvl="1"/>
            <a:r>
              <a:t>Keep two sublists of equal size</a:t>
            </a:r>
          </a:p>
          <a:p>
            <a:pPr lvl="2"/>
            <a:r>
              <a:t>Small and Big</a:t>
            </a:r>
          </a:p>
          <a:p>
            <a:pPr lvl="2"/>
            <a:r>
              <a:t>All elements in Small are smaller than all elements in Big</a:t>
            </a:r>
          </a:p>
          <a:p>
            <a:pPr lvl="2"/>
            <a:r>
              <a:t>Use heaps in order to easily extract the maximum of Small and the minimum of Big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Running Media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Running Medians</a:t>
            </a:r>
          </a:p>
        </p:txBody>
      </p:sp>
      <p:sp>
        <p:nvSpPr>
          <p:cNvPr id="413" name="Adding a new number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Adding a new number:</a:t>
            </a:r>
          </a:p>
          <a:p>
            <a:pPr lvl="1"/>
            <a:r>
              <a:t>If the left heap is smaller, then insert there</a:t>
            </a:r>
          </a:p>
          <a:p>
            <a:pPr lvl="1"/>
            <a:r>
              <a:t>If the left and right heap have equal size, insert in the right heap</a:t>
            </a:r>
          </a:p>
          <a:p>
            <a:pPr lvl="2"/>
            <a:r>
              <a:t>But need to maintain the invariant:</a:t>
            </a:r>
          </a:p>
          <a:p>
            <a:pPr lvl="3"/>
            <a:r>
              <a:t>All elements in the left heap are smaller (or equal) than all elements in the right heap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Decorating Binary Search Tre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Decorating Binary Search Trees</a:t>
            </a:r>
          </a:p>
        </p:txBody>
      </p:sp>
      <p:sp>
        <p:nvSpPr>
          <p:cNvPr id="147" name="General principle for Data Structur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General principle for Data Structures:</a:t>
            </a:r>
          </a:p>
          <a:p>
            <a:pPr lvl="1"/>
            <a:r>
              <a:t>Can store more information in order to improve performance</a:t>
            </a:r>
          </a:p>
          <a:p>
            <a:pPr/>
            <a:r>
              <a:t>Example:</a:t>
            </a:r>
          </a:p>
          <a:p>
            <a:pPr lvl="1"/>
            <a:r>
              <a:t>Removal of elements from a binary search tree</a:t>
            </a:r>
          </a:p>
          <a:p>
            <a:pPr lvl="2"/>
            <a:r>
              <a:t>Difficult because we need to find parent</a:t>
            </a:r>
          </a:p>
          <a:p>
            <a:pPr lvl="2"/>
            <a:r>
              <a:t>Can be made simpler by having a parent pointer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Running Media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Running Medians</a:t>
            </a:r>
          </a:p>
        </p:txBody>
      </p:sp>
      <p:sp>
        <p:nvSpPr>
          <p:cNvPr id="416" name="Example: Inserting 5 int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Example: Inserting 5 into </a:t>
            </a:r>
          </a:p>
          <a:p>
            <a:pPr lvl="1"/>
            <a:r>
              <a:t>Left:  0, 1, 1, 2, 2         Right: 3, 4, 6, 7, 7, 9</a:t>
            </a:r>
          </a:p>
          <a:p>
            <a:pPr/>
            <a:r>
              <a:t>We need to insert into Left, but this violates the invariant</a:t>
            </a:r>
          </a:p>
          <a:p>
            <a:pPr lvl="1"/>
            <a:r>
              <a:t>Extract the minimum from right (3)</a:t>
            </a:r>
          </a:p>
          <a:p>
            <a:pPr lvl="1"/>
            <a:r>
              <a:t>Add the minimum to the left</a:t>
            </a:r>
          </a:p>
          <a:p>
            <a:pPr lvl="1"/>
            <a:r>
              <a:t>Add 5 to right</a:t>
            </a:r>
          </a:p>
          <a:p>
            <a:pPr lvl="1"/>
            <a:r>
              <a:t>Left: 0, 1, 1, 2, 2, 3       Right: 4, 5, 6, 7, 7, 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unning Media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Running Medians</a:t>
            </a:r>
          </a:p>
        </p:txBody>
      </p:sp>
      <p:sp>
        <p:nvSpPr>
          <p:cNvPr id="419" name="Insert another 5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 another 5:</a:t>
            </a:r>
          </a:p>
          <a:p>
            <a:pPr lvl="1"/>
            <a:r>
              <a:t>Left: 0, 1, 1, 2, 2, 3       Right: 4, 5, 6, 7, 7, 9</a:t>
            </a:r>
          </a:p>
          <a:p>
            <a:pPr/>
            <a:r>
              <a:t>Rule say insert to the Right:</a:t>
            </a:r>
          </a:p>
          <a:p>
            <a:pPr lvl="1"/>
            <a:r>
              <a:t>Since max(left) &lt; 5:</a:t>
            </a:r>
          </a:p>
          <a:p>
            <a:pPr lvl="2"/>
            <a:r>
              <a:t>No problem:</a:t>
            </a:r>
          </a:p>
          <a:p>
            <a:pPr lvl="1"/>
            <a:r>
              <a:t>Left: 0, 1, 1, 2, 2, 3       Right: 4, 5, 5, 6, 7, 7, 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Running Media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Running Medians</a:t>
            </a:r>
          </a:p>
        </p:txBody>
      </p:sp>
      <p:sp>
        <p:nvSpPr>
          <p:cNvPr id="422" name="Insert another 5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Insert another 5: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Insert into Left:</a:t>
            </a:r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But min(right) = 4 which is smaller than 5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Inserting 5 into left violates the invariant</a:t>
            </a:r>
          </a:p>
          <a:p>
            <a:pPr lvl="2" marL="1240155" indent="-413384" defTabSz="543305">
              <a:spcBef>
                <a:spcPts val="2000"/>
              </a:spcBef>
              <a:defRPr sz="2976"/>
            </a:pPr>
            <a:r>
              <a:t>Need to do something about it:</a:t>
            </a:r>
          </a:p>
          <a:p>
            <a:pPr lvl="3" marL="1653539" indent="-413384" defTabSz="543305">
              <a:spcBef>
                <a:spcPts val="2000"/>
              </a:spcBef>
              <a:defRPr sz="2976"/>
            </a:pPr>
            <a:r>
              <a:t>Extract minimum from Right</a:t>
            </a:r>
          </a:p>
          <a:p>
            <a:pPr lvl="3" marL="1653539" indent="-413384" defTabSz="543305">
              <a:spcBef>
                <a:spcPts val="2000"/>
              </a:spcBef>
              <a:defRPr sz="2976"/>
            </a:pPr>
            <a:r>
              <a:t>Insert this minimum into Left</a:t>
            </a:r>
          </a:p>
          <a:p>
            <a:pPr lvl="3" marL="1653539" indent="-413384" defTabSz="543305">
              <a:spcBef>
                <a:spcPts val="2000"/>
              </a:spcBef>
              <a:defRPr sz="2976"/>
            </a:pPr>
            <a:r>
              <a:t>Insert new element into Right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Left: 0, 1, 1, 2, 2, 3, 4       Right: 5, 5, 6, 7, 7, 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Running Media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Running Medians</a:t>
            </a:r>
          </a:p>
        </p:txBody>
      </p:sp>
      <p:sp>
        <p:nvSpPr>
          <p:cNvPr id="425" name="Calculating median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Calculating medians:</a:t>
            </a:r>
          </a:p>
          <a:p>
            <a:pPr lvl="1"/>
            <a:r>
              <a:t>If len(Left) &lt; len(Right):</a:t>
            </a:r>
          </a:p>
          <a:p>
            <a:pPr lvl="2"/>
            <a:r>
              <a:t>Median is peek(Right)</a:t>
            </a:r>
          </a:p>
          <a:p>
            <a:pPr lvl="1"/>
            <a:r>
              <a:t>Otherwise:</a:t>
            </a:r>
          </a:p>
          <a:p>
            <a:pPr lvl="2"/>
            <a:r>
              <a:t>Median is (peek(Right)+peek(Left))/2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Binary Trees with Parent Lin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Binary Trees with Parent Link</a:t>
            </a:r>
          </a:p>
        </p:txBody>
      </p:sp>
      <p:sp>
        <p:nvSpPr>
          <p:cNvPr id="150" name="Each node stores a link to the parent…"/>
          <p:cNvSpPr txBox="1"/>
          <p:nvPr>
            <p:ph type="body" sz="half" idx="1"/>
          </p:nvPr>
        </p:nvSpPr>
        <p:spPr>
          <a:xfrm>
            <a:off x="952500" y="2590800"/>
            <a:ext cx="5060752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Each node stores a link to the parent</a:t>
            </a:r>
          </a:p>
          <a:p>
            <a:pPr/>
            <a:r>
              <a:t>For root, link is None</a:t>
            </a:r>
          </a:p>
          <a:p>
            <a:pPr lvl="1"/>
            <a:r>
              <a:t>Faster deletes at the cost of more storage per node</a:t>
            </a:r>
          </a:p>
        </p:txBody>
      </p:sp>
      <p:pic>
        <p:nvPicPr>
          <p:cNvPr id="1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19850" y="3076922"/>
            <a:ext cx="5603969" cy="61125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