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lgorithm Evaluation and Growth of Function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Algorithm Evaluation and Growth of Functions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48" name="In general, we only look at positive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general, we only look at positive functions</a:t>
            </a:r>
          </a:p>
          <a:p>
            <a:pPr/>
            <a:r>
              <a:t>For analytic functions (complex differentiable), there are easier ways to determine the relationship between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51" name="Use the definition to show tha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the definition to show that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m:rPr>
                    <m:nor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for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m:rPr>
                    <m:sty m:val="p"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54" name="Pick    and   and find th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m:rPr>
                      <m:nor/>
                    </m:rP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if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11</m:t>
                  </m:r>
                  <m:sSup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m:rPr>
                      <m:nor/>
                    </m:rP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if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/>
            <a:r>
              <a:t>Pick 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12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and find that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oMath>
              </m:oMathPara>
            </a14:m>
          </a:p>
          <a:p>
            <a:pPr/>
            <a:r>
              <a:t>Therefore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m:rPr>
                    <m:nor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for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m:rPr>
                    <m:sty m:val="p"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</a:p>
          <a:p>
            <a:pPr/>
          </a:p>
          <a:p>
            <a:pPr/>
            <a:r>
              <a:t>Notice that we did not care about the exact constants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157" name="Assume from now on that all functions   are posi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from now on that all functions </a:t>
            </a:r>
            <a14:m>
              <m:oMath>
                <m:r>
                  <a:rPr xmlns:a="http://schemas.openxmlformats.org/drawingml/2006/main" sz="1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are positive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/>
            <a:r>
              <a:t>We also assume that the functions are analytic</a:t>
            </a:r>
          </a:p>
          <a:p>
            <a:pPr lvl="1"/>
            <a:r>
              <a:t>Differentiable as complex functions (almost everywhere)</a:t>
            </a:r>
          </a:p>
          <a:p>
            <a:pPr lvl="1"/>
            <a:r>
              <a:t>This includes all major functions used in engineering</a:t>
            </a:r>
          </a:p>
          <a:p>
            <a:pPr lvl="1"/>
            <a:r>
              <a:t>Implies that they are infinitely often differentiable (almost everywhere)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160" name="Assu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 </a:t>
            </a:r>
            <a14:m>
              <m:oMath>
                <m:limLow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</a:p>
          <a:p>
            <a:pPr lvl="2"/>
            <a:r>
              <a:t>(this means that we also assume that the limit exists)</a:t>
            </a:r>
          </a:p>
          <a:p>
            <a:pPr/>
            <a:r>
              <a:t>Then: 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m:rPr>
                    <m:nor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for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m:rPr>
                    <m:sty m:val="p"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163" name="Proof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Proof: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limLow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</m:oMath>
              </m:oMathPara>
            </a14:m>
          </a:p>
          <a:p>
            <a:pPr lvl="3"/>
            <a:r>
              <a:t>Definition of the limit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ϵ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166" name="Now we select one particular  , namely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37820" indent="-337820" defTabSz="443991">
              <a:spcBef>
                <a:spcPts val="1600"/>
              </a:spcBef>
              <a:defRPr sz="2432"/>
            </a:pPr>
            <a:r>
              <a:t>Now we select one particular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 namely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</a:t>
            </a:r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For this selection, we have</a:t>
            </a:r>
          </a:p>
          <a:p>
            <a:pPr marL="337820" indent="-337820" defTabSz="443991">
              <a:spcBef>
                <a:spcPts val="1600"/>
              </a:spcBef>
              <a:defRPr sz="243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We also set </a:t>
            </a:r>
            <a14:m>
              <m:oMath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⌈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δ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⌉</m:t>
                </m:r>
              </m:oMath>
            </a14:m>
          </a:p>
          <a:p>
            <a:pPr lvl="1" marL="675640" indent="-337820" defTabSz="443991">
              <a:spcBef>
                <a:spcPts val="1600"/>
              </a:spcBef>
              <a:defRPr sz="243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Now we have</a:t>
            </a:r>
          </a:p>
          <a:p>
            <a:pPr lvl="1" marL="675640" indent="-337820" defTabSz="443991">
              <a:spcBef>
                <a:spcPts val="1600"/>
              </a:spcBef>
              <a:defRPr sz="243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f>
                    <m:fPr>
                      <m:ctrlP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num>
                    <m:den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Thus by definition:  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750">
        <p:pull dir="l"/>
      </p:transition>
    </mc:Choice>
    <mc:Fallback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169" name="impl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implies 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/>
          </a:p>
          <a:p>
            <a:pPr marL="0" indent="0">
              <a:buSzTx/>
              <a:buNone/>
            </a:pPr>
            <a:r>
              <a:t>Proof:</a:t>
            </a:r>
          </a:p>
          <a:p>
            <a:pPr lvl="1" marL="0" indent="444500">
              <a:buSzTx/>
              <a:buNone/>
            </a:pP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implies</a:t>
            </a:r>
          </a:p>
          <a:p>
            <a:pPr lvl="1" marL="0" indent="444500">
              <a:buSzTx/>
              <a:buNone/>
            </a:pPr>
            <a14:m>
              <m:oMath>
                <m:limLow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</a:t>
            </a:r>
          </a:p>
          <a:p>
            <a:pPr lvl="1" marL="0" indent="444500">
              <a:buSzTx/>
              <a:buNone/>
            </a:pPr>
            <a:r>
              <a:t>which implies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∃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δ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172" name="We select  , which impl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We select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which implies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δ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f>
                    <m:fPr>
                      <m:ctrlP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</m:den>
                  </m:f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f>
                    <m:fPr>
                      <m:ctrlP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We select </a:t>
            </a:r>
            <a14:m>
              <m:oMath>
                <m:sSub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⌈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den>
                </m:f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⌉</m:t>
                </m:r>
              </m:oMath>
            </a14:m>
            <a:r>
              <a:t> and obtain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sSub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:r>
              <a:t>which implies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sSub>
                  <m:e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i.e. </a:t>
            </a:r>
          </a:p>
          <a:p>
            <a:pPr lvl="1" marL="0" indent="368934" defTabSz="484886">
              <a:spcBef>
                <a:spcPts val="1800"/>
              </a:spcBef>
              <a:buSzTx/>
              <a:buNone/>
              <a:defRPr sz="265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ome Useful Theor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Useful Theorems</a:t>
            </a:r>
          </a:p>
        </p:txBody>
      </p:sp>
      <p:sp>
        <p:nvSpPr>
          <p:cNvPr id="175" name="implie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14:m>
              <m:oMath>
                <m:limLow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  <a:r>
              <a:t>  implies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/>
          </a:p>
          <a:p>
            <a:pPr/>
            <a:r>
              <a:t>Proof is homework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lgorithm Evalu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 Evaluation</a:t>
            </a:r>
          </a:p>
        </p:txBody>
      </p:sp>
      <p:sp>
        <p:nvSpPr>
          <p:cNvPr id="123" name="Program solve instances of a probl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Program solve </a:t>
            </a:r>
            <a:r>
              <a:rPr b="1"/>
              <a:t>instances</a:t>
            </a:r>
            <a:r>
              <a:t> of a problem</a:t>
            </a:r>
          </a:p>
          <a:p>
            <a:pPr lvl="1"/>
            <a:r>
              <a:t>Good algorithms scale well as instances become large</a:t>
            </a:r>
          </a:p>
          <a:p>
            <a:pPr/>
            <a:r>
              <a:t>Clients are only interested how fast a given instance of a given size is solved</a:t>
            </a:r>
          </a:p>
          <a:p>
            <a:pPr/>
            <a:r>
              <a:t>Algorithm designers are interested in designing algorithms that work well independent of the size of the instance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78" name="Relationship between    and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6715" indent="-386715" defTabSz="508254">
              <a:spcBef>
                <a:spcPts val="1900"/>
              </a:spcBef>
              <a:defRPr sz="2784"/>
            </a:pPr>
            <a:r>
              <a:t>Relationship between </a:t>
            </a:r>
            <a14:m>
              <m:oMath>
                <m:r>
                  <m:rPr>
                    <m:sty m:val="p"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and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?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Evaluate the asymptotic behavior of  </a:t>
            </a:r>
            <a14:m>
              <m:oMath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</m:oMath>
            </a14:m>
            <a:r>
              <a:t>. 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The limit is of type </a:t>
            </a:r>
            <a14:m>
              <m:oMath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num>
                  <m:den>
                    <m:r>
                      <m:rPr>
                        <m:sty m:val="p"/>
                      </m:r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den>
                </m:f>
              </m:oMath>
            </a14:m>
            <a:r>
              <a:t>, so we use the theorem of L'Hôpital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Take the derivatives of denominator and numerator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Obtain </a:t>
            </a:r>
            <a14:m>
              <m:oMath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f>
                      <m:fPr>
                        <m:ctrlP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den>
                </m:f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</m:oMath>
            </a14:m>
            <a:r>
              <a:t>.</a:t>
            </a:r>
          </a:p>
          <a:p>
            <a:pPr marL="386715" indent="-386715" defTabSz="508254">
              <a:spcBef>
                <a:spcPts val="1900"/>
              </a:spcBef>
              <a:defRPr sz="2784"/>
            </a:pPr>
            <a:r>
              <a:t>Because </a:t>
            </a:r>
            <a14:m>
              <m:oMath>
                <m:limLow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 we have </a:t>
            </a:r>
            <a14:m>
              <m:oMath>
                <m:limLow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and </a:t>
            </a:r>
            <a14:m>
              <m:oMath>
                <m:r>
                  <m:rPr>
                    <m:sty m:val="p"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81" name="Relationship between   and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Relationship between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and </a:t>
            </a:r>
            <a14:m>
              <m:oMath>
                <m:sSup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e>
                  <m:sup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?</a:t>
            </a:r>
          </a:p>
          <a:p>
            <a:pPr/>
            <a14:m>
              <m:oMathPara>
                <m:oMathParaPr>
                  <m:jc m:val="left"/>
                </m:oMathParaPr>
                <m:oMath>
                  <m:limLow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sSup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num>
                    <m:den>
                      <m:sSup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Low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den>
                  </m:f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/>
            <a:r>
              <a:t>Therefore 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84" name="What is the relationship between   and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02260" indent="-302260" defTabSz="397256">
              <a:spcBef>
                <a:spcPts val="1400"/>
              </a:spcBef>
              <a:defRPr sz="2176"/>
            </a:pPr>
            <a:r>
              <a:t>What is the relationship between </a:t>
            </a:r>
            <a14:m>
              <m:oMath>
                <m:rad>
                  <m:radPr>
                    <m:ctrlP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</m:oMath>
            </a14:m>
            <a:r>
              <a:t> and </a:t>
            </a:r>
            <a14:m>
              <m:oMath>
                <m:r>
                  <m:rPr>
                    <m:sty m:val="p"/>
                  </m:rP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?</a:t>
            </a:r>
          </a:p>
          <a:p>
            <a:pPr marL="302260" indent="-302260" defTabSz="397256">
              <a:spcBef>
                <a:spcPts val="1400"/>
              </a:spcBef>
              <a:defRPr sz="2176"/>
            </a:pPr>
            <a:r>
              <a:t>Answer:  </a:t>
            </a:r>
          </a:p>
          <a:p>
            <a:pPr lvl="1" marL="0" indent="0" defTabSz="397256">
              <a:spcBef>
                <a:spcPts val="1400"/>
              </a:spcBef>
              <a:buSzTx/>
              <a:buNone/>
              <a:defRPr sz="2176"/>
            </a:pPr>
            <a14:m>
              <m:oMathPara>
                <m:oMathParaPr>
                  <m:jc m:val="left"/>
                </m:oMathParaPr>
                <m:oMath>
                  <m:limLow>
                    <m:e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ad>
                        <m:radPr>
                          <m:ctrlPr>
                            <a:rPr xmlns:a="http://schemas.openxmlformats.org/drawingml/2006/main" sz="2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degHide m:val="on"/>
                        </m:radPr>
                        <m:deg/>
                        <m:e>
                          <m:r>
                            <a:rPr xmlns:a="http://schemas.openxmlformats.org/drawingml/2006/main" sz="2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rad>
                    </m:num>
                    <m:den>
                      <m:r>
                        <m:rPr>
                          <m:sty m:val="p"/>
                        </m:rP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r>
                    <a:rPr xmlns:a="http://schemas.openxmlformats.org/drawingml/2006/main" sz="2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</m:oMath>
              </m:oMathPara>
            </a14:m>
          </a:p>
          <a:p>
            <a:pPr lvl="1" marL="0" indent="0" defTabSz="397256">
              <a:spcBef>
                <a:spcPts val="1400"/>
              </a:spcBef>
              <a:buSzTx/>
              <a:buNone/>
              <a:defRPr sz="217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Low>
                    <m:e>
                      <m:r>
                        <a:rPr xmlns:a="http://schemas.openxmlformats.org/drawingml/2006/main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f>
                        <m:fPr>
                          <m:ctrlPr>
                            <a:rPr xmlns:a="http://schemas.openxmlformats.org/drawingml/2006/main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ctrlPr>
                                <a:rPr xmlns:a="http://schemas.openxmlformats.org/drawingml/2006/main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degHide m:val="on"/>
                            </m:radPr>
                            <m:deg/>
                            <m:e>
                              <m:r>
                                <a:rPr xmlns:a="http://schemas.openxmlformats.org/drawingml/2006/main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</m:rad>
                        </m:den>
                      </m:f>
                    </m:num>
                    <m:den>
                      <m:f>
                        <m:fPr>
                          <m:ctrlPr>
                            <a:rPr xmlns:a="http://schemas.openxmlformats.org/drawingml/2006/main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</m:den>
                  </m:f>
                </m:oMath>
              </m:oMathPara>
            </a14:m>
          </a:p>
          <a:p>
            <a:pPr lvl="1" marL="0" indent="0" defTabSz="397256">
              <a:spcBef>
                <a:spcPts val="1400"/>
              </a:spcBef>
              <a:buSzTx/>
              <a:buNone/>
              <a:defRPr sz="217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Low>
                    <m:e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ctrlPr>
                            <a:rPr xmlns:a="http://schemas.openxmlformats.org/drawingml/2006/main" sz="26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degHide m:val="on"/>
                        </m:radPr>
                        <m:deg/>
                        <m:e>
                          <m:r>
                            <a:rPr xmlns:a="http://schemas.openxmlformats.org/drawingml/2006/main" sz="26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rad>
                    </m:den>
                  </m:f>
                </m:oMath>
              </m:oMathPara>
            </a14:m>
          </a:p>
          <a:p>
            <a:pPr lvl="1" marL="0" indent="0" defTabSz="397256">
              <a:spcBef>
                <a:spcPts val="1400"/>
              </a:spcBef>
              <a:buSzTx/>
              <a:buNone/>
              <a:defRPr sz="217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Low>
                    <m:e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∞</m:t>
                      </m:r>
                    </m:lim>
                  </m:limLow>
                  <m:f>
                    <m:fPr>
                      <m:ctrlP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ad>
                    <m:radPr>
                      <m:ctrlP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r>
                        <a:rPr xmlns:a="http://schemas.openxmlformats.org/drawingml/2006/main" sz="26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</m:rad>
                </m:oMath>
              </m:oMathPara>
            </a14:m>
          </a:p>
          <a:p>
            <a:pPr lvl="1" marL="0" indent="0" defTabSz="397256">
              <a:spcBef>
                <a:spcPts val="1400"/>
              </a:spcBef>
              <a:buSzTx/>
              <a:buNone/>
              <a:defRPr sz="2176"/>
            </a:pP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  <a:r>
              <a:t>, therefore </a:t>
            </a:r>
            <a14:m>
              <m:oMath>
                <m:rad>
                  <m:radPr>
                    <m:ctrlP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</m:rP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and </a:t>
            </a:r>
            <a14:m>
              <m:oMath>
                <m:r>
                  <m:rPr>
                    <m:sty m:val="p"/>
                  </m:rP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2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2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87" name="Examples:  What is the relationship between   an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40055" indent="-440055" defTabSz="578358">
              <a:spcBef>
                <a:spcPts val="2100"/>
              </a:spcBef>
              <a:defRPr sz="3168"/>
            </a:pPr>
            <a:r>
              <a:t>Examples:  What is the relationship between </a:t>
            </a:r>
            <a14:m>
              <m:oMath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0" indent="440055" defTabSz="578358">
              <a:spcBef>
                <a:spcPts val="2100"/>
              </a:spcBef>
              <a:buSzTx/>
              <a:buNone/>
              <a:defRPr sz="3168"/>
            </a:pP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</a:t>
            </a:r>
          </a:p>
          <a:p>
            <a:pPr lvl="1" marL="0" indent="440055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sSup>
                    <m:e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e>
                    <m:sup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p>
                  </m:sSup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1" marL="0" indent="440055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0" indent="440055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0" indent="440055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</m:rP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lgorithm Evalu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 Evaluation</a:t>
            </a:r>
          </a:p>
        </p:txBody>
      </p:sp>
      <p:sp>
        <p:nvSpPr>
          <p:cNvPr id="126" name="Evaluate performance by giving maximum or expected run time of a program on an instance siz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Evaluate performance by giving maximum or expected run time of a program on an instance size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/>
            <a:r>
              <a:t>Gives a function 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ϕ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:r>
              <a:t>Interested in asymptotic behavior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Algorithm Evalu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 Evaluation</a:t>
            </a:r>
          </a:p>
        </p:txBody>
      </p:sp>
      <p:sp>
        <p:nvSpPr>
          <p:cNvPr id="129" name="Example:  Compare  ,  ,   fo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Compare </a:t>
            </a:r>
            <a14:m>
              <m:oMath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,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0.1</m:t>
                </m:r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for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0,100,200,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,1000</m:t>
                </m:r>
              </m:oMath>
            </a14:m>
          </a:p>
        </p:txBody>
      </p:sp>
      <p:sp>
        <p:nvSpPr>
          <p:cNvPr id="130" name="n      n**2        0.1n**3     0.01 2**n…"/>
          <p:cNvSpPr txBox="1"/>
          <p:nvPr/>
        </p:nvSpPr>
        <p:spPr>
          <a:xfrm>
            <a:off x="2256135" y="4267200"/>
            <a:ext cx="8162331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n      n**2        0.1n**3     0.01 2**n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0  0.000000e+00 0.000000e+00 1.000000e-02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100  1.000000e+04 1.000000e+05 1.267651e+28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200  4.000000e+04 8.000000e+05 1.606938e+58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300  9.000000e+04 2.700000e+06 2.037036e+88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400  1.600000e+05 6.400000e+06 2.582250e+118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500  2.500000e+05 1.250000e+07 3.273391e+148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600  3.600000e+05 2.160000e+07 4.149516e+178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700  4.900000e+05 3.430000e+07 5.260136e+208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800  6.400000e+05 5.120000e+07 6.668014e+238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900  8.100000e+05 7.290000e+07 8.452712e+268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1000 1.000000e+06 1.000000e+08 1.071509e+299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o compare the growth use Landau's no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2100"/>
              </a:spcBef>
              <a:defRPr sz="3104"/>
            </a:pPr>
            <a:r>
              <a:t>To compare the growth use Landau's notation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Informally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rPr b="1"/>
              <a:t>Big O: 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grows slower or equally fast than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rPr b="1"/>
              <a:t>Little O: 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1"/>
              <a:t> </a:t>
            </a:r>
            <a:r>
              <a:t> 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grows slower than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rPr b="1"/>
              <a:t>Theta: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1"/>
              <a:t> </a:t>
            </a:r>
            <a:r>
              <a:t>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grow equally fast</a:t>
            </a:r>
          </a:p>
          <a:p>
            <a:pPr lvl="2" marL="1293495" indent="-431165" defTabSz="566674">
              <a:spcBef>
                <a:spcPts val="2100"/>
              </a:spcBef>
              <a:defRPr b="1" sz="3104"/>
            </a:pPr>
            <a:r>
              <a:t>Omega: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</a:t>
            </a:r>
            <a:r>
              <a:rPr b="0"/>
              <a:t>means </a:t>
            </a:r>
            <a14:m>
              <m:oMath>
                <m:r>
                  <a:rPr xmlns:a="http://schemas.openxmlformats.org/drawingml/2006/main" sz="1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rPr b="0"/>
              <a:t> grows faster than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endParaRPr sz="3200"/>
          </a:p>
        </p:txBody>
      </p:sp>
      <p:sp>
        <p:nvSpPr>
          <p:cNvPr id="133" name="Asymptotic Growt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Asymptotic Growth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36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:r>
              <a:t>Little o:</a:t>
            </a:r>
          </a:p>
          <a:p>
            <a:pPr lvl="2" marL="0" indent="889000">
              <a:buSzTx/>
              <a:buNone/>
            </a:pPr>
            <a:r>
              <a:t>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⇔</m:t>
                </m:r>
                <m:limLow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lim</m:t>
                    </m:r>
                  </m:e>
                  <m:li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∞</m:t>
                    </m:r>
                  </m:lim>
                </m:limLow>
                <m:f>
                  <m:f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39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:r>
              <a:t>Big O: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42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14:m>
              <m:oMath>
                <m:r>
                  <m:rPr>
                    <m:sty m:val="p"/>
                  </m:rP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</m:oMath>
            </a14:m>
            <a:r>
              <a:t>: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sSub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Landau No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Landau Notation</a:t>
            </a:r>
          </a:p>
        </p:txBody>
      </p:sp>
      <p:sp>
        <p:nvSpPr>
          <p:cNvPr id="145" name="Exact defin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Exact definitions</a:t>
            </a:r>
          </a:p>
          <a:p>
            <a:pPr lvl="1"/>
            <a14:m>
              <m:oMath>
                <m:r>
                  <m:rPr>
                    <m:sty m:val="p"/>
                  </m:rP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</m:oMath>
            </a14:m>
            <a:r>
              <a:t>: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⇔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∃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m:rPr>
                      <m:sty m:val="p"/>
                      <m:scr m:val="double-struck"/>
                    </m:rP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sSub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