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mputational Model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Computational Model</a:t>
            </a:r>
          </a:p>
        </p:txBody>
      </p:sp>
      <p:sp>
        <p:nvSpPr>
          <p:cNvPr id="120" name="Algorithm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47" name="Branch prediction and speculative execu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Branch prediction and speculative execution</a:t>
            </a:r>
          </a:p>
          <a:p>
            <a:pPr lvl="1"/>
            <a:r>
              <a:t>Because cache misses are long</a:t>
            </a:r>
          </a:p>
          <a:p>
            <a:pPr lvl="2"/>
            <a:r>
              <a:t>Processor will executes statements after a conditional statement</a:t>
            </a:r>
          </a:p>
          <a:p>
            <a:pPr lvl="3"/>
            <a:r>
              <a:t>At the danger of these statements not being usable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Branch Predi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Branch Prediction</a:t>
            </a:r>
          </a:p>
        </p:txBody>
      </p:sp>
      <p:pic>
        <p:nvPicPr>
          <p:cNvPr id="15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23727" y="3010265"/>
            <a:ext cx="10757346" cy="29408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53" name="Too many if statements and branch prediction and speculative execution become ineffec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Too many if statements and branch prediction and speculative execution become ineffective</a:t>
            </a:r>
          </a:p>
          <a:p>
            <a:pPr/>
            <a:r>
              <a:t>Good algorithms can be designed that minimize branches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56" name="Large Data S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Large Data Sets</a:t>
            </a:r>
          </a:p>
          <a:p>
            <a:pPr lvl="1"/>
            <a:r>
              <a:t>RAM is limited and expensive</a:t>
            </a:r>
          </a:p>
          <a:p>
            <a:pPr lvl="2"/>
            <a:r>
              <a:t>This might change soon with Phase Change Memories as RAM substitutes</a:t>
            </a:r>
          </a:p>
          <a:p>
            <a:pPr lvl="1"/>
            <a:r>
              <a:t>Some data does not fit into RAM</a:t>
            </a:r>
          </a:p>
          <a:p>
            <a:pPr lvl="2"/>
            <a:r>
              <a:t>Performance becomes dominated by moving data from storage into RAM and back</a:t>
            </a:r>
          </a:p>
          <a:p>
            <a:pPr lvl="1"/>
            <a:r>
              <a:t>Modern algorithms can be designed to work well with certain storage systems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59" name="Distributed Comput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Distributed Computing</a:t>
            </a:r>
          </a:p>
          <a:p>
            <a:pPr lvl="1"/>
            <a:r>
              <a:t>Many tasks are to massive to work on a single machine</a:t>
            </a:r>
          </a:p>
          <a:p>
            <a:pPr lvl="1"/>
            <a:r>
              <a:t>Distribute computation over many nodes</a:t>
            </a:r>
          </a:p>
          <a:p>
            <a:pPr lvl="1"/>
            <a:r>
              <a:t>Performance can now be dominated by the costs of moving data between machines and / or coordinating between them</a:t>
            </a:r>
          </a:p>
          <a:p>
            <a:pPr lvl="1">
              <a:defRPr b="1"/>
            </a:pPr>
            <a:r>
              <a:t>Distributed Algorithms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62" name="Parallel Compu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Parallel Computation</a:t>
            </a:r>
          </a:p>
          <a:p>
            <a:pPr lvl="1"/>
            <a:r>
              <a:t>GPU have millions of simple processing elements</a:t>
            </a:r>
          </a:p>
          <a:p>
            <a:pPr lvl="1"/>
            <a:r>
              <a:t>Modern CUDA algorithms will make use of parallelization</a:t>
            </a:r>
          </a:p>
          <a:p>
            <a:pPr lvl="2"/>
            <a:r>
              <a:t>Successors to earlier parallel algorithms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65" name="Despite it al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Despite it all:</a:t>
            </a:r>
          </a:p>
          <a:p>
            <a:pPr lvl="1"/>
            <a:r>
              <a:t>RAM model has allowed us to develop a set of efficient algorithms </a:t>
            </a:r>
          </a:p>
          <a:p>
            <a:pPr lvl="2"/>
            <a:r>
              <a:t>To which we still add</a:t>
            </a:r>
          </a:p>
          <a:p>
            <a:pPr lvl="1"/>
            <a:r>
              <a:t>However:  Software engineers and algorithm designers need to be aware of architecture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68" name="Calculating tim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Calculating timings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Can depend on data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Example: Sorting algorithm can run much faster on almost sorted data (or much worse)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Can calculate maximum time (pessimistic)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Can calculate expected time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Needs to make assumption on probabilities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Can calculate minimum time (optimistic)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Usually a useless measure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71" name="Probabilistic algorith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Probabilistic algorithms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Algorithms can make decisions based on probabilities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Useful in case there is an "</a:t>
            </a:r>
            <a:r>
              <a:rPr b="1"/>
              <a:t>adversary</a:t>
            </a:r>
            <a:r>
              <a:t>" who gets to select data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Example: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Cryptography: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Can always break cryptography by guessing keys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But the probability of breaking cryptography with reasonable high probability in a limited amount of time should be very small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Modeling 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Modeling Algorithms</a:t>
            </a:r>
          </a:p>
        </p:txBody>
      </p:sp>
      <p:sp>
        <p:nvSpPr>
          <p:cNvPr id="123" name="Algorithms can be implemented, but are not equal to an implem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Algorithms can be implemented, but are not equal to an implementation</a:t>
            </a:r>
          </a:p>
          <a:p>
            <a:pPr/>
            <a:r>
              <a:t>Performance is always concrete</a:t>
            </a:r>
          </a:p>
          <a:p>
            <a:pPr lvl="1"/>
            <a:r>
              <a:t>We can only measure what is there</a:t>
            </a:r>
          </a:p>
          <a:p>
            <a:pPr lvl="2"/>
            <a:r>
              <a:t>A </a:t>
            </a:r>
            <a:r>
              <a:rPr b="1"/>
              <a:t>given</a:t>
            </a:r>
            <a:r>
              <a:t> implementation of an algorithm</a:t>
            </a:r>
          </a:p>
          <a:p>
            <a:pPr lvl="2"/>
            <a:r>
              <a:t>On a </a:t>
            </a:r>
            <a:r>
              <a:rPr b="1"/>
              <a:t>given </a:t>
            </a:r>
            <a:r>
              <a:t>platform</a:t>
            </a:r>
          </a:p>
          <a:p>
            <a:pPr lvl="2"/>
            <a:r>
              <a:t>Under </a:t>
            </a:r>
            <a:r>
              <a:rPr b="1"/>
              <a:t>given circumstances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Modeling 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Modeling Algorithms</a:t>
            </a:r>
          </a:p>
        </p:txBody>
      </p:sp>
      <p:sp>
        <p:nvSpPr>
          <p:cNvPr id="126" name="Goal of algorithm design is not to invent well performing algorith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Goal of algorithm design is not to invent well performing algorithms</a:t>
            </a:r>
          </a:p>
          <a:p>
            <a:pPr lvl="1"/>
            <a:r>
              <a:t>Such a thing does not exist</a:t>
            </a:r>
          </a:p>
          <a:p>
            <a:pPr/>
            <a:r>
              <a:t>But to develop algorithms that work well under a large variety of circumstances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29" name="Classic Mod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Classic Model</a:t>
            </a:r>
          </a:p>
          <a:p>
            <a:pPr lvl="1"/>
            <a:r>
              <a:t>RAM Model</a:t>
            </a:r>
          </a:p>
          <a:p>
            <a:pPr lvl="2"/>
            <a:r>
              <a:t>A machine consists of a CPU and RAM</a:t>
            </a:r>
          </a:p>
          <a:p>
            <a:pPr lvl="3"/>
            <a:r>
              <a:t>CPU has a large number of registers</a:t>
            </a:r>
          </a:p>
          <a:p>
            <a:pPr lvl="2"/>
            <a:r>
              <a:t>Unit costs for:</a:t>
            </a:r>
          </a:p>
          <a:p>
            <a:pPr lvl="3"/>
            <a:r>
              <a:t>Moving data between RAM and CPU</a:t>
            </a:r>
          </a:p>
          <a:p>
            <a:pPr lvl="3"/>
            <a:r>
              <a:t>Calculating between registers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32" name="RAM Model is not accura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RAM Model is not accurate</a:t>
            </a:r>
          </a:p>
          <a:p>
            <a:pPr lvl="1"/>
            <a:r>
              <a:t>Operations do not cost the same</a:t>
            </a:r>
          </a:p>
          <a:p>
            <a:pPr lvl="2"/>
            <a:r>
              <a:t>Moving data from RAM to Cache (cache miss) can take 200 nsec</a:t>
            </a:r>
          </a:p>
          <a:p>
            <a:pPr lvl="2"/>
            <a:r>
              <a:t>Simple operations take 20 nsec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35" name="Operations are not sequentia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Operations are not sequential: </a:t>
            </a:r>
          </a:p>
          <a:p>
            <a:pPr lvl="2"/>
            <a:r>
              <a:t>Intel 486DX:  0.336 instructions per clock cycle at 33 MHz = 11.1 Million Instructions per Second (MIPS)</a:t>
            </a:r>
          </a:p>
          <a:p>
            <a:pPr lvl="2"/>
            <a:r>
              <a:t>AMD Ryzen 7 1800X: 84.6 instructions per clock cycle at 3.6 GHz = 304,510 MIPS </a:t>
            </a:r>
          </a:p>
          <a:p>
            <a:pPr/>
            <a:r>
              <a:t>Now: many instructions run in parallel and execution overlaps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38" name="Data and instructions are cached in several cache level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 and instructions are cached in several cache levels</a:t>
            </a:r>
          </a:p>
          <a:p>
            <a:pPr lvl="1"/>
            <a:r>
              <a:t>Caches belong exclusively to a chip</a:t>
            </a:r>
          </a:p>
          <a:p>
            <a:pPr lvl="1"/>
            <a:r>
              <a:t>Core has own L1 / L2 caches</a:t>
            </a:r>
          </a:p>
          <a:p>
            <a:pPr lvl="1"/>
            <a:r>
              <a:t>Up till now:</a:t>
            </a:r>
          </a:p>
          <a:p>
            <a:pPr lvl="2"/>
            <a:r>
              <a:t>Caches are coherent through invalidation</a:t>
            </a:r>
          </a:p>
          <a:p>
            <a:pPr lvl="3"/>
            <a:r>
              <a:t>If one thread changes a cache content, other threads will not see the old content</a:t>
            </a:r>
          </a:p>
          <a:p>
            <a:pPr lvl="3"/>
            <a:r>
              <a:t>Cache lines are invalidated and a read results in a cache miss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41" name="Effectiveness of caches depends on the instructions and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Effectiveness of caches depends on the instructions and data</a:t>
            </a:r>
          </a:p>
          <a:p>
            <a:pPr/>
            <a:r>
              <a:t>Modern algorithm design:</a:t>
            </a:r>
          </a:p>
          <a:p>
            <a:pPr lvl="1"/>
            <a:r>
              <a:t>Find cache aware / cache oblivious algorithms</a:t>
            </a:r>
          </a:p>
          <a:p>
            <a:pPr lvl="2"/>
            <a:r>
              <a:t>Cache aware: Algorithm optimized depending on cache parameters</a:t>
            </a:r>
          </a:p>
          <a:p>
            <a:pPr lvl="2"/>
            <a:r>
              <a:t>Cache oblivious: Algorithm does not need cache parameters in order to make efficient use of caches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AM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RAM Model</a:t>
            </a:r>
          </a:p>
        </p:txBody>
      </p:sp>
      <p:sp>
        <p:nvSpPr>
          <p:cNvPr id="144" name="Thread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Threading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Many tasks can be performed in parallel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Processes can be broken into threads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Algorithms need to be </a:t>
            </a:r>
            <a:r>
              <a:rPr u="sng"/>
              <a:t>thread-safe</a:t>
            </a:r>
            <a:endParaRPr u="sng"/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Correct even when execution is split over several threads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Usual tool is </a:t>
            </a:r>
            <a:r>
              <a:rPr u="sng"/>
              <a:t>locking</a:t>
            </a:r>
            <a:endParaRPr u="sng"/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But locking can be detrimental to performance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Modern algorithms can be </a:t>
            </a:r>
            <a:r>
              <a:rPr u="sng"/>
              <a:t>lock-free </a:t>
            </a:r>
            <a:r>
              <a:rPr b="1" u="sng"/>
              <a:t>and</a:t>
            </a:r>
            <a:r>
              <a:rPr u="sng"/>
              <a:t> threadsafe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