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8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Hashing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Hashing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pic>
        <p:nvPicPr>
          <p:cNvPr id="14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2413000"/>
            <a:ext cx="10198100" cy="681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sp>
        <p:nvSpPr>
          <p:cNvPr id="150" name="Collisions happen and they must be resolv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Collisions happen and they must be resolved</a:t>
            </a:r>
          </a:p>
          <a:p>
            <a:pPr lvl="1"/>
            <a:r>
              <a:t>Chaining:</a:t>
            </a:r>
          </a:p>
          <a:p>
            <a:pPr lvl="2"/>
            <a:r>
              <a:t>create a linked list of key-value pairs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pic>
        <p:nvPicPr>
          <p:cNvPr id="1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092" y="2544500"/>
            <a:ext cx="12760616" cy="53209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sp>
        <p:nvSpPr>
          <p:cNvPr id="156" name="Bucket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Bucketing</a:t>
            </a:r>
          </a:p>
          <a:p>
            <a:pPr lvl="1"/>
            <a:r>
              <a:t>A linked list is not necessarily the best way to store key-value pairs</a:t>
            </a:r>
          </a:p>
          <a:p>
            <a:pPr lvl="1"/>
            <a:r>
              <a:t>If the hash table is large, the data will be stored in the pages of a storage system</a:t>
            </a:r>
          </a:p>
          <a:p>
            <a:pPr lvl="1"/>
            <a:r>
              <a:t>Can have buckets with a given maximum capacity</a:t>
            </a:r>
          </a:p>
          <a:p>
            <a:pPr lvl="2"/>
            <a:r>
              <a:t>However, we might need to have overflow buckets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sp>
        <p:nvSpPr>
          <p:cNvPr id="159" name="A potential design for bucket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potential design for buckets:</a:t>
            </a:r>
          </a:p>
          <a:p>
            <a:pPr lvl="1"/>
            <a:r>
              <a:t>Each bucket has a next pointer to an overflow area</a:t>
            </a:r>
          </a:p>
          <a:p>
            <a:pPr lvl="1"/>
            <a:r>
              <a:t>And in this case a fixed capacity to store key-value pairs</a:t>
            </a:r>
          </a:p>
          <a:p>
            <a:pPr lvl="1"/>
          </a:p>
          <a:p>
            <a:pPr lvl="1"/>
          </a:p>
          <a:p>
            <a:pPr lvl="1"/>
          </a:p>
          <a:p>
            <a:pPr lvl="3"/>
            <a:r>
              <a:t>Here: a full bucket with one overflow record</a:t>
            </a:r>
          </a:p>
        </p:txBody>
      </p:sp>
      <p:pic>
        <p:nvPicPr>
          <p:cNvPr id="16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7850" y="5303342"/>
            <a:ext cx="6769100" cy="2222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63" name="Vocabulary:…"/>
          <p:cNvSpPr txBox="1"/>
          <p:nvPr>
            <p:ph type="body" sz="half" idx="1"/>
          </p:nvPr>
        </p:nvSpPr>
        <p:spPr>
          <a:xfrm>
            <a:off x="952500" y="2590800"/>
            <a:ext cx="457943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Vocabulary: </a:t>
            </a:r>
          </a:p>
          <a:p>
            <a:pPr lvl="1"/>
            <a:r>
              <a:t>A hash table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has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slots</a:t>
            </a:r>
          </a:p>
          <a:p>
            <a:pPr lvl="1"/>
            <a:r>
              <a:t>with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records.</a:t>
            </a:r>
          </a:p>
          <a:p>
            <a:pPr lvl="1"/>
            <a:r>
              <a:t>Its load factor is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.</a:t>
            </a:r>
          </a:p>
        </p:txBody>
      </p:sp>
      <p:pic>
        <p:nvPicPr>
          <p:cNvPr id="1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31445" y="2737999"/>
            <a:ext cx="7220786" cy="4757746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= 16…"/>
          <p:cNvSpPr txBox="1"/>
          <p:nvPr/>
        </p:nvSpPr>
        <p:spPr>
          <a:xfrm>
            <a:off x="8154268" y="7820743"/>
            <a:ext cx="1434930" cy="1648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= 16</a:t>
            </a:r>
          </a:p>
          <a:p>
            <a:pPr/>
            <a14:m>
              <m:oMath>
                <m:r>
                  <a:rPr xmlns:a="http://schemas.openxmlformats.org/drawingml/2006/main" sz="3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= 8</a:t>
            </a:r>
          </a:p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α</m:t>
                  </m:r>
                  <m:r>
                    <a:rPr xmlns:a="http://schemas.openxmlformats.org/drawingml/2006/main" sz="2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68" name="Worst performan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0055" indent="-440055" defTabSz="578358">
              <a:spcBef>
                <a:spcPts val="2100"/>
              </a:spcBef>
              <a:defRPr sz="3168"/>
            </a:pPr>
            <a:r>
              <a:t>Worst performance: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The hash function maps all record keys to the same slot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Finding a key-value pair then takes</a:t>
            </a:r>
          </a:p>
          <a:p>
            <a:pPr lvl="2" marL="1320165" indent="-440055" defTabSz="578358">
              <a:spcBef>
                <a:spcPts val="2100"/>
              </a:spcBef>
              <a:defRPr sz="3168"/>
            </a:pPr>
            <a14:m>
              <m:oMath>
                <m: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  <a:r>
              <a:t> accesses to a key-value pair if the record is not there</a:t>
            </a:r>
          </a:p>
          <a:p>
            <a:pPr lvl="2" marL="1320165" indent="-440055" defTabSz="578358">
              <a:spcBef>
                <a:spcPts val="2100"/>
              </a:spcBef>
              <a:defRPr sz="3168"/>
            </a:pPr>
            <a:r>
              <a:t>On average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</m:oMath>
            </a14:m>
            <a:r>
              <a:t> accesses if the record is there</a:t>
            </a:r>
          </a:p>
          <a:p>
            <a:pPr lvl="3" marL="1760220" indent="-440055" defTabSz="578358">
              <a:spcBef>
                <a:spcPts val="2100"/>
              </a:spcBef>
              <a:defRPr sz="3168"/>
            </a:pPr>
            <a:r>
              <a:t>because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71" name="Why would this happe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Why would this happen: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The hash function is bad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This happens if people make up their own hash functions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The data is cooked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"Adversary model": Evaluate algorithms and ADS by finding the worst possible instance of data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Someone controls the input and is attacking your system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Bad luck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Murphy's law:  If something bad can happen, it will happen eventually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74" name="Average performance analysi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Average performance analysis:</a:t>
            </a:r>
          </a:p>
          <a:p>
            <a:pPr lvl="1"/>
            <a:r>
              <a:t>Assume that a hash function is equally likely to send a record to a certain slot</a:t>
            </a:r>
          </a:p>
          <a:p>
            <a:pPr lvl="1"/>
            <a:r>
              <a:t>This can be </a:t>
            </a:r>
            <a:r>
              <a:rPr i="1"/>
              <a:t>de facto</a:t>
            </a:r>
            <a:r>
              <a:t> guaranteed with cryptographically secure hash functions (see below)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77" name="Call   the number of records (= key-value pairs) that are hashed to slot    ( )…"/>
          <p:cNvSpPr txBox="1"/>
          <p:nvPr>
            <p:ph type="body" idx="1"/>
          </p:nvPr>
        </p:nvSpPr>
        <p:spPr>
          <a:xfrm>
            <a:off x="952500" y="2590800"/>
            <a:ext cx="11099800" cy="6299200"/>
          </a:xfrm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Call </a:t>
            </a:r>
            <a14:m>
              <m:oMath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the number of records (= key-value pairs) that are hashed to slot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 (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0,1,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)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Then </a:t>
            </a:r>
            <a14:m>
              <m:oMath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</m:oMath>
            </a14:m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Expected number of records accessed for an </a:t>
            </a:r>
            <a:r>
              <a:rPr b="1"/>
              <a:t>unsuccessful search</a:t>
            </a:r>
            <a:r>
              <a:t>: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Equal to the length of the chain, i.e. to </a:t>
            </a:r>
            <a14:m>
              <m:oMath>
                <m:sSub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e>
                  <m:sub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On average:  </a:t>
            </a:r>
            <a14:m>
              <m:oMath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…</m:t>
                    </m:r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e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3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Total expected work: Need to calculate the hash function etc.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14:m>
              <m:oMath>
                <m:r>
                  <m:rPr>
                    <m:sty m:val="p"/>
                  </m:rP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(the one because </a:t>
            </a:r>
            <a14:m>
              <m:oMath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 can be zero.)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23" name="ADS for key-value pai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ADS for key-value pairs</a:t>
            </a:r>
          </a:p>
          <a:p>
            <a:pPr lvl="1"/>
            <a:r>
              <a:t>CRUD operations:</a:t>
            </a:r>
          </a:p>
          <a:p>
            <a:pPr lvl="2"/>
            <a:r>
              <a:t>Create</a:t>
            </a:r>
          </a:p>
          <a:p>
            <a:pPr lvl="2"/>
            <a:r>
              <a:t>Read</a:t>
            </a:r>
          </a:p>
          <a:p>
            <a:pPr lvl="2"/>
            <a:r>
              <a:t>Update</a:t>
            </a:r>
          </a:p>
          <a:p>
            <a:pPr lvl="2"/>
            <a:r>
              <a:t>Delete</a:t>
            </a:r>
          </a:p>
          <a:p>
            <a:pPr lvl="1"/>
            <a:r>
              <a:t>Does not assume nor support ordering of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80" name="Successful sear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33375" indent="-333375" defTabSz="438150">
              <a:spcBef>
                <a:spcPts val="1600"/>
              </a:spcBef>
              <a:defRPr sz="2400"/>
            </a:pPr>
            <a:r>
              <a:t>Successful search:</a:t>
            </a:r>
          </a:p>
          <a:p>
            <a:pPr lvl="1" marL="666750" indent="-333375" defTabSz="438150">
              <a:spcBef>
                <a:spcPts val="1600"/>
              </a:spcBef>
              <a:defRPr sz="2400"/>
            </a:pPr>
            <a:r>
              <a:t>In a list of </a:t>
            </a:r>
            <a14:m>
              <m:oMath>
                <m: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records, we access on average </a:t>
            </a:r>
            <a14:m>
              <m:oMath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  <a:r>
              <a:t> records</a:t>
            </a:r>
          </a:p>
          <a:p>
            <a:pPr lvl="1" marL="666750" indent="-333375" defTabSz="438150">
              <a:spcBef>
                <a:spcPts val="1600"/>
              </a:spcBef>
              <a:defRPr sz="2400"/>
            </a:pPr>
            <a:r>
              <a:t>If each record </a:t>
            </a:r>
            <a:r>
              <a:rPr b="1" u="sng"/>
              <a:t>were</a:t>
            </a:r>
            <a:r>
              <a:t> in a random slot:</a:t>
            </a:r>
          </a:p>
          <a:p>
            <a:pPr lvl="2" marL="1000125" indent="-333375" defTabSz="438150">
              <a:spcBef>
                <a:spcPts val="1600"/>
              </a:spcBef>
              <a:defRPr sz="2400"/>
            </a:pPr>
            <a:r>
              <a:t>Average number of records accessed during a successful search is therefore</a:t>
            </a:r>
          </a:p>
          <a:p>
            <a:pPr lvl="3" marL="1333500" indent="-333375" defTabSz="438150">
              <a:spcBef>
                <a:spcPts val="1600"/>
              </a:spcBef>
              <a:defRPr sz="2400"/>
            </a:pPr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f>
                        <m:f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b>
                            <m:e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b>
                            <m:e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f>
                        <m:f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b>
                            <m:e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sSub>
                            <m:e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-</m:t>
                              </m:r>
                              <m:r>
                                <a:rPr xmlns:a="http://schemas.openxmlformats.org/drawingml/2006/main" sz="2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num>
                    <m:den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den>
                  </m:f>
                </m:oMath>
              </m:oMathPara>
            </a14:m>
          </a:p>
          <a:p>
            <a:pPr lvl="3" marL="1333500" indent="-333375" defTabSz="438150">
              <a:spcBef>
                <a:spcPts val="1600"/>
              </a:spcBef>
              <a:defRPr sz="240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sSub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e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-</m:t>
                          </m:r>
                          <m:r>
                            <a:rPr xmlns:a="http://schemas.openxmlformats.org/drawingml/2006/main" sz="2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num>
                    <m:den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xmlns:a="http://schemas.openxmlformats.org/drawingml/2006/main" sz="2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den>
                  </m:f>
                </m:oMath>
              </m:oMathPara>
            </a14:m>
          </a:p>
          <a:p>
            <a:pPr lvl="3" marL="1333500" indent="-333375" defTabSz="438150">
              <a:spcBef>
                <a:spcPts val="1600"/>
              </a:spcBef>
              <a:defRPr sz="2400"/>
            </a:pPr>
            <a:r>
              <a:t>= </a:t>
            </a:r>
            <a14:m>
              <m:oMath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num>
                  <m:den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Θ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83" name="Successful search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Successful search:</a:t>
            </a:r>
          </a:p>
          <a:p>
            <a:pPr lvl="1"/>
            <a:r>
              <a:t>But records are more likely to be in full slots</a:t>
            </a:r>
          </a:p>
          <a:p>
            <a:pPr lvl="1"/>
            <a:r>
              <a:t>Therefore, this analysis is </a:t>
            </a:r>
            <a:r>
              <a:rPr b="1"/>
              <a:t>false</a:t>
            </a:r>
            <a:endParaRPr b="1"/>
          </a:p>
          <a:p>
            <a:pPr lvl="2"/>
            <a:r>
              <a:t>Probability that two keys are in the same slot is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</a:p>
          <a:p>
            <a:pPr lvl="2"/>
            <a:r>
              <a:t>A search for a record visits exactly those records that:</a:t>
            </a:r>
          </a:p>
          <a:p>
            <a:pPr lvl="3"/>
            <a:r>
              <a:t>Are in the same slot</a:t>
            </a:r>
          </a:p>
          <a:p>
            <a:pPr lvl="3"/>
            <a:r>
              <a:t>And have been inserted before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86" name="Order all records    by inser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Order all records 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[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v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]</m:t>
                </m:r>
              </m:oMath>
            </a14:m>
            <a:r>
              <a:t> by insertion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Then search for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 touches all records with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But only if they are inserted into the same slot</a:t>
            </a:r>
          </a:p>
          <a:p>
            <a:pPr lvl="3" marL="1706879" indent="-426719" defTabSz="560831">
              <a:spcBef>
                <a:spcPts val="2100"/>
              </a:spcBef>
              <a:defRPr sz="3072"/>
            </a:pPr>
            <a:r>
              <a:t>which happens with probability </a:t>
            </a:r>
            <a14:m>
              <m:oMath>
                <m:f>
                  <m:f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Therefore: 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Search for record </a:t>
            </a:r>
            <a14:m>
              <m:oMath>
                <m:r>
                  <a:rPr xmlns:a="http://schemas.openxmlformats.org/drawingml/2006/main" sz="4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looks at </a:t>
            </a:r>
            <a14:m>
              <m:oMath>
                <m:f>
                  <m:fPr>
                    <m:ctrlP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num>
                  <m:den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  <a:r>
              <a:t> records plus itself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erformance of Hashing with Chain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Performance of Hashing with Chaining</a:t>
            </a:r>
          </a:p>
        </p:txBody>
      </p:sp>
      <p:sp>
        <p:nvSpPr>
          <p:cNvPr id="189" name="Search for record   looks at   records plus itsel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37820" indent="-337820" defTabSz="443991">
              <a:spcBef>
                <a:spcPts val="1600"/>
              </a:spcBef>
              <a:defRPr sz="2432"/>
            </a:pPr>
            <a:r>
              <a:t>Search for record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  <a:r>
              <a:t> looks at </a:t>
            </a:r>
            <a14:m>
              <m:oMath>
                <m:f>
                  <m:fPr>
                    <m:ctrlP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num>
                  <m:den>
                    <m:r>
                      <a:rPr xmlns:a="http://schemas.openxmlformats.org/drawingml/2006/main" sz="2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  <a:r>
              <a:t> records plus itself</a:t>
            </a:r>
          </a:p>
          <a:p>
            <a:pPr marL="337820" indent="-337820" defTabSz="443991">
              <a:spcBef>
                <a:spcPts val="1600"/>
              </a:spcBef>
              <a:defRPr sz="2432"/>
            </a:pPr>
            <a:r>
              <a:t>On average:</a:t>
            </a:r>
          </a:p>
          <a:p>
            <a:pPr lvl="1" marL="0" indent="0" defTabSz="443991">
              <a:spcBef>
                <a:spcPts val="1600"/>
              </a:spcBef>
              <a:buSzTx/>
              <a:buNone/>
              <a:defRPr sz="2432"/>
            </a:pPr>
            <a:r>
              <a:t>               </a:t>
            </a:r>
            <a14:m>
              <m:oMath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den>
                </m:f>
                <m:d>
                  <m:d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</m:dPr>
                  <m:e>
                    <m:limUpp>
                      <m:e>
                        <m:limLow>
                          <m:e>
                            <m:r>
                              <a:rPr xmlns:a="http://schemas.openxmlformats.org/drawingml/2006/main" sz="29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∑</m:t>
                            </m:r>
                          </m:e>
                          <m:lim>
                            <m:r>
                              <a:rPr xmlns:a="http://schemas.openxmlformats.org/drawingml/2006/main" sz="29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xmlns:a="http://schemas.openxmlformats.org/drawingml/2006/main" sz="29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xmlns:a="http://schemas.openxmlformats.org/drawingml/2006/main" sz="295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lim>
                        </m:limLow>
                      </m:e>
                      <m:lim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-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lim>
                    </m:limUpp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type m:val="bar"/>
                      </m:fPr>
                      <m:num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num>
                      <m:den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den>
                    </m:f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e>
                </m:d>
              </m:oMath>
            </a14:m>
            <a:r>
              <a:t> </a:t>
            </a:r>
          </a:p>
          <a:p>
            <a:pPr lvl="1" marL="0" indent="0" defTabSz="443991">
              <a:spcBef>
                <a:spcPts val="1600"/>
              </a:spcBef>
              <a:buSzTx/>
              <a:buNone/>
              <a:defRPr sz="2432"/>
            </a:pPr>
            <a:r>
              <a:t>         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  <m:limUpp>
                  <m:e>
                    <m:limLow>
                      <m:e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∑</m:t>
                        </m:r>
                      </m:e>
                      <m:lim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xmlns:a="http://schemas.openxmlformats.org/drawingml/2006/main" sz="29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lim>
                    </m:limLow>
                  </m:e>
                  <m:li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lim>
                </m:limUpp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</m:oMath>
            </a14:m>
          </a:p>
          <a:p>
            <a:pPr lvl="1" marL="0" indent="0" defTabSz="443991">
              <a:spcBef>
                <a:spcPts val="1600"/>
              </a:spcBef>
              <a:buSzTx/>
              <a:buNone/>
              <a:defRPr sz="2432"/>
            </a:pPr>
            <a:r>
              <a:t>         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</a:p>
          <a:p>
            <a:pPr lvl="1" marL="0" indent="0" defTabSz="443991">
              <a:spcBef>
                <a:spcPts val="1600"/>
              </a:spcBef>
              <a:buSzTx/>
              <a:buNone/>
              <a:defRPr sz="2432"/>
            </a:pPr>
            <a:r>
              <a:t>        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  <a:r>
              <a:t> = </a:t>
            </a:r>
            <a14:m>
              <m:oMath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2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f>
                  <m:fPr>
                    <m:ctrlP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xmlns:a="http://schemas.openxmlformats.org/drawingml/2006/main" sz="2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den>
                </m:f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192" name="A good hash func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good hash function:</a:t>
            </a:r>
          </a:p>
          <a:p>
            <a:pPr lvl="1"/>
            <a:r>
              <a:t>each key is equally likely to hash to any of the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slots</a:t>
            </a:r>
          </a:p>
          <a:p>
            <a:pPr lvl="1"/>
            <a:r>
              <a:t>independently where any other keys are hashed to</a:t>
            </a:r>
          </a:p>
          <a:p>
            <a:pPr/>
            <a:r>
              <a:t>Usually cannot be ascertained:</a:t>
            </a:r>
          </a:p>
          <a:p>
            <a:pPr lvl="1"/>
            <a:r>
              <a:t>We do not know enough about the distribution of keys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19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Assume that keys are random number between 0 and 1</a:t>
            </a:r>
          </a:p>
          <a:p>
            <a:pPr lvl="1"/>
            <a:r>
              <a:t>Good hash function is: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⋅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</p:txBody>
      </p:sp>
      <p:sp>
        <p:nvSpPr>
          <p:cNvPr id="196" name="import random…"/>
          <p:cNvSpPr txBox="1"/>
          <p:nvPr/>
        </p:nvSpPr>
        <p:spPr>
          <a:xfrm>
            <a:off x="7883500" y="6413500"/>
            <a:ext cx="4168800" cy="246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import random</a:t>
            </a:r>
          </a:p>
          <a:p>
            <a:pPr/>
          </a:p>
          <a:p>
            <a:pPr/>
            <a:r>
              <a:t>m=5</a:t>
            </a:r>
          </a:p>
          <a:p>
            <a:pPr/>
          </a:p>
          <a:p>
            <a:pPr/>
            <a:r>
              <a:t>def hash(u):</a:t>
            </a:r>
          </a:p>
          <a:p>
            <a:pPr/>
            <a:r>
              <a:t>    return int(u*m)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199" name="Interpreting keys as natural numb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Interpreting keys as natural numbers</a:t>
            </a:r>
          </a:p>
          <a:p>
            <a:pPr lvl="1"/>
            <a:r>
              <a:t>Many hash functions work on natural numbers</a:t>
            </a:r>
          </a:p>
          <a:p>
            <a:pPr lvl="1"/>
            <a:r>
              <a:t>Need to translate to integers:</a:t>
            </a:r>
          </a:p>
          <a:p>
            <a:pPr lvl="2"/>
            <a:r>
              <a:t>Example:</a:t>
            </a:r>
          </a:p>
          <a:p>
            <a:pPr lvl="3"/>
            <a:r>
              <a:t>For strings:</a:t>
            </a:r>
          </a:p>
          <a:p>
            <a:pPr lvl="4"/>
            <a:r>
              <a:t>convert encoding to numerical representation</a:t>
            </a:r>
          </a:p>
        </p:txBody>
      </p:sp>
      <p:sp>
        <p:nvSpPr>
          <p:cNvPr id="200" name="def str_to_int(astring):…"/>
          <p:cNvSpPr txBox="1"/>
          <p:nvPr/>
        </p:nvSpPr>
        <p:spPr>
          <a:xfrm>
            <a:off x="2737332" y="7119430"/>
            <a:ext cx="8863485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str_to_int(astring):</a:t>
            </a:r>
          </a:p>
          <a:p>
            <a:pPr/>
            <a:r>
              <a:t>    result = 0</a:t>
            </a:r>
          </a:p>
          <a:p>
            <a:pPr/>
            <a:r>
              <a:t>    for letter in astring:</a:t>
            </a:r>
          </a:p>
          <a:p>
            <a:pPr/>
            <a:r>
              <a:t>        result = ord(letter) + 256*result</a:t>
            </a:r>
          </a:p>
          <a:p>
            <a:pPr/>
            <a:r>
              <a:t>    return result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03" name="Exampl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</p:txBody>
      </p:sp>
      <p:sp>
        <p:nvSpPr>
          <p:cNvPr id="204" name="def str_to_int(astring):…"/>
          <p:cNvSpPr txBox="1"/>
          <p:nvPr/>
        </p:nvSpPr>
        <p:spPr>
          <a:xfrm>
            <a:off x="2737332" y="7119430"/>
            <a:ext cx="8863485" cy="2070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str_to_int(astring):</a:t>
            </a:r>
          </a:p>
          <a:p>
            <a:pPr/>
            <a:r>
              <a:t>    result = 0</a:t>
            </a:r>
          </a:p>
          <a:p>
            <a:pPr/>
            <a:r>
              <a:t>    for letter in astring:</a:t>
            </a:r>
          </a:p>
          <a:p>
            <a:pPr/>
            <a:r>
              <a:t>        result = ord(letter) + 256*result</a:t>
            </a:r>
          </a:p>
          <a:p>
            <a:pPr/>
            <a:r>
              <a:t>    return result</a:t>
            </a:r>
          </a:p>
        </p:txBody>
      </p:sp>
      <p:pic>
        <p:nvPicPr>
          <p:cNvPr id="20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42074" y="2413000"/>
            <a:ext cx="2980839" cy="40743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08" name="Cau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Caution:</a:t>
            </a:r>
          </a:p>
          <a:p>
            <a:pPr lvl="1"/>
            <a:r>
              <a:t>The transformation and the hash function combination can have weird effects</a:t>
            </a:r>
          </a:p>
          <a:p>
            <a:pPr lvl="2"/>
            <a:r>
              <a:t>E.g. A string obtained by swapping to letters might have the same hash</a:t>
            </a:r>
          </a:p>
          <a:p>
            <a:pPr lvl="3"/>
            <a:r>
              <a:t>Which could be useful or could be very bad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11" name="Simple hash fun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Simple hash functions:</a:t>
            </a:r>
          </a:p>
          <a:p>
            <a:pPr lvl="1"/>
            <a:r>
              <a:t>Division method:</a:t>
            </a:r>
          </a:p>
          <a:p>
            <a:pPr lvl="2"/>
            <a:r>
              <a:t>Convert keys to integers</a:t>
            </a:r>
          </a:p>
          <a:p>
            <a:pPr lvl="2"/>
            <a:r>
              <a:t>Then hash to the integer obtained as remainder by division with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</a:p>
        </p:txBody>
      </p:sp>
      <p:sp>
        <p:nvSpPr>
          <p:cNvPr id="212" name="def hash(key):…"/>
          <p:cNvSpPr txBox="1"/>
          <p:nvPr/>
        </p:nvSpPr>
        <p:spPr>
          <a:xfrm>
            <a:off x="3439241" y="6833642"/>
            <a:ext cx="5708179" cy="88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hash(key):</a:t>
            </a:r>
          </a:p>
          <a:p>
            <a:pPr lvl="3"/>
            <a:r>
              <a:t>return key_2_int(key)%m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Dictiona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Dictionary</a:t>
            </a:r>
          </a:p>
        </p:txBody>
      </p:sp>
      <p:sp>
        <p:nvSpPr>
          <p:cNvPr id="126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 compiler takes a variable name (= key)</a:t>
            </a:r>
          </a:p>
          <a:p>
            <a:pPr lvl="1"/>
            <a:r>
              <a:t>and associates various data such as type etc. (value)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15" name="Division method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0055" indent="-440055" defTabSz="578358">
              <a:spcBef>
                <a:spcPts val="2100"/>
              </a:spcBef>
              <a:defRPr sz="3168"/>
            </a:pPr>
            <a:r>
              <a:t>Division method: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If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is a power of 2:</a:t>
            </a:r>
          </a:p>
          <a:p>
            <a:pPr lvl="2" marL="1320165" indent="-440055" defTabSz="578358">
              <a:spcBef>
                <a:spcPts val="2100"/>
              </a:spcBef>
              <a:defRPr sz="3168"/>
            </a:pPr>
            <a:r>
              <a:t>Hash is the last bits</a:t>
            </a:r>
          </a:p>
          <a:p>
            <a:pPr lvl="3" marL="1760220" indent="-440055" defTabSz="578358">
              <a:spcBef>
                <a:spcPts val="2100"/>
              </a:spcBef>
              <a:defRPr sz="3168"/>
            </a:pPr>
            <a:r>
              <a:t>Which is usually bad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p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and keys are strings: </a:t>
            </a:r>
          </a:p>
          <a:p>
            <a:pPr lvl="2" marL="1320165" indent="-440055" defTabSz="578358">
              <a:spcBef>
                <a:spcPts val="2100"/>
              </a:spcBef>
              <a:defRPr sz="3168"/>
            </a:pPr>
            <a:r>
              <a:t>swapping two letters does not change the hash value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Better experience:</a:t>
            </a:r>
          </a:p>
          <a:p>
            <a:pPr lvl="2" marL="1320165" indent="-440055" defTabSz="578358">
              <a:spcBef>
                <a:spcPts val="2100"/>
              </a:spcBef>
              <a:defRPr sz="3168"/>
            </a:pPr>
            <a:r>
              <a:t>Primes close to a power of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18" name="Key   is a l bit value…"/>
          <p:cNvSpPr txBox="1"/>
          <p:nvPr>
            <p:ph type="body" sz="half" idx="1"/>
          </p:nvPr>
        </p:nvSpPr>
        <p:spPr>
          <a:xfrm>
            <a:off x="1263785" y="3333581"/>
            <a:ext cx="5549901" cy="5823119"/>
          </a:xfrm>
          <a:prstGeom prst="rect">
            <a:avLst/>
          </a:prstGeom>
        </p:spPr>
        <p:txBody>
          <a:bodyPr anchor="t"/>
          <a:lstStyle/>
          <a:p>
            <a:pPr/>
            <a:r>
              <a:t>Key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is a </a:t>
            </a:r>
            <a:r>
              <a:rPr i="1"/>
              <a:t>l</a:t>
            </a:r>
            <a:r>
              <a:t> bit value</a:t>
            </a:r>
          </a:p>
          <a:p>
            <a:pPr/>
            <a:r>
              <a:t>Use a constant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of size </a:t>
            </a:r>
            <a:r>
              <a:rPr i="1"/>
              <a:t>l</a:t>
            </a:r>
            <a:r>
              <a:t> bits</a:t>
            </a:r>
          </a:p>
          <a:p>
            <a:pPr/>
            <a:r>
              <a:t>Multiply: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, a 2</a:t>
            </a:r>
            <a:r>
              <a:rPr i="1"/>
              <a:t>l</a:t>
            </a:r>
            <a:r>
              <a:t> bit value</a:t>
            </a:r>
          </a:p>
          <a:p>
            <a:pPr/>
            <a:r>
              <a:t>Select hash as upper bits of the lower half </a:t>
            </a:r>
          </a:p>
        </p:txBody>
      </p:sp>
      <p:pic>
        <p:nvPicPr>
          <p:cNvPr id="21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400" y="4876800"/>
            <a:ext cx="5740400" cy="2273300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Multiplication Method:"/>
          <p:cNvSpPr txBox="1"/>
          <p:nvPr/>
        </p:nvSpPr>
        <p:spPr>
          <a:xfrm>
            <a:off x="730153" y="2436783"/>
            <a:ext cx="11099801" cy="896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>
            <a:lvl1pPr marL="444500" indent="-444500">
              <a:spcBef>
                <a:spcPts val="2200"/>
              </a:spcBef>
              <a:buSzPct val="145000"/>
              <a:buChar char="•"/>
              <a:defRPr sz="32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Multiplication Method: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23" name="How to select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How to select </a:t>
            </a:r>
            <a14:m>
              <m:oMath>
                <m:r>
                  <a:rPr xmlns:a="http://schemas.openxmlformats.org/drawingml/2006/main" sz="4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:</a:t>
            </a:r>
          </a:p>
          <a:p>
            <a:pPr lvl="1"/>
            <a:r>
              <a:t>D. Knuth proposes to use the first </a:t>
            </a:r>
            <a:r>
              <a:rPr i="1"/>
              <a:t>l</a:t>
            </a:r>
            <a:r>
              <a:t> bits of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ad>
                      <m:radPr>
                        <m:ctrlP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  <m:degHide m:val="on"/>
                      </m:radPr>
                      <m:deg/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-</m:t>
                    </m:r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26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32-bit keys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s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⌊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ad>
                    <m:radPr>
                      <m:ctrlP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degHide m:val="on"/>
                    </m:radPr>
                    <m:deg/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e>
                  </m:rad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/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⌋</m:t>
                  </m:r>
                </m:oMath>
              </m:oMathPara>
            </a14:m>
          </a:p>
          <a:p>
            <a:pPr lvl="1"/>
            <a:r>
              <a:t>Extract 14 bits:</a:t>
            </a:r>
          </a:p>
          <a:p>
            <a:pPr lvl="2"/>
            <a:r>
              <a:t>Shift right by 18 (14+18 = 32)</a:t>
            </a:r>
          </a:p>
          <a:p>
            <a:pPr lvl="2"/>
            <a:r>
              <a:t>Then mask with 14 ones:  b11 1111 1111 1111 = 0x3fff</a:t>
            </a:r>
          </a:p>
        </p:txBody>
      </p:sp>
      <p:sp>
        <p:nvSpPr>
          <p:cNvPr id="227" name="s = int((math.sqrt(5)-1)/2 * 2**32)…"/>
          <p:cNvSpPr txBox="1"/>
          <p:nvPr/>
        </p:nvSpPr>
        <p:spPr>
          <a:xfrm>
            <a:off x="4595442" y="7742831"/>
            <a:ext cx="7583117" cy="128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 = int((math.sqrt(5)-1)/2 * 2**32)</a:t>
            </a:r>
          </a:p>
          <a:p>
            <a:pPr/>
            <a:r>
              <a:t>def hash(x):</a:t>
            </a:r>
          </a:p>
          <a:p>
            <a:pPr/>
            <a:r>
              <a:t>    return (s*x &gt;&gt; 18) &amp; 0x3fff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30" name="Cryptographically secure hash fun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Cryptographically secure hash functions:</a:t>
            </a:r>
          </a:p>
          <a:p>
            <a:pPr lvl="1"/>
            <a:r>
              <a:t>Hash functions have applications in security</a:t>
            </a:r>
          </a:p>
          <a:p>
            <a:pPr lvl="2"/>
            <a:r>
              <a:t>Instead of storing a password, store the hash of a password together with the user name</a:t>
            </a:r>
          </a:p>
          <a:p>
            <a:pPr lvl="3"/>
            <a:r>
              <a:t>"user_name", h(pass_word)</a:t>
            </a:r>
          </a:p>
          <a:p>
            <a:pPr lvl="2"/>
            <a:r>
              <a:t>When user enters the password:</a:t>
            </a:r>
          </a:p>
          <a:p>
            <a:pPr lvl="3"/>
            <a:r>
              <a:t>System calculates the hash of the entered password</a:t>
            </a:r>
          </a:p>
          <a:p>
            <a:pPr lvl="3"/>
            <a:r>
              <a:t>And compares with the hash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33" name="Cryptographically secure hash function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Cryptographically secure hash functions:</a:t>
            </a:r>
          </a:p>
          <a:p>
            <a:pPr lvl="1"/>
            <a:r>
              <a:t>Generate long hashes (224 - 512 bits)</a:t>
            </a:r>
          </a:p>
          <a:p>
            <a:pPr lvl="1"/>
            <a:r>
              <a:t>If an attacker steals the user database:</a:t>
            </a:r>
          </a:p>
          <a:p>
            <a:pPr lvl="2"/>
            <a:r>
              <a:t>Attacker has only the hash, but not the password</a:t>
            </a:r>
          </a:p>
          <a:p>
            <a:pPr/>
            <a:r>
              <a:t>Cryptographically secure hash function </a:t>
            </a:r>
            <a14:m>
              <m:oMath>
                <m: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</m:oMath>
            </a14:m>
            <a:r>
              <a:t>:</a:t>
            </a:r>
          </a:p>
          <a:p>
            <a:pPr lvl="1"/>
            <a:r>
              <a:t>Impossible to calculate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from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36" name="This is why you should not choose words in a language as password:  &quot;peaches&quot;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is why you should not choose words in a language as password:  "peaches"</a:t>
            </a:r>
          </a:p>
          <a:p>
            <a:pPr lvl="1"/>
            <a:r>
              <a:t>Attacker can try out </a:t>
            </a:r>
          </a:p>
          <a:p>
            <a:pPr lvl="2"/>
            <a:r>
              <a:t>All words in English (~200,000), </a:t>
            </a:r>
          </a:p>
          <a:p>
            <a:pPr lvl="2"/>
            <a:r>
              <a:t>All words in Hindi ShabdSagar (~93,000 - 250,000)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39" name="Secure hash functions are the result of competitions and public scrutin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Secure hash functions are the result of competitions and public scrutiny 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Provide pre-image resistance: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Impossible to find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from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Provide collision resistance: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Impossible to find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such that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Certified by NIST and similar institutions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SHA-3 (NIST)</a:t>
            </a:r>
          </a:p>
          <a:p>
            <a:pPr lvl="2" marL="1266825" indent="-422275" defTabSz="554990">
              <a:spcBef>
                <a:spcPts val="2000"/>
              </a:spcBef>
              <a:defRPr sz="3040"/>
            </a:pPr>
            <a:r>
              <a:t>Blake3 (latest considered to be safe)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Hash Func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Functions</a:t>
            </a:r>
          </a:p>
        </p:txBody>
      </p:sp>
      <p:sp>
        <p:nvSpPr>
          <p:cNvPr id="242" name="Should you use cryptographically secure hash function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Should you use cryptographically secure hash functions?</a:t>
            </a:r>
          </a:p>
          <a:p>
            <a:pPr lvl="1"/>
            <a:r>
              <a:t>If your data cannot be generated by an adversary</a:t>
            </a:r>
          </a:p>
          <a:p>
            <a:pPr lvl="1"/>
            <a:r>
              <a:t>If you can live with small inadequacies</a:t>
            </a:r>
          </a:p>
          <a:p>
            <a:pPr lvl="2"/>
            <a:r>
              <a:t>Not necessary</a:t>
            </a:r>
          </a:p>
          <a:p>
            <a:pPr/>
            <a:r>
              <a:t>Otherwise: </a:t>
            </a:r>
          </a:p>
          <a:p>
            <a:pPr lvl="1"/>
            <a:r>
              <a:t>Extract as many bits as needed from a cryptographically secure hash function</a:t>
            </a:r>
          </a:p>
          <a:p>
            <a:pPr lvl="1"/>
            <a:r>
              <a:t>Pay the performance costs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45" name="Idea: Records (= key-value pair) are stored in the hash table itsel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Idea: Records (= key-value pair) are stored in the hash table itself</a:t>
            </a:r>
          </a:p>
          <a:p>
            <a:pPr lvl="1"/>
            <a:r>
              <a:t>Collisions are resolved by storing a record elsewhere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Direct Addr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Direct Addressing</a:t>
            </a:r>
          </a:p>
        </p:txBody>
      </p:sp>
      <p:sp>
        <p:nvSpPr>
          <p:cNvPr id="129" name="If the key space is smal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If the key space is small</a:t>
            </a:r>
          </a:p>
          <a:p>
            <a:pPr lvl="1"/>
            <a:r>
              <a:t>Use Direct Addressing</a:t>
            </a:r>
          </a:p>
          <a:p>
            <a:pPr lvl="2"/>
            <a:r>
              <a:t>Array for all possible key values with pointers to values</a:t>
            </a:r>
          </a:p>
          <a:p>
            <a:pPr lvl="2"/>
            <a:r>
              <a:t>Null-pointers (None) if key not in the dictionary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48" name="Linear prob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probing:</a:t>
            </a:r>
          </a:p>
          <a:p>
            <a:pPr lvl="1"/>
            <a:r>
              <a:t>If a slot is occupied, go to the next slot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51" name="Linear Probing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 Example:</a:t>
            </a:r>
          </a:p>
          <a:p>
            <a:pPr lvl="1"/>
            <a:r>
              <a:t>16 slots</a:t>
            </a:r>
          </a:p>
          <a:p>
            <a:pPr lvl="1"/>
            <a:r>
              <a:t>Hash function %16</a:t>
            </a:r>
          </a:p>
        </p:txBody>
      </p:sp>
      <p:pic>
        <p:nvPicPr>
          <p:cNvPr id="25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55" name="Linear Probing 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 Example:</a:t>
            </a:r>
          </a:p>
          <a:p>
            <a:pPr lvl="1"/>
            <a:r>
              <a:t>16 slots</a:t>
            </a:r>
          </a:p>
          <a:p>
            <a:pPr lvl="1"/>
            <a:r>
              <a:t>Hash function %16</a:t>
            </a:r>
          </a:p>
          <a:p>
            <a:pPr lvl="1"/>
            <a:r>
              <a:t>Insert 100 </a:t>
            </a:r>
          </a:p>
          <a:p>
            <a:pPr lvl="1"/>
            <a:r>
              <a:t>100%16 = 4</a:t>
            </a:r>
          </a:p>
          <a:p>
            <a:pPr lvl="2"/>
            <a:r>
              <a:t>Insert into slot 4</a:t>
            </a:r>
          </a:p>
        </p:txBody>
      </p:sp>
      <p:pic>
        <p:nvPicPr>
          <p:cNvPr id="25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59" name="Insert 85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85</a:t>
            </a:r>
          </a:p>
          <a:p>
            <a:pPr/>
            <a:r>
              <a:t>85%16 = 5</a:t>
            </a:r>
          </a:p>
          <a:p>
            <a:pPr/>
            <a:r>
              <a:t>Insert into slot 5</a:t>
            </a:r>
          </a:p>
        </p:txBody>
      </p:sp>
      <p:pic>
        <p:nvPicPr>
          <p:cNvPr id="26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63" name="Insert 12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120</a:t>
            </a:r>
          </a:p>
          <a:p>
            <a:pPr lvl="1"/>
            <a:r>
              <a:t>120%16 = 8</a:t>
            </a:r>
          </a:p>
        </p:txBody>
      </p:sp>
      <p:pic>
        <p:nvPicPr>
          <p:cNvPr id="26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67" name="Insert 20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200</a:t>
            </a:r>
          </a:p>
          <a:p>
            <a:pPr lvl="1"/>
            <a:r>
              <a:t>200%16 = 8</a:t>
            </a:r>
          </a:p>
          <a:p>
            <a:pPr lvl="1"/>
            <a:r>
              <a:t>But slot 8 is occupied</a:t>
            </a:r>
          </a:p>
          <a:p>
            <a:pPr lvl="1"/>
            <a:r>
              <a:t>Put into slot 9</a:t>
            </a:r>
          </a:p>
        </p:txBody>
      </p:sp>
      <p:pic>
        <p:nvPicPr>
          <p:cNvPr id="26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71" name="Insert 255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255</a:t>
            </a:r>
          </a:p>
          <a:p>
            <a:pPr lvl="1"/>
            <a:r>
              <a:t>255%16 = 15</a:t>
            </a:r>
          </a:p>
        </p:txBody>
      </p:sp>
      <p:pic>
        <p:nvPicPr>
          <p:cNvPr id="27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75" name="Insert 20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Insert 20</a:t>
            </a:r>
          </a:p>
          <a:p>
            <a:pPr lvl="1"/>
            <a:r>
              <a:t>20%16 = 4</a:t>
            </a:r>
          </a:p>
          <a:p>
            <a:pPr lvl="1"/>
            <a:r>
              <a:t>Try slot 4</a:t>
            </a:r>
          </a:p>
          <a:p>
            <a:pPr lvl="1"/>
            <a:r>
              <a:t>Then slot 5</a:t>
            </a:r>
          </a:p>
          <a:p>
            <a:pPr lvl="1"/>
            <a:r>
              <a:t>Then insert into slot 6</a:t>
            </a:r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985500" y="2755900"/>
            <a:ext cx="1066800" cy="6121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79" name="Linear probing 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 implementation</a:t>
            </a:r>
          </a:p>
        </p:txBody>
      </p:sp>
      <p:sp>
        <p:nvSpPr>
          <p:cNvPr id="280" name="class Hashtable:…"/>
          <p:cNvSpPr txBox="1"/>
          <p:nvPr/>
        </p:nvSpPr>
        <p:spPr>
          <a:xfrm>
            <a:off x="2390750" y="3816253"/>
            <a:ext cx="8223300" cy="167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Hashtable:</a:t>
            </a:r>
          </a:p>
          <a:p>
            <a:pPr/>
            <a:r>
              <a:t>    def __init__(self, slots):</a:t>
            </a:r>
          </a:p>
          <a:p>
            <a:pPr/>
            <a:r>
              <a:t>        self.array = [None]*slots</a:t>
            </a:r>
          </a:p>
          <a:p>
            <a:pPr/>
            <a:r>
              <a:t>        self.hash = lambda x : x%slots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83" name="Linear probing 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 implementation</a:t>
            </a:r>
          </a:p>
        </p:txBody>
      </p:sp>
      <p:sp>
        <p:nvSpPr>
          <p:cNvPr id="284" name="class Hashtable:…"/>
          <p:cNvSpPr txBox="1"/>
          <p:nvPr/>
        </p:nvSpPr>
        <p:spPr>
          <a:xfrm>
            <a:off x="256803" y="3926538"/>
            <a:ext cx="12491195" cy="246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Hashtable:</a:t>
            </a:r>
          </a:p>
          <a:p>
            <a:pPr/>
            <a:r>
              <a:t>   def __repr__(self):</a:t>
            </a:r>
          </a:p>
          <a:p>
            <a:pPr/>
            <a:r>
              <a:t>        retVal = ''</a:t>
            </a:r>
          </a:p>
          <a:p>
            <a:pPr/>
            <a:r>
              <a:t>        for i in range(len(self.array)):</a:t>
            </a:r>
          </a:p>
          <a:p>
            <a:pPr/>
            <a:r>
              <a:t>            retVal += '{}: {}\n'.format(i,  self.array[i])</a:t>
            </a:r>
          </a:p>
          <a:p>
            <a:pPr/>
            <a:r>
              <a:t>        return retVal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rect Addr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Direct Addressing</a:t>
            </a:r>
          </a:p>
        </p:txBody>
      </p:sp>
      <p:pic>
        <p:nvPicPr>
          <p:cNvPr id="13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0300" y="2413000"/>
            <a:ext cx="10744200" cy="6832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87" name="Linear probing implementat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 implementation</a:t>
            </a:r>
          </a:p>
        </p:txBody>
      </p:sp>
      <p:sp>
        <p:nvSpPr>
          <p:cNvPr id="288" name="class Hashtable:…"/>
          <p:cNvSpPr txBox="1"/>
          <p:nvPr/>
        </p:nvSpPr>
        <p:spPr>
          <a:xfrm>
            <a:off x="952500" y="4519347"/>
            <a:ext cx="10143853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Hashtable:</a:t>
            </a:r>
          </a:p>
          <a:p>
            <a:pPr/>
            <a:r>
              <a:t>   def insert(self, key, value):</a:t>
            </a:r>
          </a:p>
          <a:p>
            <a:pPr/>
            <a:r>
              <a:t>        slot = self.hash(key)</a:t>
            </a:r>
          </a:p>
          <a:p>
            <a:pPr/>
            <a:r>
              <a:t>        while True:</a:t>
            </a:r>
          </a:p>
          <a:p>
            <a:pPr/>
            <a:r>
              <a:t>            if self.array[slot]:</a:t>
            </a:r>
          </a:p>
          <a:p>
            <a:pPr/>
            <a:r>
              <a:t>                slot = (slot+1).len(self.array)</a:t>
            </a:r>
          </a:p>
          <a:p>
            <a:pPr/>
            <a:r>
              <a:t>            else:</a:t>
            </a:r>
          </a:p>
          <a:p>
            <a:pPr/>
            <a:r>
              <a:t>                self.array[slot] = (key,value)</a:t>
            </a:r>
          </a:p>
          <a:p>
            <a:pPr/>
            <a:r>
              <a:t>               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91" name="Notice that the next slot can wrap arou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Notice that the next slot can wrap around</a:t>
            </a:r>
          </a:p>
          <a:p>
            <a:pPr lvl="1"/>
            <a:r>
              <a:t>Need to reset it to zero then</a:t>
            </a:r>
          </a:p>
        </p:txBody>
      </p:sp>
      <p:sp>
        <p:nvSpPr>
          <p:cNvPr id="292" name="class Hashtable:…"/>
          <p:cNvSpPr txBox="1"/>
          <p:nvPr/>
        </p:nvSpPr>
        <p:spPr>
          <a:xfrm>
            <a:off x="952500" y="4534170"/>
            <a:ext cx="10143853" cy="364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class Hashtable:</a:t>
            </a:r>
          </a:p>
          <a:p>
            <a:pPr/>
            <a:r>
              <a:t>   def insert(self, key, value):</a:t>
            </a:r>
          </a:p>
          <a:p>
            <a:pPr/>
            <a:r>
              <a:t>        slot = self.hash(key)</a:t>
            </a:r>
          </a:p>
          <a:p>
            <a:pPr/>
            <a:r>
              <a:t>        while True:</a:t>
            </a:r>
          </a:p>
          <a:p>
            <a:pPr/>
            <a:r>
              <a:t>            if self.array[slot]:</a:t>
            </a:r>
          </a:p>
          <a:p>
            <a:pPr/>
            <a:r>
              <a:t>                </a:t>
            </a:r>
            <a:r>
              <a:rPr b="1"/>
              <a:t>slot = (slot+1).len(self.array)</a:t>
            </a:r>
          </a:p>
          <a:p>
            <a:pPr/>
            <a:r>
              <a:t>            else:</a:t>
            </a:r>
          </a:p>
          <a:p>
            <a:pPr/>
            <a:r>
              <a:t>                self.array[slot] = (key,value)</a:t>
            </a:r>
          </a:p>
          <a:p>
            <a:pPr/>
            <a:r>
              <a:t>                return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95" name="Linear probing: Read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Linear probing: Reading</a:t>
            </a:r>
          </a:p>
          <a:p>
            <a:pPr lvl="1"/>
            <a:r>
              <a:t>We need to follow the same sequence of slots</a:t>
            </a:r>
          </a:p>
        </p:txBody>
      </p:sp>
      <p:sp>
        <p:nvSpPr>
          <p:cNvPr id="296" name="def read(self, key):…"/>
          <p:cNvSpPr txBox="1"/>
          <p:nvPr/>
        </p:nvSpPr>
        <p:spPr>
          <a:xfrm>
            <a:off x="1537171" y="4384279"/>
            <a:ext cx="10997432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read(self, key):</a:t>
            </a:r>
          </a:p>
          <a:p>
            <a:pPr/>
            <a:r>
              <a:t>        slot = self.hash(key)</a:t>
            </a:r>
          </a:p>
          <a:p>
            <a:pPr/>
            <a:r>
              <a:t>        while True:</a:t>
            </a:r>
          </a:p>
          <a:p>
            <a:pPr/>
            <a:r>
              <a:t>            if not self.array[slot]:</a:t>
            </a:r>
          </a:p>
          <a:p>
            <a:pPr/>
            <a:r>
              <a:t>                return None</a:t>
            </a:r>
          </a:p>
          <a:p>
            <a:pPr/>
            <a:r>
              <a:t>            else:</a:t>
            </a:r>
          </a:p>
          <a:p>
            <a:pPr/>
            <a:r>
              <a:t>                if key == self.array[slot][0]:</a:t>
            </a:r>
          </a:p>
          <a:p>
            <a:pPr/>
            <a:r>
              <a:t>                    return self.array[slot][1]</a:t>
            </a:r>
          </a:p>
          <a:p>
            <a:pPr/>
            <a:r>
              <a:t>                else:</a:t>
            </a:r>
          </a:p>
          <a:p>
            <a:pPr/>
            <a:r>
              <a:t>                    slot = (slot+1)%len(self.array)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299" name="This code contains an unspoken assump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code contains an unspoken assumption:</a:t>
            </a:r>
          </a:p>
          <a:p>
            <a:pPr lvl="1"/>
            <a:r>
              <a:t>There is a free slot:</a:t>
            </a:r>
          </a:p>
          <a:p>
            <a:pPr lvl="2"/>
            <a:r>
              <a:t>Otherwise, we will loop forever!</a:t>
            </a:r>
          </a:p>
        </p:txBody>
      </p:sp>
      <p:sp>
        <p:nvSpPr>
          <p:cNvPr id="300" name="def read(self, key):…"/>
          <p:cNvSpPr txBox="1"/>
          <p:nvPr/>
        </p:nvSpPr>
        <p:spPr>
          <a:xfrm>
            <a:off x="1054869" y="5110611"/>
            <a:ext cx="10997432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 read(self, key):</a:t>
            </a:r>
          </a:p>
          <a:p>
            <a:pPr/>
            <a:r>
              <a:t>        slot = self.hash(key)</a:t>
            </a:r>
          </a:p>
          <a:p>
            <a:pPr/>
            <a:r>
              <a:t>        while True:</a:t>
            </a:r>
          </a:p>
          <a:p>
            <a:pPr/>
            <a:r>
              <a:t>            if not self.array[slot]:</a:t>
            </a:r>
          </a:p>
          <a:p>
            <a:pPr/>
            <a:r>
              <a:t>                return None</a:t>
            </a:r>
          </a:p>
          <a:p>
            <a:pPr/>
            <a:r>
              <a:t>            else:</a:t>
            </a:r>
          </a:p>
          <a:p>
            <a:pPr/>
            <a:r>
              <a:t>                if key == self.array[slot][0]:</a:t>
            </a:r>
          </a:p>
          <a:p>
            <a:pPr/>
            <a:r>
              <a:t>                    return self.array[slot][1]</a:t>
            </a:r>
          </a:p>
          <a:p>
            <a:pPr/>
            <a:r>
              <a:t>                else:</a:t>
            </a:r>
          </a:p>
          <a:p>
            <a:pPr/>
            <a:r>
              <a:t>                    slot = (slot+1)%len(self.array)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03" name="E.g. use a for loop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E.g. use a for loop</a:t>
            </a:r>
          </a:p>
        </p:txBody>
      </p:sp>
      <p:sp>
        <p:nvSpPr>
          <p:cNvPr id="304" name="def read(self, key):…"/>
          <p:cNvSpPr txBox="1"/>
          <p:nvPr/>
        </p:nvSpPr>
        <p:spPr>
          <a:xfrm>
            <a:off x="1054869" y="5110611"/>
            <a:ext cx="10997432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def read(self, key):</a:t>
            </a:r>
          </a:p>
          <a:p>
            <a:pPr/>
            <a:r>
              <a:t>        slot = self.hash(key)</a:t>
            </a:r>
          </a:p>
          <a:p>
            <a:pPr/>
            <a:r>
              <a:t>        for i in range(len(self.array)):</a:t>
            </a:r>
          </a:p>
          <a:p>
            <a:pPr/>
            <a:r>
              <a:t>            if not self.array[slot]:</a:t>
            </a:r>
          </a:p>
          <a:p>
            <a:pPr/>
            <a:r>
              <a:t>                return None</a:t>
            </a:r>
          </a:p>
          <a:p>
            <a:pPr/>
            <a:r>
              <a:t>            else:</a:t>
            </a:r>
          </a:p>
          <a:p>
            <a:pPr/>
            <a:r>
              <a:t>                if key == self.array[slot][0]:</a:t>
            </a:r>
          </a:p>
          <a:p>
            <a:pPr/>
            <a:r>
              <a:t>                    return self.array[slot][1]</a:t>
            </a:r>
          </a:p>
          <a:p>
            <a:pPr/>
            <a:r>
              <a:t>                else:</a:t>
            </a:r>
          </a:p>
          <a:p>
            <a:pPr/>
            <a:r>
              <a:t>                    slot = (slot+1)%len(self.array)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07" name="This type of unspoken assumption can destroy your applic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type of unspoken assumption can destroy your application</a:t>
            </a:r>
          </a:p>
          <a:p>
            <a:pPr lvl="1"/>
            <a:r>
              <a:t>A bug that only happens under very specific circumstances</a:t>
            </a:r>
          </a:p>
          <a:p>
            <a:pPr lvl="1"/>
            <a:r>
              <a:t>Address this by </a:t>
            </a:r>
          </a:p>
          <a:p>
            <a:pPr lvl="2"/>
            <a:r>
              <a:t>limiting the loop to at most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iterations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10" name="Intuitive Analysis for failed search with prob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Intuitive Analysis for failed search with probing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We go to the slot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nor/>
                  </m:rP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key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: </a:t>
            </a:r>
          </a:p>
          <a:p>
            <a:pPr lvl="3" marL="1635760" indent="-408940" defTabSz="537463">
              <a:spcBef>
                <a:spcPts val="2000"/>
              </a:spcBef>
              <a:defRPr sz="2944"/>
            </a:pPr>
            <a14:m>
              <m:oMath>
                <m:r>
                  <a:rPr xmlns:a="http://schemas.openxmlformats.org/drawingml/2006/main" sz="6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</m:oMath>
            </a14:m>
            <a:r>
              <a:t> access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With probability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, that slot is occupied and we need to go to the next one: </a:t>
            </a:r>
          </a:p>
          <a:p>
            <a:pPr lvl="3" marL="1635760" indent="-408940" defTabSz="537463">
              <a:spcBef>
                <a:spcPts val="2000"/>
              </a:spcBef>
              <a:defRPr sz="2944"/>
            </a:pP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 accesses</a:t>
            </a:r>
          </a:p>
          <a:p>
            <a:pPr lvl="2" marL="1226819" indent="-408940" defTabSz="537463">
              <a:spcBef>
                <a:spcPts val="2000"/>
              </a:spcBef>
              <a:defRPr sz="2944"/>
            </a:pPr>
            <a:r>
              <a:t>With probability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</m:oMath>
            </a14:m>
            <a:r>
              <a:t>, that next one is occupied too, with total probability </a:t>
            </a:r>
            <a14:m>
              <m:oMath>
                <m:sSup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p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: </a:t>
            </a:r>
          </a:p>
          <a:p>
            <a:pPr lvl="4" marL="2044700" indent="-408940" defTabSz="537463">
              <a:spcBef>
                <a:spcPts val="2000"/>
              </a:spcBef>
              <a:defRPr sz="2944"/>
            </a:pPr>
            <a14:m>
              <m:oMath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p>
                    <m:r>
                      <a:rPr xmlns:a="http://schemas.openxmlformats.org/drawingml/2006/main" sz="36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</m:oMath>
            </a14:m>
            <a:r>
              <a:t> accesses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13" name="Intuitive Analysis for failed search with prob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Intuitive Analysis for failed search with probing</a:t>
            </a:r>
          </a:p>
          <a:p>
            <a:pPr lvl="1"/>
            <a:r>
              <a:t>In total: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sSup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α</m:t>
                    </m:r>
                  </m:e>
                  <m:sup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p>
                </m:sSup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  <a:r>
              <a:t> accesses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den>
                  </m:f>
                </m:oMath>
              </m:oMathPara>
            </a14:m>
          </a:p>
          <a:p>
            <a:pPr/>
            <a:r>
              <a:t>E.g.: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: two slots accessed</a:t>
            </a:r>
          </a:p>
          <a:p>
            <a:pPr/>
            <a:r>
              <a:t>E.g.: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0.9</m:t>
                </m:r>
              </m:oMath>
            </a14:m>
            <a:r>
              <a:t>: ten slots accessed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16" name="Expected number in a successful search:…"/>
          <p:cNvSpPr txBox="1"/>
          <p:nvPr>
            <p:ph type="body" idx="1"/>
          </p:nvPr>
        </p:nvSpPr>
        <p:spPr>
          <a:prstGeom prst="rect">
            <a:avLst/>
          </a:prstGeom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anchor="t"/>
          <a:lstStyle/>
          <a:p>
            <a:pPr/>
            <a:r>
              <a:t>Expected number in a successful search: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den>
                  </m:f>
                  <m:sSub>
                    <m:e>
                      <m:r>
                        <m:rPr>
                          <m:sty m:val="p"/>
                        </m:r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f>
                    <m:f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-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α</m:t>
                      </m:r>
                    </m:den>
                  </m:f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1"/>
          </a:p>
          <a:p>
            <a:pPr/>
            <a:r>
              <a:t>E.g.: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 :  1.387 slots accessed</a:t>
            </a:r>
          </a:p>
          <a:p>
            <a:pPr/>
            <a:r>
              <a:t>E.g.: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α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0.9</m:t>
                </m:r>
              </m:oMath>
            </a14:m>
            <a:r>
              <a:t> : 2.559 slots accessed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19" name="Probe sequenc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Probe sequence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Linear probing for key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: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1,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2,</m:t>
                  </m:r>
                  <m:r>
                    <a:rPr xmlns:a="http://schemas.openxmlformats.org/drawingml/2006/main" sz="33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</m:oMath>
              </m:oMathPara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Can lead to conveying / </a:t>
            </a:r>
            <a:r>
              <a:rPr b="1"/>
              <a:t>primary clustering</a:t>
            </a:r>
            <a:r>
              <a:t>: 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Contiguous areas of slots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Use a </a:t>
            </a:r>
            <a:r>
              <a:rPr b="1"/>
              <a:t>secondary </a:t>
            </a:r>
            <a:r>
              <a:t>hash function </a:t>
            </a:r>
            <a14:m>
              <m:oMath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Should have a range co-prime to the number of slots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Linear probing with secondary hash function for key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  <a:p>
            <a:pPr lvl="2" marL="1146810" indent="-382270" defTabSz="502412">
              <a:spcBef>
                <a:spcPts val="1800"/>
              </a:spcBef>
              <a:defRPr sz="2752"/>
            </a:pP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2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⋅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</m:oMath>
            </a14:m>
            <a:r>
              <a:t> 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irect Addr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Direct Addressing</a:t>
            </a:r>
          </a:p>
        </p:txBody>
      </p:sp>
      <p:sp>
        <p:nvSpPr>
          <p:cNvPr id="135" name="Direct address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Direct addressing:</a:t>
            </a:r>
          </a:p>
          <a:p>
            <a:pPr lvl="1"/>
            <a:r>
              <a:t>Number of actual keys needs to be close to the number of possible keys</a:t>
            </a:r>
          </a:p>
          <a:p>
            <a:pPr lvl="1"/>
            <a:r>
              <a:t>Keys need to be convertible to indices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22" name="Quadratic prob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Quadratic probing:</a:t>
            </a:r>
          </a:p>
          <a:p>
            <a:pPr lvl="1"/>
            <a:r>
              <a:t>Use a probe sequence 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+</m:t>
                  </m:r>
                  <m:sSup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e>
                    <m:sup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</m:oMath>
              </m:oMathPara>
            </a14:m>
          </a:p>
          <a:p>
            <a:pPr lvl="3"/>
            <a:r>
              <a:t>wrapping around 0, i.e. modulo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Open Addressing 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Open Addressing Hashing</a:t>
            </a:r>
          </a:p>
        </p:txBody>
      </p:sp>
      <p:sp>
        <p:nvSpPr>
          <p:cNvPr id="325" name="In practic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practice:</a:t>
            </a:r>
          </a:p>
          <a:p>
            <a:pPr lvl="1"/>
            <a:r>
              <a:t>Linear probing can still be faster because cache loads transfer contiguous sets of memory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Hash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Hashing</a:t>
            </a:r>
          </a:p>
        </p:txBody>
      </p:sp>
      <p:sp>
        <p:nvSpPr>
          <p:cNvPr id="328" name="Hash schemes work extremely wel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Hash schemes work extremely well:</a:t>
            </a:r>
          </a:p>
          <a:p>
            <a:pPr lvl="1"/>
            <a:r>
              <a:t>If load factor can be estimated</a:t>
            </a:r>
          </a:p>
          <a:p>
            <a:pPr/>
            <a:r>
              <a:t>If size of the hash table needs to grow dynamically, things are no longer so easy</a:t>
            </a:r>
          </a:p>
          <a:p>
            <a:pPr lvl="1"/>
            <a:r>
              <a:t>Extendible hashing</a:t>
            </a:r>
          </a:p>
          <a:p>
            <a:pPr lvl="1"/>
            <a:r>
              <a:t>Linear hashing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irect Addr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Direct Addressing</a:t>
            </a:r>
          </a:p>
        </p:txBody>
      </p:sp>
      <p:sp>
        <p:nvSpPr>
          <p:cNvPr id="138" name="Direct addressing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Direct addressing:</a:t>
            </a:r>
          </a:p>
          <a:p>
            <a:pPr lvl="1"/>
            <a:r>
              <a:t>Number of actual keys needs to be close to the number of possible keys</a:t>
            </a:r>
          </a:p>
          <a:p>
            <a:pPr lvl="1"/>
            <a:r>
              <a:t>Keys need to be convertible to indices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irect Address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Direct Addressing</a:t>
            </a:r>
          </a:p>
        </p:txBody>
      </p:sp>
      <p:sp>
        <p:nvSpPr>
          <p:cNvPr id="141" name="Variants: The value can be stored directly in the arra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Variants: The value can be stored directly in the array</a:t>
            </a:r>
          </a:p>
          <a:p>
            <a:pPr lvl="1"/>
            <a:r>
              <a:t>E.g.: When the value has fixed length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Hash T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Hash Tables</a:t>
            </a:r>
          </a:p>
        </p:txBody>
      </p:sp>
      <p:sp>
        <p:nvSpPr>
          <p:cNvPr id="144" name="If the universe   of keys is larg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If the universe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 of keys is large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Table with </a:t>
            </a:r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|</m:t>
                </m:r>
              </m:oMath>
            </a14:m>
            <a:r>
              <a:t> entries is too big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And most of its entries would be Nones</a:t>
            </a:r>
          </a:p>
          <a:p>
            <a:pPr marL="400050" indent="-400050" defTabSz="525779">
              <a:spcBef>
                <a:spcPts val="1900"/>
              </a:spcBef>
              <a:defRPr sz="2880"/>
            </a:pPr>
            <a:r>
              <a:t>Use a </a:t>
            </a:r>
            <a:r>
              <a:rPr i="1"/>
              <a:t>hash</a:t>
            </a:r>
            <a:r>
              <a:t> function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0,1,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1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with few </a:t>
            </a:r>
            <a:r>
              <a:rPr i="1"/>
              <a:t>collisions</a:t>
            </a:r>
            <a:endParaRPr i="1"/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A collision are two elements of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U</m:t>
                </m:r>
              </m:oMath>
            </a14:m>
            <a:r>
              <a:t> that map to the same number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∈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U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≠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u</m:t>
                      </m:r>
                    </m:e>
                    <m:sub>
                      <m:r>
                        <a:rPr xmlns:a="http://schemas.openxmlformats.org/drawingml/2006/main" sz="3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5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