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1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2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3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ear Hash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20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162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163" name="Equation"/>
          <p:cNvSpPr txBox="1"/>
          <p:nvPr/>
        </p:nvSpPr>
        <p:spPr>
          <a:xfrm>
            <a:off x="983555" y="2269067"/>
            <a:ext cx="2413207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100"/>
          </a:p>
        </p:txBody>
      </p:sp>
      <p:sp>
        <p:nvSpPr>
          <p:cNvPr id="164" name="Number of buckets: 1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0</a:t>
            </a:r>
          </a:p>
        </p:txBody>
      </p:sp>
      <p:pic>
        <p:nvPicPr>
          <p:cNvPr id="16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100" y="5156200"/>
            <a:ext cx="1549400" cy="154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168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169" name="Equation"/>
          <p:cNvSpPr txBox="1"/>
          <p:nvPr/>
        </p:nvSpPr>
        <p:spPr>
          <a:xfrm>
            <a:off x="983555" y="2269067"/>
            <a:ext cx="2413207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100"/>
          </a:p>
        </p:txBody>
      </p:sp>
      <p:sp>
        <p:nvSpPr>
          <p:cNvPr id="170" name="Number of buckets: 2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1</a:t>
            </a:r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0750" y="4965700"/>
            <a:ext cx="31877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Add items with hashes 40 and 11…"/>
          <p:cNvSpPr txBox="1"/>
          <p:nvPr/>
        </p:nvSpPr>
        <p:spPr>
          <a:xfrm>
            <a:off x="2421235" y="6813549"/>
            <a:ext cx="8162331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Add items with hashes 40 and 11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This gives an overflow and we split Bucket 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175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176" name="Equation"/>
          <p:cNvSpPr txBox="1"/>
          <p:nvPr/>
        </p:nvSpPr>
        <p:spPr>
          <a:xfrm>
            <a:off x="983555" y="2269067"/>
            <a:ext cx="2380924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100"/>
          </a:p>
        </p:txBody>
      </p:sp>
      <p:sp>
        <p:nvSpPr>
          <p:cNvPr id="177" name="Number of buckets: 3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3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8050" y="4845050"/>
            <a:ext cx="31877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plit Bucket 0…"/>
          <p:cNvSpPr txBox="1"/>
          <p:nvPr/>
        </p:nvSpPr>
        <p:spPr>
          <a:xfrm>
            <a:off x="4618930" y="5175250"/>
            <a:ext cx="7796511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Bucket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Create Bucket 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Use new hash function on items in Bucket 0</a:t>
            </a:r>
          </a:p>
        </p:txBody>
      </p:sp>
      <p:pic>
        <p:nvPicPr>
          <p:cNvPr id="18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6450" y="7372350"/>
            <a:ext cx="48387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No items were moved"/>
          <p:cNvSpPr txBox="1"/>
          <p:nvPr/>
        </p:nvSpPr>
        <p:spPr>
          <a:xfrm>
            <a:off x="6485830" y="7372350"/>
            <a:ext cx="3589587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No items were moved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1"/>
      <p:bldP build="whole" bldLvl="1" animBg="1" rev="0" advAuto="0" spid="181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184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185" name="Equation"/>
          <p:cNvSpPr txBox="1"/>
          <p:nvPr/>
        </p:nvSpPr>
        <p:spPr>
          <a:xfrm>
            <a:off x="983555" y="2269067"/>
            <a:ext cx="2380924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100"/>
          </a:p>
        </p:txBody>
      </p:sp>
      <p:sp>
        <p:nvSpPr>
          <p:cNvPr id="186" name="Number of buckets: 3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3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1</a:t>
            </a:r>
          </a:p>
        </p:txBody>
      </p:sp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350" y="4749800"/>
            <a:ext cx="48387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Add items 6, 35"/>
          <p:cNvSpPr txBox="1"/>
          <p:nvPr/>
        </p:nvSpPr>
        <p:spPr>
          <a:xfrm>
            <a:off x="6320730" y="4749800"/>
            <a:ext cx="3223767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Add items 6, 35  </a:t>
            </a:r>
          </a:p>
        </p:txBody>
      </p:sp>
      <p:pic>
        <p:nvPicPr>
          <p:cNvPr id="18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5350" y="7042150"/>
            <a:ext cx="48387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Because of overflow, we split…"/>
          <p:cNvSpPr txBox="1"/>
          <p:nvPr/>
        </p:nvSpPr>
        <p:spPr>
          <a:xfrm>
            <a:off x="6282630" y="7105649"/>
            <a:ext cx="5418684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Because of overflow, we split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Bucket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2"/>
      <p:bldP build="whole" bldLvl="1" animBg="1" rev="0" advAuto="0" spid="18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193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194" name="Equation"/>
          <p:cNvSpPr txBox="1"/>
          <p:nvPr/>
        </p:nvSpPr>
        <p:spPr>
          <a:xfrm>
            <a:off x="983555" y="2269067"/>
            <a:ext cx="2413207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100"/>
          </a:p>
        </p:txBody>
      </p:sp>
      <p:sp>
        <p:nvSpPr>
          <p:cNvPr id="195" name="Number of buckets: 4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4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19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4542568"/>
            <a:ext cx="6477000" cy="4965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199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00" name="Equation"/>
          <p:cNvSpPr txBox="1"/>
          <p:nvPr/>
        </p:nvSpPr>
        <p:spPr>
          <a:xfrm>
            <a:off x="983555" y="2269067"/>
            <a:ext cx="2413207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100"/>
          </a:p>
        </p:txBody>
      </p:sp>
      <p:sp>
        <p:nvSpPr>
          <p:cNvPr id="201" name="Number of buckets: 4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4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0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4654550"/>
            <a:ext cx="64770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Now add keys 8, 49"/>
          <p:cNvSpPr txBox="1"/>
          <p:nvPr/>
        </p:nvSpPr>
        <p:spPr>
          <a:xfrm>
            <a:off x="7578030" y="4654550"/>
            <a:ext cx="3406677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Now add keys 8, 49</a:t>
            </a:r>
          </a:p>
        </p:txBody>
      </p:sp>
      <p:pic>
        <p:nvPicPr>
          <p:cNvPr id="20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00" y="7156450"/>
            <a:ext cx="64770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Creates an overflow!…"/>
          <p:cNvSpPr txBox="1"/>
          <p:nvPr/>
        </p:nvSpPr>
        <p:spPr>
          <a:xfrm>
            <a:off x="7674446" y="7188199"/>
            <a:ext cx="3772496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Creates an overflow!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Need to split!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08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09" name="Equation"/>
          <p:cNvSpPr txBox="1"/>
          <p:nvPr/>
        </p:nvSpPr>
        <p:spPr>
          <a:xfrm>
            <a:off x="983555" y="2269067"/>
            <a:ext cx="2380924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100"/>
          </a:p>
        </p:txBody>
      </p:sp>
      <p:sp>
        <p:nvSpPr>
          <p:cNvPr id="210" name="Number of buckets: 1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5750" y="4749800"/>
            <a:ext cx="8115300" cy="4622800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Create Bucket 4.…"/>
          <p:cNvSpPr txBox="1"/>
          <p:nvPr/>
        </p:nvSpPr>
        <p:spPr>
          <a:xfrm>
            <a:off x="8992914" y="7867649"/>
            <a:ext cx="3040857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Create Bucket 4.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Rehash Bucket 0.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15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16" name="Equation"/>
          <p:cNvSpPr txBox="1"/>
          <p:nvPr/>
        </p:nvSpPr>
        <p:spPr>
          <a:xfrm>
            <a:off x="983555" y="2269067"/>
            <a:ext cx="2380924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100"/>
          </a:p>
        </p:txBody>
      </p:sp>
      <p:sp>
        <p:nvSpPr>
          <p:cNvPr id="217" name="Number of buckets: 5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5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1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1850" y="4542568"/>
            <a:ext cx="10477500" cy="1549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650" y="6729286"/>
            <a:ext cx="8115300" cy="1536701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Creates an overflow!…"/>
          <p:cNvSpPr txBox="1"/>
          <p:nvPr/>
        </p:nvSpPr>
        <p:spPr>
          <a:xfrm>
            <a:off x="8995246" y="6730999"/>
            <a:ext cx="3772496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Creates an overflow!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Need to split!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1"/>
      <p:bldP build="whole" bldLvl="1" animBg="1" rev="0" advAuto="0" spid="220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23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24" name="Equation"/>
          <p:cNvSpPr txBox="1"/>
          <p:nvPr/>
        </p:nvSpPr>
        <p:spPr>
          <a:xfrm>
            <a:off x="983555" y="2269067"/>
            <a:ext cx="2412420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6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  <a:endParaRPr sz="3100"/>
          </a:p>
        </p:txBody>
      </p:sp>
      <p:sp>
        <p:nvSpPr>
          <p:cNvPr id="225" name="Number of buckets: 1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350" y="4542568"/>
            <a:ext cx="9766300" cy="3365501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No item actually moved, but average load factor is now…"/>
          <p:cNvSpPr txBox="1"/>
          <p:nvPr/>
        </p:nvSpPr>
        <p:spPr>
          <a:xfrm>
            <a:off x="872430" y="8132636"/>
            <a:ext cx="1017433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 item actually moved, but average load factor is now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again under 2.</a:t>
            </a:r>
          </a:p>
        </p:txBody>
      </p:sp>
      <p:sp>
        <p:nvSpPr>
          <p:cNvPr id="228" name="Split"/>
          <p:cNvSpPr txBox="1"/>
          <p:nvPr/>
        </p:nvSpPr>
        <p:spPr>
          <a:xfrm>
            <a:off x="9851330" y="5050568"/>
            <a:ext cx="1028850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Split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31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32" name="Equation"/>
          <p:cNvSpPr txBox="1"/>
          <p:nvPr/>
        </p:nvSpPr>
        <p:spPr>
          <a:xfrm>
            <a:off x="983555" y="2269067"/>
            <a:ext cx="2412420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6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  <a:endParaRPr sz="3100"/>
          </a:p>
        </p:txBody>
      </p:sp>
      <p:sp>
        <p:nvSpPr>
          <p:cNvPr id="233" name="Number of buckets: 6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6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7900" y="4699000"/>
            <a:ext cx="11049000" cy="153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1550" y="6413500"/>
            <a:ext cx="9766300" cy="153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23" name="Extensible Hash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Extensible Hashing:</a:t>
            </a:r>
          </a:p>
          <a:p>
            <a:pPr lvl="1"/>
            <a:r>
              <a:t>Uses a lot of metadata to reflect history of splitting</a:t>
            </a:r>
          </a:p>
          <a:p>
            <a:pPr lvl="2"/>
            <a:r>
              <a:t>But only splits buckets when they are needed</a:t>
            </a:r>
          </a:p>
          <a:p>
            <a:pPr lvl="1"/>
            <a:r>
              <a:t>Linear Hashing</a:t>
            </a:r>
          </a:p>
          <a:p>
            <a:pPr lvl="2"/>
            <a:r>
              <a:t>Splits buckets in a predefined order</a:t>
            </a:r>
          </a:p>
          <a:p>
            <a:pPr lvl="2"/>
            <a:r>
              <a:t>Minimal meta-data</a:t>
            </a:r>
          </a:p>
          <a:p>
            <a:pPr lvl="2"/>
            <a:r>
              <a:t>Sounds like a horrible idea, but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38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39" name="Equation"/>
          <p:cNvSpPr txBox="1"/>
          <p:nvPr/>
        </p:nvSpPr>
        <p:spPr>
          <a:xfrm>
            <a:off x="983555" y="2269067"/>
            <a:ext cx="2395491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</m:oMath>
              </m:oMathPara>
            </a14:m>
            <a:endParaRPr sz="3100"/>
          </a:p>
        </p:txBody>
      </p:sp>
      <p:sp>
        <p:nvSpPr>
          <p:cNvPr id="240" name="Number of buckets: 7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7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3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4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2950" y="4542568"/>
            <a:ext cx="9766300" cy="1536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0100" y="6743700"/>
            <a:ext cx="11404600" cy="153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45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46" name="Equation"/>
          <p:cNvSpPr txBox="1"/>
          <p:nvPr/>
        </p:nvSpPr>
        <p:spPr>
          <a:xfrm>
            <a:off x="983555" y="2269067"/>
            <a:ext cx="2395491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</m:oMath>
              </m:oMathPara>
            </a14:m>
            <a:endParaRPr sz="3100"/>
          </a:p>
        </p:txBody>
      </p:sp>
      <p:sp>
        <p:nvSpPr>
          <p:cNvPr id="247" name="Number of buckets: 7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7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3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2</a:t>
            </a:r>
          </a:p>
        </p:txBody>
      </p:sp>
      <p:pic>
        <p:nvPicPr>
          <p:cNvPr id="24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0332" y="6927850"/>
            <a:ext cx="9839536" cy="1336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8508" y="4785562"/>
            <a:ext cx="11307184" cy="13180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52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53" name="Equation"/>
          <p:cNvSpPr txBox="1"/>
          <p:nvPr/>
        </p:nvSpPr>
        <p:spPr>
          <a:xfrm>
            <a:off x="983555" y="2269067"/>
            <a:ext cx="2413207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8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100"/>
          </a:p>
        </p:txBody>
      </p:sp>
      <p:sp>
        <p:nvSpPr>
          <p:cNvPr id="254" name="Number of buckets: 8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3</a:t>
            </a:r>
          </a:p>
        </p:txBody>
      </p:sp>
      <p:pic>
        <p:nvPicPr>
          <p:cNvPr id="25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8838" y="4542568"/>
            <a:ext cx="9596124" cy="1293019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240" y="6269704"/>
            <a:ext cx="11147120" cy="13229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59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60" name="Equation"/>
          <p:cNvSpPr txBox="1"/>
          <p:nvPr/>
        </p:nvSpPr>
        <p:spPr>
          <a:xfrm>
            <a:off x="983555" y="2269067"/>
            <a:ext cx="2413207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8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100"/>
          </a:p>
        </p:txBody>
      </p:sp>
      <p:sp>
        <p:nvSpPr>
          <p:cNvPr id="261" name="Number of buckets: 8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3</a:t>
            </a:r>
          </a:p>
        </p:txBody>
      </p:sp>
      <p:pic>
        <p:nvPicPr>
          <p:cNvPr id="26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825" y="4736805"/>
            <a:ext cx="10807150" cy="1214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660" y="6541244"/>
            <a:ext cx="9602880" cy="1130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66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67" name="Equation"/>
          <p:cNvSpPr txBox="1"/>
          <p:nvPr/>
        </p:nvSpPr>
        <p:spPr>
          <a:xfrm>
            <a:off x="983555" y="2269067"/>
            <a:ext cx="2380924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9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100"/>
          </a:p>
        </p:txBody>
      </p:sp>
      <p:sp>
        <p:nvSpPr>
          <p:cNvPr id="268" name="Number of buckets: 9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9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3</a:t>
            </a:r>
          </a:p>
        </p:txBody>
      </p:sp>
      <p:pic>
        <p:nvPicPr>
          <p:cNvPr id="26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4814" y="6447568"/>
            <a:ext cx="11795172" cy="1233549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4667" y="5123625"/>
            <a:ext cx="10480066" cy="12335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73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74" name="Equation"/>
          <p:cNvSpPr txBox="1"/>
          <p:nvPr/>
        </p:nvSpPr>
        <p:spPr>
          <a:xfrm>
            <a:off x="983555" y="2269067"/>
            <a:ext cx="2380924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9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100"/>
          </a:p>
        </p:txBody>
      </p:sp>
      <p:sp>
        <p:nvSpPr>
          <p:cNvPr id="275" name="Number of buckets: 9…"/>
          <p:cNvSpPr txBox="1"/>
          <p:nvPr/>
        </p:nvSpPr>
        <p:spPr>
          <a:xfrm>
            <a:off x="901700" y="3016250"/>
            <a:ext cx="377249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9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3</a:t>
            </a:r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8199" y="4749800"/>
            <a:ext cx="10888402" cy="10349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99551" y="6203012"/>
            <a:ext cx="9815098" cy="10349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Linear Hashtable Ev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Linear Hashtable Evolution</a:t>
            </a:r>
          </a:p>
        </p:txBody>
      </p:sp>
      <p:sp>
        <p:nvSpPr>
          <p:cNvPr id="280" name="def address(c):…"/>
          <p:cNvSpPr txBox="1"/>
          <p:nvPr/>
        </p:nvSpPr>
        <p:spPr>
          <a:xfrm>
            <a:off x="6772671" y="22923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  <p:sp>
        <p:nvSpPr>
          <p:cNvPr id="281" name="Equation"/>
          <p:cNvSpPr txBox="1"/>
          <p:nvPr/>
        </p:nvSpPr>
        <p:spPr>
          <a:xfrm>
            <a:off x="983555" y="2269067"/>
            <a:ext cx="2609270" cy="3511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10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  <a:endParaRPr sz="3100"/>
          </a:p>
        </p:txBody>
      </p:sp>
      <p:sp>
        <p:nvSpPr>
          <p:cNvPr id="282" name="Number of buckets: 10…"/>
          <p:cNvSpPr txBox="1"/>
          <p:nvPr/>
        </p:nvSpPr>
        <p:spPr>
          <a:xfrm>
            <a:off x="901700" y="3016250"/>
            <a:ext cx="3955406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of buckets: 10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Split pointer: 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Level: 3</a:t>
            </a:r>
          </a:p>
        </p:txBody>
      </p:sp>
      <p:pic>
        <p:nvPicPr>
          <p:cNvPr id="28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376" y="5066757"/>
            <a:ext cx="11432048" cy="20334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286" name="Observ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Observations:</a:t>
            </a:r>
          </a:p>
          <a:p>
            <a:pPr lvl="1"/>
            <a:r>
              <a:t>Buckets split in fixed order</a:t>
            </a:r>
          </a:p>
          <a:p>
            <a:pPr lvl="2"/>
            <a:r>
              <a:t>0, 0,1, 0, 1, 2, 3, 0, 1, 2, 3, 4, 5, 6, 7, 0, 1, 2, …, 15, 0, …</a:t>
            </a:r>
          </a:p>
          <a:p>
            <a:pPr lvl="2"/>
            <a:r>
              <a:t>Address calculation is modulo    , i.e. the </a:t>
            </a:r>
            <a:r>
              <a:rPr i="1"/>
              <a:t>l</a:t>
            </a:r>
            <a:r>
              <a:t> least significant bits</a:t>
            </a:r>
          </a:p>
          <a:p>
            <a:pPr lvl="2"/>
            <a:r>
              <a:t>Buckets 0, 1, …, s-1 and 2**</a:t>
            </a:r>
            <a:r>
              <a:rPr i="1"/>
              <a:t>l, </a:t>
            </a:r>
            <a:r>
              <a:t>2**</a:t>
            </a:r>
            <a:r>
              <a:rPr i="1"/>
              <a:t>l+</a:t>
            </a:r>
            <a:r>
              <a:t>1, … </a:t>
            </a:r>
            <a:r>
              <a:rPr i="1"/>
              <a:t>N</a:t>
            </a:r>
            <a:r>
              <a:t>-1 are already split, they have on average half the size of the buckets </a:t>
            </a:r>
            <a:r>
              <a:rPr i="1"/>
              <a:t>s, s</a:t>
            </a:r>
            <a:r>
              <a:t>+1, …, 2**</a:t>
            </a:r>
            <a:r>
              <a:rPr i="1"/>
              <a:t>l</a:t>
            </a:r>
            <a:r>
              <a:t>. </a:t>
            </a:r>
          </a:p>
        </p:txBody>
      </p:sp>
      <p:sp>
        <p:nvSpPr>
          <p:cNvPr id="287" name="Equation"/>
          <p:cNvSpPr txBox="1"/>
          <p:nvPr/>
        </p:nvSpPr>
        <p:spPr>
          <a:xfrm>
            <a:off x="7924322" y="5421832"/>
            <a:ext cx="289221" cy="36959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p>
                  </m:sSup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290" name="Observ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Observations:</a:t>
            </a:r>
          </a:p>
          <a:p>
            <a:pPr lvl="1"/>
            <a:r>
              <a:t>An overflowing bucket is not necessarily split immediately</a:t>
            </a:r>
          </a:p>
          <a:p>
            <a:pPr lvl="1"/>
            <a:r>
              <a:t>Sometimes, a split leaves all keys in the splitting bucket or moves them all to the new bucket</a:t>
            </a:r>
          </a:p>
          <a:p>
            <a:pPr/>
            <a:r>
              <a:t>On average, a bucket will have </a:t>
            </a:r>
            <a:r>
              <a:rPr i="1"/>
              <a:t>α </a:t>
            </a:r>
            <a:r>
              <a:t>items in them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Linear Hashing Ru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 Rules</a:t>
            </a:r>
          </a:p>
        </p:txBody>
      </p:sp>
      <p:sp>
        <p:nvSpPr>
          <p:cNvPr id="293" name="Buckets are numbe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Buckets are numbered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/>
            <a:r>
              <a:t>Number of buckets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, split pointer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, and level </a:t>
            </a:r>
            <a14:m>
              <m:oMath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are related by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 (with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</m:oMath>
            </a14:m>
            <a:r>
              <a:t>)</a:t>
            </a:r>
          </a:p>
          <a:p>
            <a:pPr lvl="1">
              <a:defRPr sz="2400"/>
            </a:pPr>
            <a:r>
              <a:t>Warning: There is a variant where we start with any number of buckets instead of one. This relationship then no longer holds.</a:t>
            </a:r>
          </a:p>
          <a:p>
            <a:pPr/>
            <a:r>
              <a:t>Address of record with key hashing to </a:t>
            </a:r>
            <a14:m>
              <m:oMath>
                <m: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is</a:t>
            </a:r>
          </a:p>
          <a:p>
            <a:pPr lvl="1"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 or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26" name="Assume a hash function that creates a large string of bi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a hash function that creates a large string of bits</a:t>
            </a:r>
          </a:p>
          <a:p>
            <a:pPr lvl="1"/>
            <a:r>
              <a:t>We start using these bits as we extend the address space</a:t>
            </a:r>
          </a:p>
          <a:p>
            <a:pPr lvl="1"/>
            <a:r>
              <a:t>Start out with a single bucket, Bucket 0</a:t>
            </a:r>
          </a:p>
          <a:p>
            <a:pPr lvl="1"/>
            <a:r>
              <a:t>All items are located in Bucket 0</a:t>
            </a:r>
          </a:p>
        </p:txBody>
      </p:sp>
      <p:sp>
        <p:nvSpPr>
          <p:cNvPr id="127" name="Items with keys 19, 28, 33"/>
          <p:cNvSpPr txBox="1"/>
          <p:nvPr/>
        </p:nvSpPr>
        <p:spPr>
          <a:xfrm>
            <a:off x="3162300" y="8253070"/>
            <a:ext cx="35753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Items with keys 19, 28, 33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7600" y="6261100"/>
            <a:ext cx="1549400" cy="154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File Sta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File State</a:t>
            </a:r>
          </a:p>
        </p:txBody>
      </p:sp>
      <p:sp>
        <p:nvSpPr>
          <p:cNvPr id="296" name="The file state of an LH file is determined by the number   of buck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file state of an LH file is determined by the number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of buckets</a:t>
            </a:r>
          </a:p>
          <a:p>
            <a:pPr lvl="1"/>
            <a:r>
              <a:t>level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1"/>
            <a:r>
              <a:t>split pointer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</a:p>
          <a:p>
            <a:pPr lvl="1"/>
            <a:r>
              <a:t>Formula: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 with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as high as possible, i.e.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File Sta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File State</a:t>
            </a:r>
          </a:p>
        </p:txBody>
      </p:sp>
      <p:sp>
        <p:nvSpPr>
          <p:cNvPr id="299" name="Clarification regarding the litera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Clarification regarding the literature</a:t>
            </a:r>
          </a:p>
          <a:p>
            <a:pPr lvl="1"/>
            <a:r>
              <a:t>The original LH scheme can start with any number of buckets</a:t>
            </a:r>
          </a:p>
          <a:p>
            <a:pPr lvl="1"/>
            <a:r>
              <a:t>In this class, we are using the most common case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302" name="What is the level and the state of an LH file with 13 buckets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the level and the state of an LH file with 13 buckets?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05" name="We wr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write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13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</a:p>
          <a:p>
            <a:pPr lvl="1"/>
            <a:r>
              <a:t>Level is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⌊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13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⌋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</a:p>
          <a:p>
            <a:pPr lvl="1"/>
            <a:r>
              <a:t>Split pointer is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308" name="Where would the records with the following (randomly picked) keys be inserte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would the records with the following (randomly picked) keys be inserted?</a:t>
            </a:r>
          </a:p>
          <a:p>
            <a:pPr/>
            <a:r>
              <a:t>82</a:t>
            </a:r>
          </a:p>
          <a:p>
            <a:pPr/>
            <a:r>
              <a:t>27</a:t>
            </a:r>
          </a:p>
          <a:p>
            <a:pPr/>
            <a:r>
              <a:t>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11" name="Level is 3, so we use first remainder modulo   and   seco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Level is 3, so we use first remainder modulo </a:t>
            </a:r>
            <a14:m>
              <m:oMath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</m:oMath>
            </a14:m>
            <a:r>
              <a:t> and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</m:oMath>
            </a14:m>
            <a:r>
              <a:t> second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Since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, we rehash: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and we insert into  bucket 2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27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. Since 3 &lt; 5, we rehash: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27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11</m:t>
                </m:r>
              </m:oMath>
            </a14:m>
            <a:r>
              <a:t>.  We insert into bucket 11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37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. Since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≮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, we do not rehash but insert into bucket 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314" name="Where would the records with the following (randomly picked) keys be inserte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would the records with the following (randomly picked) keys be inserted?</a:t>
            </a:r>
          </a:p>
          <a:p>
            <a:pPr/>
            <a:r>
              <a:t>48</a:t>
            </a:r>
          </a:p>
          <a:p>
            <a:pPr/>
            <a:r>
              <a:t>60</a:t>
            </a:r>
          </a:p>
          <a:p>
            <a:pPr/>
            <a:r>
              <a:t>63</a:t>
            </a:r>
          </a:p>
          <a:p>
            <a:pPr/>
            <a:r>
              <a:t>71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17" name=". Rehash:   and insert into bucket 0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. Rehash: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and insert into bucket 0.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</m:oMath>
            </a14:m>
            <a:r>
              <a:t>. Rehash: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60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12</m:t>
                </m:r>
              </m:oMath>
            </a14:m>
            <a:r>
              <a:t> and insert into bucket 12.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63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</m:t>
                </m:r>
              </m:oMath>
            </a14:m>
            <a:r>
              <a:t>. Rehash not necessary. Insert into bucket 7.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7.</m:t>
                </m:r>
              </m:oMath>
            </a14:m>
            <a:r>
              <a:t> No rehash is necessary.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320" name="Where would the records with the following (randomly picked) keys be inserte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would the records with the following (randomly picked) keys be inserted?</a:t>
            </a:r>
          </a:p>
          <a:p>
            <a:pPr/>
            <a:r>
              <a:t>98</a:t>
            </a:r>
          </a:p>
          <a:p>
            <a:pPr/>
            <a:r>
              <a:t>75</a:t>
            </a:r>
          </a:p>
          <a:p>
            <a:pPr/>
            <a:r>
              <a:t>25</a:t>
            </a:r>
          </a:p>
          <a:p>
            <a:pPr/>
            <a:r>
              <a:t>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23" name=". Rehash:   . Insert into bucket 2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Rehash: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Insert into bucket 2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. Rehash: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11</m:t>
                </m:r>
              </m:oMath>
            </a14:m>
            <a:r>
              <a:t>. Insert into bucket 11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 Rehash: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</m:t>
                </m:r>
              </m:oMath>
            </a14:m>
            <a:r>
              <a:t>. Insert into bucket 9.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</m:t>
                </m:r>
              </m:oMath>
            </a14:m>
            <a:r>
              <a:t>. Insert into bucket 6.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31" name="Eventually, this bucket will overflo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Eventually, this bucket will overflow</a:t>
            </a:r>
          </a:p>
          <a:p>
            <a:pPr lvl="1"/>
            <a:r>
              <a:t>E.g. if the load factor is more than 2</a:t>
            </a:r>
          </a:p>
          <a:p>
            <a:pPr lvl="1"/>
            <a:r>
              <a:t>Bucket 0 splits</a:t>
            </a:r>
          </a:p>
          <a:p>
            <a:pPr lvl="1"/>
            <a:r>
              <a:t>All items in Bucket 0 are rehashed:</a:t>
            </a:r>
          </a:p>
          <a:p>
            <a:pPr lvl="2"/>
            <a:r>
              <a:t>Use the last bit in order to determine whether the item goes into Bucket 0 or Bucket 1</a:t>
            </a:r>
          </a:p>
          <a:p>
            <a:pPr lvl="2"/>
            <a:r>
              <a:t>Address is </a:t>
            </a:r>
          </a:p>
        </p:txBody>
      </p:sp>
      <p:sp>
        <p:nvSpPr>
          <p:cNvPr id="132" name="Equation"/>
          <p:cNvSpPr txBox="1"/>
          <p:nvPr/>
        </p:nvSpPr>
        <p:spPr>
          <a:xfrm>
            <a:off x="4891925" y="7021197"/>
            <a:ext cx="3615843" cy="45061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mod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326" name="Give the level and split pointer values as an LH file moves from 6 buckets to 2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 the level and split pointer values as an LH file moves from 6 buckets to 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graphicFrame>
        <p:nvGraphicFramePr>
          <p:cNvPr id="329" name="Table"/>
          <p:cNvGraphicFramePr/>
          <p:nvPr/>
        </p:nvGraphicFramePr>
        <p:xfrm>
          <a:off x="3606800" y="259715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778000"/>
                <a:gridCol w="1778000"/>
                <a:gridCol w="1778000"/>
              </a:tblGrid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 Neue"/>
                        </a:rPr>
                        <a:t>Nr o Buckets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 Neue"/>
                        </a:rPr>
                        <a:t>Level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 Neue"/>
                        </a:rPr>
                        <a:t>Split Ptr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Interpre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Interpretation</a:t>
            </a:r>
          </a:p>
        </p:txBody>
      </p:sp>
      <p:sp>
        <p:nvSpPr>
          <p:cNvPr id="332" name="We can encapsulate the behavior of the level and split pointer into the following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encapsulate the behavior of the level and split pointer into the following algorithm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We increment the split pointer</a:t>
            </a:r>
          </a:p>
          <a:p>
            <a:pPr lvl="1"/>
            <a:r>
              <a:t>If the split pointer equals </a:t>
            </a:r>
            <a14:m>
              <m:oMath>
                <m:sSup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m:rPr>
                        <m:nor/>
                      </m:rP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level</m:t>
                    </m:r>
                  </m:sup>
                </m:sSup>
              </m:oMath>
            </a14:m>
            <a:r>
              <a:t> then set the split pointer to zero and increment the level</a:t>
            </a:r>
          </a:p>
        </p:txBody>
      </p:sp>
      <p:sp>
        <p:nvSpPr>
          <p:cNvPr id="333" name="def split(level, split_pointer):…"/>
          <p:cNvSpPr txBox="1"/>
          <p:nvPr/>
        </p:nvSpPr>
        <p:spPr>
          <a:xfrm>
            <a:off x="3124200" y="3949700"/>
            <a:ext cx="6333233" cy="250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split(level, split_pointer):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split_pointer +=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if split_pointer == 2**level: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split_pointer =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level +=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return (level, split_pointer)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rogramming 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Programming Exercise</a:t>
            </a:r>
          </a:p>
        </p:txBody>
      </p:sp>
      <p:sp>
        <p:nvSpPr>
          <p:cNvPr id="336" name="Using a programming platform of your choice, implement the LH addressing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Using a programming platform of your choice, implement the LH addressing algorithm </a:t>
            </a:r>
          </a:p>
          <a:p>
            <a:pPr/>
            <a:r>
              <a:t>Insert 1000 records with key uniformly selected between 0 and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32</m:t>
                    </m:r>
                  </m:sup>
                </m:sSup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into an LH file with (a) 12 and (b) 25 buckets.</a:t>
            </a:r>
          </a:p>
          <a:p>
            <a:pPr/>
            <a:r>
              <a:t>Look at the size of the buckets.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39" name="I changed the number to 1,000,00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changed the number to 1,000,000</a:t>
            </a:r>
          </a:p>
          <a:p>
            <a:pPr lvl="1"/>
            <a:r>
              <a:t>For 12 buckets:</a:t>
            </a:r>
          </a:p>
        </p:txBody>
      </p:sp>
      <p:pic>
        <p:nvPicPr>
          <p:cNvPr id="340" name="d1.pdf" descr="d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37096" y="4876800"/>
            <a:ext cx="7330608" cy="43576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43" name="Here is the chart for 25 bucke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the chart for 25 buckets</a:t>
            </a:r>
          </a:p>
        </p:txBody>
      </p:sp>
      <p:pic>
        <p:nvPicPr>
          <p:cNvPr id="344" name="d2.pdf" descr="d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59675" y="3657600"/>
            <a:ext cx="7885450" cy="47531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Interpre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Interpretation</a:t>
            </a:r>
          </a:p>
        </p:txBody>
      </p:sp>
      <p:sp>
        <p:nvSpPr>
          <p:cNvPr id="347" name="Even with a perfect hash function, an LH file has buckets of equal size only if the number of buckets is a power of tw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Even with a perfect hash function, an LH file has buckets of equal size only if the number of buckets is a power of two.</a:t>
            </a:r>
          </a:p>
          <a:p>
            <a:pPr/>
            <a:r>
              <a:t>Otherwise, there are buckets already split in the current round and those not yet split. </a:t>
            </a:r>
          </a:p>
          <a:p>
            <a:pPr lvl="1"/>
            <a:r>
              <a:t>The latter have about twice as many records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35" name="After the split, the hash table has two buckets: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After the split, the hash table has two buckets:</a:t>
            </a:r>
          </a:p>
          <a:p>
            <a:pPr/>
          </a:p>
          <a:p>
            <a:pPr/>
          </a:p>
          <a:p>
            <a:pPr/>
          </a:p>
          <a:p>
            <a:pPr/>
            <a:r>
              <a:t>After more insertions, the load factor again exceeds 2</a:t>
            </a:r>
          </a:p>
        </p:txBody>
      </p:sp>
      <p:pic>
        <p:nvPicPr>
          <p:cNvPr id="13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08550" y="3530600"/>
            <a:ext cx="3187700" cy="154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8550" y="6350000"/>
            <a:ext cx="3187700" cy="154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40" name="Again, the bucket split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Again, the bucket splits.</a:t>
            </a:r>
          </a:p>
          <a:p>
            <a:pPr lvl="1"/>
            <a:r>
              <a:t>But it has to be Bucket 0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For the rehashing, we now use two bits, i.e. </a:t>
            </a:r>
          </a:p>
          <a:p>
            <a:pPr lvl="1"/>
          </a:p>
          <a:p>
            <a:pPr lvl="2"/>
            <a:r>
              <a:t>But only for those items in Bucket 0</a:t>
            </a:r>
          </a:p>
        </p:txBody>
      </p:sp>
      <p:pic>
        <p:nvPicPr>
          <p:cNvPr id="14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83050" y="4203700"/>
            <a:ext cx="4838700" cy="154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Equation"/>
          <p:cNvSpPr txBox="1"/>
          <p:nvPr/>
        </p:nvSpPr>
        <p:spPr>
          <a:xfrm>
            <a:off x="4808894" y="7082770"/>
            <a:ext cx="2959071" cy="36760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mod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1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45" name="After some more insertions, Bucket 1 will spl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some more insertions, Bucket 1 will split</a:t>
            </a:r>
          </a:p>
        </p:txBody>
      </p:sp>
      <p:pic>
        <p:nvPicPr>
          <p:cNvPr id="14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63900" y="3359150"/>
            <a:ext cx="6477000" cy="4965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49" name="The state of a linear hash table is described by the number      of buck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state of a linear hash table is described by the number      of buckets</a:t>
            </a:r>
          </a:p>
          <a:p>
            <a:pPr lvl="1"/>
            <a:r>
              <a:t>The level     is the number of bits that are being used to calculate the hash</a:t>
            </a:r>
          </a:p>
          <a:p>
            <a:pPr lvl="1"/>
            <a:r>
              <a:t>The split pointer     points to the next bucket to be split</a:t>
            </a:r>
          </a:p>
          <a:p>
            <a:pPr lvl="1"/>
            <a:r>
              <a:t>The relationship is</a:t>
            </a:r>
          </a:p>
          <a:p>
            <a:pPr lvl="1"/>
          </a:p>
          <a:p>
            <a:pPr lvl="2"/>
            <a:r>
              <a:t>This is unique, since always </a:t>
            </a:r>
          </a:p>
        </p:txBody>
      </p:sp>
      <p:sp>
        <p:nvSpPr>
          <p:cNvPr id="150" name="Equation"/>
          <p:cNvSpPr txBox="1"/>
          <p:nvPr/>
        </p:nvSpPr>
        <p:spPr>
          <a:xfrm>
            <a:off x="2984804" y="3162183"/>
            <a:ext cx="398985" cy="3568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4200"/>
          </a:p>
        </p:txBody>
      </p:sp>
      <p:sp>
        <p:nvSpPr>
          <p:cNvPr id="151" name="Equation"/>
          <p:cNvSpPr txBox="1"/>
          <p:nvPr/>
        </p:nvSpPr>
        <p:spPr>
          <a:xfrm>
            <a:off x="3697376" y="3938693"/>
            <a:ext cx="112307" cy="32658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</m:oMath>
              </m:oMathPara>
            </a14:m>
            <a:endParaRPr sz="3700"/>
          </a:p>
        </p:txBody>
      </p:sp>
      <p:sp>
        <p:nvSpPr>
          <p:cNvPr id="152" name="Equation"/>
          <p:cNvSpPr txBox="1"/>
          <p:nvPr/>
        </p:nvSpPr>
        <p:spPr>
          <a:xfrm>
            <a:off x="5026507" y="5273900"/>
            <a:ext cx="191682" cy="24902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4300"/>
          </a:p>
        </p:txBody>
      </p:sp>
      <p:sp>
        <p:nvSpPr>
          <p:cNvPr id="153" name="Equation"/>
          <p:cNvSpPr txBox="1"/>
          <p:nvPr/>
        </p:nvSpPr>
        <p:spPr>
          <a:xfrm>
            <a:off x="5277401" y="6568781"/>
            <a:ext cx="2303028" cy="5012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p>
                  </m:sSup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4400"/>
          </a:p>
        </p:txBody>
      </p:sp>
      <p:sp>
        <p:nvSpPr>
          <p:cNvPr id="154" name="Equation"/>
          <p:cNvSpPr txBox="1"/>
          <p:nvPr/>
        </p:nvSpPr>
        <p:spPr>
          <a:xfrm>
            <a:off x="7572396" y="7354776"/>
            <a:ext cx="1204045" cy="45818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p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p>
                  </m:sSup>
                </m:oMath>
              </m:oMathPara>
            </a14:m>
            <a:endParaRPr sz="41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Linear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Hashing</a:t>
            </a:r>
          </a:p>
        </p:txBody>
      </p:sp>
      <p:sp>
        <p:nvSpPr>
          <p:cNvPr id="157" name="Addressing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Addressing function</a:t>
            </a:r>
          </a:p>
          <a:p>
            <a:pPr lvl="1"/>
            <a:r>
              <a:t>The address of an item with key    is calculated by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This reflects the fact that we use more bits for buckets that are already split</a:t>
            </a:r>
          </a:p>
        </p:txBody>
      </p:sp>
      <p:sp>
        <p:nvSpPr>
          <p:cNvPr id="158" name="Equation"/>
          <p:cNvSpPr txBox="1"/>
          <p:nvPr/>
        </p:nvSpPr>
        <p:spPr>
          <a:xfrm>
            <a:off x="7788249" y="3553297"/>
            <a:ext cx="226315" cy="25889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4500"/>
          </a:p>
        </p:txBody>
      </p:sp>
      <p:sp>
        <p:nvSpPr>
          <p:cNvPr id="159" name="def address(c):…"/>
          <p:cNvSpPr txBox="1"/>
          <p:nvPr/>
        </p:nvSpPr>
        <p:spPr>
          <a:xfrm>
            <a:off x="4981971" y="4146550"/>
            <a:ext cx="5052716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address(c):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2**l</a:t>
            </a:r>
          </a:p>
          <a:p>
            <a:pPr lvl="2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a &lt; s:</a:t>
            </a:r>
          </a:p>
          <a:p>
            <a:pPr lvl="4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hash(c) % 2**(l+1)</a:t>
            </a:r>
          </a:p>
          <a:p>
            <a:pPr lvl="4" indent="457200"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return 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