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bstract Data Structur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Abstract Data Structures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50" name="Conseque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Consequence:</a:t>
            </a:r>
          </a:p>
          <a:p>
            <a:pPr lvl="1"/>
            <a:r>
              <a:t>If we see a number for which the Collatz conjecture holds, we do not need to continue calculating the sequence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53" name="Smart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Smart algorithm:</a:t>
            </a:r>
          </a:p>
          <a:p>
            <a:pPr lvl="1"/>
            <a:r>
              <a:t>Remember whether a number has already appeared in a Collatz sequence</a:t>
            </a:r>
          </a:p>
          <a:p>
            <a:pPr lvl="1"/>
            <a:r>
              <a:t>Whenever we encounter such a number, we can stop</a:t>
            </a:r>
          </a:p>
          <a:p>
            <a:pPr lvl="1"/>
            <a:r>
              <a:t>Therefore: keep a list of all Collatz numbers and update 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56" name="When could the Collatz conjecture go wro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could the Collatz conjecture go wrong:</a:t>
            </a:r>
          </a:p>
          <a:p>
            <a:pPr lvl="1"/>
            <a:r>
              <a:t>One possibility: </a:t>
            </a:r>
          </a:p>
          <a:p>
            <a:pPr lvl="2"/>
            <a:r>
              <a:t>Just go off and get larger and larger numbers</a:t>
            </a:r>
          </a:p>
          <a:p>
            <a:pPr lvl="1"/>
            <a:r>
              <a:t>Alternative:</a:t>
            </a:r>
          </a:p>
          <a:p>
            <a:pPr lvl="2"/>
            <a:r>
              <a:t>We repeat the same sequence over and over again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59" name="def is_collatz(i):…"/>
          <p:cNvSpPr txBox="1"/>
          <p:nvPr/>
        </p:nvSpPr>
        <p:spPr>
          <a:xfrm>
            <a:off x="1631470" y="3130549"/>
            <a:ext cx="8009906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is_collatz(i):</a:t>
            </a:r>
          </a:p>
          <a:p>
            <a:pPr/>
            <a:r>
              <a:t>    sequence = set([i])</a:t>
            </a:r>
          </a:p>
          <a:p>
            <a:pPr/>
            <a:r>
              <a:t>    while True:</a:t>
            </a:r>
          </a:p>
          <a:p>
            <a:pPr/>
            <a:r>
              <a:t>        i = collatz_step(i)</a:t>
            </a:r>
          </a:p>
          <a:p>
            <a:pPr/>
            <a:r>
              <a:t>        if i==1:</a:t>
            </a:r>
          </a:p>
          <a:p>
            <a:pPr/>
            <a:r>
              <a:t>            return True</a:t>
            </a:r>
          </a:p>
          <a:p>
            <a:pPr/>
            <a:r>
              <a:t>        if i in sequence:</a:t>
            </a:r>
          </a:p>
          <a:p>
            <a:pPr/>
            <a:r>
              <a:t>            return False</a:t>
            </a:r>
          </a:p>
          <a:p>
            <a:pPr/>
            <a:r>
              <a:t>        sequence.add(i)</a:t>
            </a:r>
          </a:p>
          <a:p>
            <a:pPr/>
            <a:r>
              <a:t>        if i &lt; NN and collatz[i]:</a:t>
            </a:r>
          </a:p>
          <a:p>
            <a:pPr/>
            <a:r>
              <a:t>            for x in sequence:</a:t>
            </a:r>
          </a:p>
          <a:p>
            <a:pPr/>
            <a:r>
              <a:t>                if x &lt; NN:</a:t>
            </a:r>
          </a:p>
          <a:p>
            <a:pPr/>
            <a:r>
              <a:t>                    collatz[x] =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62" name="Then check for all numbers between 2 and 1,000,00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Then check for all numbers between 2 and 1,000,000</a:t>
            </a:r>
          </a:p>
        </p:txBody>
      </p:sp>
      <p:sp>
        <p:nvSpPr>
          <p:cNvPr id="163" name="print('starting')…"/>
          <p:cNvSpPr txBox="1"/>
          <p:nvPr/>
        </p:nvSpPr>
        <p:spPr>
          <a:xfrm>
            <a:off x="3777815" y="4427669"/>
            <a:ext cx="5449170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print('starting')</a:t>
            </a:r>
          </a:p>
          <a:p>
            <a:pPr/>
            <a:r>
              <a:t>for i in range(2,NN):</a:t>
            </a:r>
          </a:p>
          <a:p>
            <a:pPr/>
            <a:r>
              <a:t>    if collatz[i]:</a:t>
            </a:r>
          </a:p>
          <a:p>
            <a:pPr/>
            <a:r>
              <a:t>        continue</a:t>
            </a:r>
          </a:p>
          <a:p>
            <a:pPr/>
            <a:r>
              <a:t>    if not is_collatz(i):</a:t>
            </a:r>
          </a:p>
          <a:p>
            <a:pPr/>
            <a:r>
              <a:t>        print(i)</a:t>
            </a:r>
          </a:p>
          <a:p>
            <a:pPr/>
            <a:r>
              <a:t>print('finishing')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Structures</a:t>
            </a:r>
          </a:p>
        </p:txBody>
      </p:sp>
      <p:sp>
        <p:nvSpPr>
          <p:cNvPr id="166" name="Fundamental objects of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Fundamental objects of computation</a:t>
            </a:r>
          </a:p>
          <a:p>
            <a:pPr lvl="1"/>
            <a:r>
              <a:t>Built from smaller objects such as integers, floating point numbers, pixels, codes (utf-8, ASCII)</a:t>
            </a:r>
          </a:p>
          <a:p>
            <a:pPr lvl="1"/>
            <a:r>
              <a:t>Using basic aggregation such as arrays, unions, fields provided by software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69" name="ADT encapsulate the behavior of a data struc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ADT encapsulate the behavior of a data structure</a:t>
            </a:r>
          </a:p>
          <a:p>
            <a:pPr/>
            <a:r>
              <a:t>Using an interface for interaction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7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Example:  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Counter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Counters can be incremented and decremented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They have an integer value that can be read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They are initialized with a zero value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Behavior is abstractly defined: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Decrementing a counter with zero value creates an error or has no effect</a:t>
            </a:r>
          </a:p>
          <a:p>
            <a:pPr lvl="4" marL="1911350" indent="-382270" defTabSz="502412">
              <a:spcBef>
                <a:spcPts val="1800"/>
              </a:spcBef>
              <a:defRPr sz="2752"/>
            </a:pPr>
            <a:r>
              <a:t>This is a design decision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Incrementing a counter always increases the value by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75" name="Standard Implementation of an ADT uses a Python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Standard Implementation of an ADT uses a Python class</a:t>
            </a:r>
          </a:p>
          <a:p>
            <a:pPr lvl="1"/>
            <a:r>
              <a:t>But not necessarily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78" name="Silly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Silly Example:</a:t>
            </a:r>
          </a:p>
          <a:p>
            <a:pPr lvl="1"/>
            <a:r>
              <a:t>The Counter ADT in Python</a:t>
            </a:r>
          </a:p>
          <a:p>
            <a:pPr lvl="2"/>
            <a:r>
              <a:t>Silly because we could just use an int with a couple of functions</a:t>
            </a:r>
          </a:p>
          <a:p>
            <a:pPr lvl="1"/>
            <a:r>
              <a:t>Counters can be incremented and decremented</a:t>
            </a:r>
          </a:p>
          <a:p>
            <a:pPr lvl="1"/>
            <a:r>
              <a:t>They have a value that can be returned</a:t>
            </a:r>
          </a:p>
          <a:p>
            <a:pPr lvl="1"/>
            <a:r>
              <a:t>Null 0  is an absolute minimum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3" name="Recipe for a compu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Recipe for a computation</a:t>
            </a:r>
          </a:p>
          <a:p>
            <a:pPr lvl="1"/>
            <a:r>
              <a:t>Can have a large effect on the resources a computation takes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81" name="class Counter( ):…"/>
          <p:cNvSpPr txBox="1"/>
          <p:nvPr/>
        </p:nvSpPr>
        <p:spPr>
          <a:xfrm>
            <a:off x="2724668" y="2413000"/>
            <a:ext cx="6089353" cy="482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Counter( ):</a:t>
            </a:r>
          </a:p>
          <a:p>
            <a:pPr/>
            <a:r>
              <a:t>    def __init__(self):</a:t>
            </a:r>
          </a:p>
          <a:p>
            <a:pPr/>
            <a:r>
              <a:t>        self.count = 0</a:t>
            </a:r>
          </a:p>
          <a:p>
            <a:pPr/>
            <a:r>
              <a:t>    def add(self):</a:t>
            </a:r>
          </a:p>
          <a:p>
            <a:pPr/>
            <a:r>
              <a:t>        self.count += 1</a:t>
            </a:r>
          </a:p>
          <a:p>
            <a:pPr/>
            <a:r>
              <a:t>    def dec(self):</a:t>
            </a:r>
          </a:p>
          <a:p>
            <a:pPr/>
            <a:r>
              <a:t>        if self.count &gt;=1:</a:t>
            </a:r>
          </a:p>
          <a:p>
            <a:pPr/>
            <a:r>
              <a:t>            self.count -= 1</a:t>
            </a:r>
          </a:p>
          <a:p>
            <a:pPr/>
            <a:r>
              <a:t>    def get_count(self):</a:t>
            </a:r>
          </a:p>
          <a:p>
            <a:pPr/>
            <a:r>
              <a:t>        return self.count</a:t>
            </a:r>
          </a:p>
          <a:p>
            <a:pPr/>
            <a:r>
              <a:t>    def is_null(self):</a:t>
            </a:r>
          </a:p>
          <a:p>
            <a:pPr/>
            <a:r>
              <a:t>        return self.count==0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84" name="ADT provides an interface to the world…"/>
          <p:cNvSpPr txBox="1"/>
          <p:nvPr>
            <p:ph type="body" sz="half" idx="1"/>
          </p:nvPr>
        </p:nvSpPr>
        <p:spPr>
          <a:xfrm>
            <a:off x="669872" y="2597150"/>
            <a:ext cx="5723497" cy="628650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ADT provides an interface to the world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Creator: Create an instance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Observer: Get something from the ADT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Producer: Create new instances from old instances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Mutators: Change an instance of the ADT</a:t>
            </a:r>
          </a:p>
        </p:txBody>
      </p:sp>
      <p:pic>
        <p:nvPicPr>
          <p:cNvPr id="1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77316" y="3869285"/>
            <a:ext cx="5829301" cy="4343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88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Strings:</a:t>
            </a:r>
          </a:p>
          <a:p>
            <a:pPr lvl="2"/>
            <a:r>
              <a:t>Different implementations:</a:t>
            </a:r>
          </a:p>
          <a:p>
            <a:pPr lvl="3"/>
            <a:r>
              <a:t>Pascal strings: an array of characters plus a length</a:t>
            </a:r>
          </a:p>
          <a:p>
            <a:pPr lvl="3"/>
            <a:r>
              <a:t>Unix strings: an array of characters with a null symbol at the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91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Strings:</a:t>
            </a:r>
          </a:p>
          <a:p>
            <a:pPr lvl="2"/>
            <a:r>
              <a:t>ADT String provides an interface that is:</a:t>
            </a:r>
          </a:p>
          <a:p>
            <a:pPr lvl="3"/>
            <a:r>
              <a:t>Formal enough to reason about strings</a:t>
            </a:r>
          </a:p>
          <a:p>
            <a:pPr lvl="3"/>
            <a:r>
              <a:t>Allows to re-implement the data 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Abstract Data Struc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pPr/>
            <a:r>
              <a:t>Abstract Data Structures</a:t>
            </a:r>
          </a:p>
        </p:txBody>
      </p:sp>
      <p:sp>
        <p:nvSpPr>
          <p:cNvPr id="194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Strings:</a:t>
            </a:r>
          </a:p>
          <a:p>
            <a:pPr lvl="2"/>
            <a:r>
              <a:t>Creator:  a constructor that creates a string</a:t>
            </a:r>
          </a:p>
          <a:p>
            <a:pPr lvl="2"/>
            <a:r>
              <a:t>Observer: get character at second last position</a:t>
            </a:r>
          </a:p>
          <a:p>
            <a:pPr lvl="2"/>
            <a:r>
              <a:t>Mutator: replace all substrings of a certain form with a different form</a:t>
            </a:r>
          </a:p>
          <a:p>
            <a:pPr lvl="2"/>
            <a:r>
              <a:t>Producer: concatenate two strings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26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1" marL="853439" indent="-426719" defTabSz="560831">
              <a:spcBef>
                <a:spcPts val="2100"/>
              </a:spcBef>
              <a:defRPr sz="3072"/>
            </a:pPr>
            <a:r>
              <a:t>Example: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Finding a string of length 100 in a human genome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Naive method: Compare string letter for letter against all positions in about 3 billion letters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</a:p>
          <a:p>
            <a:pPr lvl="3" marL="1706879" indent="-426719" defTabSz="560831">
              <a:spcBef>
                <a:spcPts val="2100"/>
              </a:spcBef>
              <a:defRPr sz="3072"/>
            </a:pPr>
          </a:p>
          <a:p>
            <a:pPr lvl="3" marL="1706879" indent="-426719" defTabSz="560831">
              <a:spcBef>
                <a:spcPts val="2100"/>
              </a:spcBef>
              <a:defRPr sz="3072"/>
            </a:pPr>
          </a:p>
          <a:p>
            <a:pPr lvl="3" marL="1706879" indent="-426719" defTabSz="560831">
              <a:spcBef>
                <a:spcPts val="2100"/>
              </a:spcBef>
              <a:defRPr sz="3072"/>
            </a:pP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300,000,000,000 comparisons 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367" y="5886382"/>
            <a:ext cx="6070225" cy="19977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30" name="Example:…"/>
          <p:cNvSpPr txBox="1"/>
          <p:nvPr>
            <p:ph type="body" idx="1"/>
          </p:nvPr>
        </p:nvSpPr>
        <p:spPr>
          <a:xfrm>
            <a:off x="1295579" y="241300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 lvl="1"/>
            <a:r>
              <a:t>Example:</a:t>
            </a:r>
          </a:p>
          <a:p>
            <a:pPr lvl="2"/>
            <a:r>
              <a:t>Finding a string of length 100 in a human genome</a:t>
            </a:r>
          </a:p>
          <a:p>
            <a:pPr lvl="3"/>
            <a:r>
              <a:t>Slightly better by breaking off comparisons when we know we cannot have a match</a:t>
            </a:r>
          </a:p>
          <a:p>
            <a:pPr lvl="4"/>
            <a:r>
              <a:t>On average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16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3000000000</m:t>
                </m:r>
              </m:oMath>
            </a14:m>
            <a:r>
              <a:t>comparisons</a:t>
            </a:r>
          </a:p>
          <a:p>
            <a:pPr lvl="2"/>
            <a:r>
              <a:t>Can be done with </a:t>
            </a:r>
            <a:r>
              <a:rPr b="1"/>
              <a:t>less than </a:t>
            </a:r>
            <a:r>
              <a:t>3000000000 comparisons!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  <p:sp>
        <p:nvSpPr>
          <p:cNvPr id="133" name="Two criteri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criteria </a:t>
            </a:r>
          </a:p>
          <a:p>
            <a:pPr lvl="1"/>
            <a:r>
              <a:t>Correctness</a:t>
            </a:r>
          </a:p>
          <a:p>
            <a:pPr lvl="2"/>
            <a:r>
              <a:t>Formal methods, testing</a:t>
            </a:r>
          </a:p>
          <a:p>
            <a:pPr lvl="1"/>
            <a:r>
              <a:t>Resource consumption</a:t>
            </a:r>
          </a:p>
          <a:p>
            <a:pPr lvl="2"/>
            <a:r>
              <a:t>Speed, memory use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 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36" name="Collatz sequence (a.k.a. hailstorm sequence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Collatz sequence (a.k.a. hailstorm sequence)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Take a number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If the number is even, divide the number by 2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If the number is odd, multiply by 3 and add 1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Repeat to get the Collatz sequence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Example: 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9, 28, 14, 7, 22, 11, 34, 17, 52, 26, 13, 40, 20, 10, 5, 16, 8, 4, 2, 1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Collatz Conjecture: All Collatz sequences terminate in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39" name="Implementing the Collatz conjecture test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the Collatz conjecture tester:</a:t>
            </a:r>
          </a:p>
          <a:p>
            <a:pPr lvl="1"/>
            <a:r>
              <a:t>First, implement the Collatz step</a:t>
            </a:r>
          </a:p>
        </p:txBody>
      </p:sp>
      <p:sp>
        <p:nvSpPr>
          <p:cNvPr id="140" name="def collatz_step(n):…"/>
          <p:cNvSpPr txBox="1"/>
          <p:nvPr/>
        </p:nvSpPr>
        <p:spPr>
          <a:xfrm>
            <a:off x="4311302" y="4302610"/>
            <a:ext cx="4382196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collatz_step(n):</a:t>
            </a:r>
          </a:p>
          <a:p>
            <a:pPr/>
            <a:r>
              <a:t>    if n%2:</a:t>
            </a:r>
          </a:p>
          <a:p>
            <a:pPr/>
            <a:r>
              <a:t>        return 3*n+1</a:t>
            </a:r>
          </a:p>
          <a:p>
            <a:pPr/>
            <a:r>
              <a:t>    else:</a:t>
            </a:r>
          </a:p>
          <a:p>
            <a:pPr/>
            <a:r>
              <a:t>        return n//2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43" name="We can calculate a Collatz sequenc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calculate a Collatz sequence:</a:t>
            </a:r>
          </a:p>
        </p:txBody>
      </p:sp>
      <p:sp>
        <p:nvSpPr>
          <p:cNvPr id="144" name="def collatz_sequence(n):…"/>
          <p:cNvSpPr txBox="1"/>
          <p:nvPr/>
        </p:nvSpPr>
        <p:spPr>
          <a:xfrm>
            <a:off x="3564421" y="3905083"/>
            <a:ext cx="5875958" cy="2857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collatz_sequence(n):</a:t>
            </a:r>
          </a:p>
          <a:p>
            <a:pPr/>
            <a:r>
              <a:t>    sequence = [n]</a:t>
            </a:r>
          </a:p>
          <a:p>
            <a:pPr/>
            <a:r>
              <a:t>    while True:</a:t>
            </a:r>
          </a:p>
          <a:p>
            <a:pPr/>
            <a:r>
              <a:t>        n = collatz_step(n)</a:t>
            </a:r>
          </a:p>
          <a:p>
            <a:pPr/>
            <a:r>
              <a:t>        sequence.append(n)</a:t>
            </a:r>
          </a:p>
          <a:p>
            <a:pPr/>
            <a:r>
              <a:t>        if n == 1:</a:t>
            </a:r>
          </a:p>
          <a:p>
            <a:pPr/>
            <a:r>
              <a:t>            return sequence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Example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Example:</a:t>
            </a:r>
          </a:p>
          <a:p>
            <a:pPr defTabSz="484886">
              <a:defRPr sz="6640"/>
            </a:pPr>
            <a:r>
              <a:t>Collatz Conjecture</a:t>
            </a:r>
          </a:p>
        </p:txBody>
      </p:sp>
      <p:sp>
        <p:nvSpPr>
          <p:cNvPr id="147" name="Assume we want to test the Collatz conjecture for all numbers smaller than 1,000,0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Assume we want to test the Collatz conjecture for all numbers smaller than 1,000,000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Observation 1: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If a Collatz sequence contains a number, it will contain the sequence for that number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Collatz sequence for 11: </a:t>
            </a:r>
          </a:p>
          <a:p>
            <a:pPr lvl="4" marL="2111375" indent="-422275" defTabSz="554990">
              <a:spcBef>
                <a:spcPts val="2000"/>
              </a:spcBef>
              <a:defRPr sz="3040"/>
            </a:pPr>
            <a:r>
              <a:t>11, 34, 17, 52, 26, 13, 40, 20, 10, 5, 16, 8, 4, 2, 1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Collatz sequence for 9:</a:t>
            </a:r>
          </a:p>
          <a:p>
            <a:pPr lvl="4" marL="2111375" indent="-422275" defTabSz="554990">
              <a:spcBef>
                <a:spcPts val="2000"/>
              </a:spcBef>
              <a:defRPr sz="3040"/>
            </a:pPr>
            <a:r>
              <a:t>9, 28, 14, 7, 22, </a:t>
            </a:r>
            <a:r>
              <a:rPr>
                <a:solidFill>
                  <a:srgbClr val="FE2318"/>
                </a:solidFill>
              </a:rPr>
              <a:t>11, 34, 17, 52, 26, 13, 40, 20, 10, 5, 16, 8, 4, 2, 1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