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</a:lvl1pPr>
          </a:lstStyle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70000"/>
              </a:lnSpc>
            </a:lvl1pPr>
          </a:lstStyle>
          <a:p>
            <a:pPr/>
            <a:r>
              <a:t>Title Text</a:t>
            </a:r>
          </a:p>
        </p:txBody>
      </p:sp>
      <p:sp>
        <p:nvSpPr>
          <p:cNvPr id="127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ursi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138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Efficient Calculations of Powers</a:t>
            </a:r>
          </a:p>
        </p:txBody>
      </p:sp>
      <p:sp>
        <p:nvSpPr>
          <p:cNvPr id="168" name="As you can see, recursion and induction match each other closel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 you can see, recursion and induction match each other closely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Efficient Calculations of Powers</a:t>
            </a:r>
          </a:p>
        </p:txBody>
      </p:sp>
      <p:sp>
        <p:nvSpPr>
          <p:cNvPr id="171" name="Performan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Performance:</a:t>
            </a:r>
          </a:p>
          <a:p>
            <a:pPr lvl="1"/>
            <a:r>
              <a:t>Best case: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a power of 2, i.e.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</m:oMath>
            </a14:m>
          </a:p>
          <a:p>
            <a:pPr lvl="2"/>
            <a:r>
              <a:t>By induction: show that the algorithm takes </a:t>
            </a:r>
            <a:r>
              <a:rPr i="1"/>
              <a:t>m</a:t>
            </a:r>
            <a:r>
              <a:t> steps.</a:t>
            </a:r>
          </a:p>
          <a:p>
            <a:pPr lvl="2"/>
            <a:r>
              <a:t>Each step uses one multiplication.</a:t>
            </a:r>
          </a:p>
          <a:p>
            <a:pPr lvl="2"/>
            <a:r>
              <a:t>Total of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multiplications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Efficient Calculations of Powers</a:t>
            </a:r>
          </a:p>
        </p:txBody>
      </p:sp>
      <p:sp>
        <p:nvSpPr>
          <p:cNvPr id="174" name="Performan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Performance:</a:t>
            </a:r>
          </a:p>
          <a:p>
            <a:pPr lvl="1"/>
            <a:r>
              <a:t>Worst case: 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always odd</a:t>
            </a:r>
          </a:p>
          <a:p>
            <a:pPr lvl="2"/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1,3,7,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</m:oMath>
            </a14:m>
            <a:r>
              <a:t>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</m:oMath>
            </a14:m>
            <a:r>
              <a:t> </a:t>
            </a:r>
          </a:p>
          <a:p>
            <a:pPr lvl="2"/>
            <a:r>
              <a:t>Next element in this sequence is calculated from the previous: 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lvl="1"/>
            <a:r>
              <a:t>Can prove by induction:</a:t>
            </a:r>
          </a:p>
          <a:p>
            <a:pPr lvl="2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p>
                    <m:e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p>
                  </m:sSup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Efficient Calculations of Powers</a:t>
            </a:r>
          </a:p>
        </p:txBody>
      </p:sp>
      <p:sp>
        <p:nvSpPr>
          <p:cNvPr id="177" name="Performan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Performance: </a:t>
            </a:r>
          </a:p>
          <a:p>
            <a:pPr lvl="1"/>
            <a:r>
              <a:t>Worst case: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lvl="1"/>
            <a:r>
              <a:t>Two multiplications per step</a:t>
            </a:r>
          </a:p>
          <a:p>
            <a:pPr lvl="1"/>
            <a:r>
              <a:t>There are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steps</a:t>
            </a:r>
          </a:p>
          <a:p>
            <a:pPr lvl="1"/>
            <a:r>
              <a:t>Total is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 multiplications</a:t>
            </a:r>
          </a:p>
          <a:p>
            <a:pPr lvl="1"/>
            <a:r>
              <a:t>Which is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 multiplications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Efficient Calculations of Powers</a:t>
            </a:r>
          </a:p>
        </p:txBody>
      </p:sp>
      <p:sp>
        <p:nvSpPr>
          <p:cNvPr id="180" name="Performanc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Performance: 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Efficient Calculations of Powers</a:t>
            </a:r>
          </a:p>
        </p:txBody>
      </p:sp>
      <p:sp>
        <p:nvSpPr>
          <p:cNvPr id="183" name="Implementation using binary operatio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Implementation using binary operations</a:t>
            </a:r>
          </a:p>
        </p:txBody>
      </p:sp>
      <p:sp>
        <p:nvSpPr>
          <p:cNvPr id="184" name="def power(x, n):…"/>
          <p:cNvSpPr txBox="1"/>
          <p:nvPr/>
        </p:nvSpPr>
        <p:spPr>
          <a:xfrm>
            <a:off x="4937789" y="3705459"/>
            <a:ext cx="4229771" cy="528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power(x, n):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if n == 0: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return 1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if n == 1: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return x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m = n &gt;&gt; 1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r = n&amp;0x01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p = power(x,m)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if r: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return p*p*x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return p*p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Triominos</a:t>
            </a:r>
          </a:p>
        </p:txBody>
      </p:sp>
      <p:sp>
        <p:nvSpPr>
          <p:cNvPr id="187" name="We are given a chess board of size   with one field remove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are given a chess board of size </a:t>
            </a:r>
            <a14:m>
              <m:oMath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</m:oMath>
            </a14:m>
            <a:r>
              <a:t> with one field removed.</a:t>
            </a:r>
          </a:p>
          <a:p>
            <a:pPr/>
            <a:r>
              <a:t>Write a program that shows how to tessellate the chess board with a triomino </a:t>
            </a:r>
          </a:p>
        </p:txBody>
      </p:sp>
      <p:pic>
        <p:nvPicPr>
          <p:cNvPr id="18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40824" y="5286909"/>
            <a:ext cx="5105401" cy="4089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Triominos</a:t>
            </a:r>
          </a:p>
        </p:txBody>
      </p:sp>
      <p:sp>
        <p:nvSpPr>
          <p:cNvPr id="191" name="Noti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Notice:</a:t>
            </a:r>
          </a:p>
          <a:p>
            <a:pPr lvl="1"/>
            <a:r>
              <a:t>The chess board has </a:t>
            </a:r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≡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≡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fields.</a:t>
            </a:r>
          </a:p>
          <a:p>
            <a:pPr lvl="1"/>
            <a:r>
              <a:t>A Triomino has three fields</a:t>
            </a:r>
          </a:p>
          <a:p>
            <a:pPr lvl="1"/>
            <a:r>
              <a:t>So, maybe it is possible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Triominos</a:t>
            </a:r>
          </a:p>
        </p:txBody>
      </p:sp>
      <p:sp>
        <p:nvSpPr>
          <p:cNvPr id="194" name="Base Cas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Base Case:</a:t>
            </a:r>
          </a:p>
          <a:p>
            <a:pPr lvl="1"/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.  </a:t>
            </a:r>
          </a:p>
          <a:p>
            <a:pPr lvl="2"/>
            <a:r>
              <a:t>A two-by-two chess board has four fields.</a:t>
            </a:r>
          </a:p>
          <a:p>
            <a:pPr lvl="2"/>
            <a:r>
              <a:t>Remove one, and you have a triomino</a:t>
            </a:r>
          </a:p>
        </p:txBody>
      </p:sp>
      <p:pic>
        <p:nvPicPr>
          <p:cNvPr id="19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11352" y="6303225"/>
            <a:ext cx="1599022" cy="15990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Triominos</a:t>
            </a:r>
          </a:p>
        </p:txBody>
      </p:sp>
      <p:sp>
        <p:nvSpPr>
          <p:cNvPr id="198" name="Recurs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Recursion:</a:t>
            </a:r>
          </a:p>
          <a:p>
            <a:pPr lvl="1"/>
            <a:r>
              <a:t>A </a:t>
            </a:r>
            <a14:m>
              <m:oMath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</m:oMath>
            </a14:m>
            <a:r>
              <a:t> chessboard consists of four </a:t>
            </a:r>
            <a14:m>
              <m:oMath>
                <m:sSup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sSup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</m:oMath>
            </a14:m>
            <a:r>
              <a:t> chessboards.</a:t>
            </a:r>
          </a:p>
          <a:p>
            <a:pPr lvl="1"/>
            <a:r>
              <a:t>Take such a board with one field removed.</a:t>
            </a:r>
          </a:p>
        </p:txBody>
      </p:sp>
      <p:pic>
        <p:nvPicPr>
          <p:cNvPr id="19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91296" y="5378800"/>
            <a:ext cx="4089401" cy="4089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Algorithms +Datastructures = Programs…"/>
          <p:cNvSpPr txBox="1"/>
          <p:nvPr>
            <p:ph type="body" idx="21"/>
          </p:nvPr>
        </p:nvSpPr>
        <p:spPr>
          <a:xfrm>
            <a:off x="1270000" y="6362700"/>
            <a:ext cx="10464800" cy="822960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200"/>
              </a:spcBef>
              <a:defRPr sz="1600">
                <a:latin typeface="Lithos Pro"/>
                <a:ea typeface="Lithos Pro"/>
                <a:cs typeface="Lithos Pro"/>
                <a:sym typeface="Lithos Pro"/>
              </a:defRPr>
            </a:pPr>
            <a:r>
              <a:t>Algorithms +Datastructures = Programs</a:t>
            </a:r>
          </a:p>
          <a:p>
            <a:pPr algn="r">
              <a:spcBef>
                <a:spcPts val="2200"/>
              </a:spcBef>
              <a:defRPr sz="1600">
                <a:latin typeface="Lithos Pro"/>
                <a:ea typeface="Lithos Pro"/>
                <a:cs typeface="Lithos Pro"/>
                <a:sym typeface="Lithos Pro"/>
              </a:defRPr>
            </a:pPr>
            <a:r>
              <a:t>N.E. Wirth, 1976</a:t>
            </a:r>
          </a:p>
        </p:txBody>
      </p:sp>
      <p:sp>
        <p:nvSpPr>
          <p:cNvPr id="141" name="“The power of recursion evidently lies in the possibility of defining an infinite set of objects by a finite statement. In the same manner, an infinite number of computations can be described by a finite recursive program, even if this program contains n"/>
          <p:cNvSpPr txBox="1"/>
          <p:nvPr>
            <p:ph type="body" idx="22"/>
          </p:nvPr>
        </p:nvSpPr>
        <p:spPr>
          <a:xfrm>
            <a:off x="1270000" y="2694940"/>
            <a:ext cx="10464800" cy="3754120"/>
          </a:xfrm>
          <a:prstGeom prst="rect">
            <a:avLst/>
          </a:prstGeom>
        </p:spPr>
        <p:txBody>
          <a:bodyPr/>
          <a:lstStyle>
            <a:lvl1pPr algn="l">
              <a:spcBef>
                <a:spcPts val="2200"/>
              </a:spcBef>
              <a:defRPr i="1" sz="3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“The power of recursion evidently lies in the possibility of defining an infinite set of objects by a finite statement. In the same manner, an infinite number of computations can be described by a finite recursive program, even if this program contains no explicit reference.”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Triominos</a:t>
            </a:r>
          </a:p>
        </p:txBody>
      </p:sp>
      <p:sp>
        <p:nvSpPr>
          <p:cNvPr id="202" name="Divide the board into four equal par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Divide the board into four equal parts</a:t>
            </a:r>
          </a:p>
        </p:txBody>
      </p:sp>
      <p:pic>
        <p:nvPicPr>
          <p:cNvPr id="20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85883" y="3882285"/>
            <a:ext cx="4089401" cy="4089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Triominos</a:t>
            </a:r>
          </a:p>
        </p:txBody>
      </p:sp>
      <p:sp>
        <p:nvSpPr>
          <p:cNvPr id="206" name="One of them (here the blue one) has the missing fiel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One of them (here the blue one) has the missing field.</a:t>
            </a:r>
          </a:p>
          <a:p>
            <a:pPr/>
            <a:r>
              <a:t>Create a list of triominos that fill this up </a:t>
            </a:r>
          </a:p>
        </p:txBody>
      </p:sp>
      <p:pic>
        <p:nvPicPr>
          <p:cNvPr id="20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07119" y="4551779"/>
            <a:ext cx="4089401" cy="4089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Triominos</a:t>
            </a:r>
          </a:p>
        </p:txBody>
      </p:sp>
      <p:sp>
        <p:nvSpPr>
          <p:cNvPr id="210" name="Place a Triomino in the middle, cutting out one field from each of the other sub-boards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Place a Triomino in the middle, cutting out one field from each of the other sub-boards.</a:t>
            </a:r>
          </a:p>
        </p:txBody>
      </p:sp>
      <p:pic>
        <p:nvPicPr>
          <p:cNvPr id="21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57700" y="4105450"/>
            <a:ext cx="4089400" cy="4089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Triominos</a:t>
            </a:r>
          </a:p>
        </p:txBody>
      </p:sp>
      <p:sp>
        <p:nvSpPr>
          <p:cNvPr id="214" name="Add this triomino to the lis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Add this triomino to the list.</a:t>
            </a:r>
          </a:p>
          <a:p>
            <a:pPr/>
            <a:r>
              <a:t>The three remaining boards (green, orange, red) can now be covered with triominos</a:t>
            </a:r>
          </a:p>
        </p:txBody>
      </p:sp>
      <p:pic>
        <p:nvPicPr>
          <p:cNvPr id="21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07885" y="4876800"/>
            <a:ext cx="4089401" cy="4089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ursion as a Universal Too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/>
            <a:r>
              <a:t>Recursion as a Universal Tool</a:t>
            </a:r>
          </a:p>
        </p:txBody>
      </p:sp>
      <p:sp>
        <p:nvSpPr>
          <p:cNvPr id="144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algn="r">
              <a:buSzTx/>
              <a:buNone/>
              <a:defRPr>
                <a:latin typeface="Lithos Pro"/>
                <a:ea typeface="Lithos Pro"/>
                <a:cs typeface="Lithos Pro"/>
                <a:sym typeface="Lithos Pro"/>
              </a:defRPr>
            </a:pPr>
          </a:p>
        </p:txBody>
      </p:sp>
      <p:sp>
        <p:nvSpPr>
          <p:cNvPr id="145" name="Recursion possible:…"/>
          <p:cNvSpPr txBox="1"/>
          <p:nvPr/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444500" indent="-444500" algn="l">
              <a:spcBef>
                <a:spcPts val="2200"/>
              </a:spcBef>
              <a:buSzPct val="145000"/>
              <a:buChar char="•"/>
              <a:defRPr b="0" sz="3200"/>
            </a:pPr>
            <a:r>
              <a:t>Recursion possible:</a:t>
            </a:r>
          </a:p>
          <a:p>
            <a:pPr lvl="1" marL="889000" indent="-444500" algn="l">
              <a:spcBef>
                <a:spcPts val="2200"/>
              </a:spcBef>
              <a:buSzPct val="145000"/>
              <a:buChar char="•"/>
              <a:defRPr b="0" sz="3200"/>
            </a:pPr>
            <a:r>
              <a:t>Solution depends partially on solution(s) to (a) smaller problem(s)</a:t>
            </a:r>
          </a:p>
          <a:p>
            <a:pPr marL="444500" indent="-444500" algn="l">
              <a:spcBef>
                <a:spcPts val="2200"/>
              </a:spcBef>
              <a:buSzPct val="145000"/>
              <a:buChar char="•"/>
              <a:defRPr b="0" sz="3200"/>
            </a:pPr>
            <a:r>
              <a:t>Recursion function consists of </a:t>
            </a:r>
          </a:p>
          <a:p>
            <a:pPr lvl="1" marL="889000" indent="-444500" algn="l">
              <a:spcBef>
                <a:spcPts val="2200"/>
              </a:spcBef>
              <a:buSzPct val="145000"/>
              <a:buChar char="•"/>
              <a:defRPr b="0" sz="3200"/>
            </a:pPr>
            <a:r>
              <a:t>Base Case</a:t>
            </a:r>
          </a:p>
          <a:p>
            <a:pPr lvl="1" marL="889000" indent="-444500" algn="l">
              <a:spcBef>
                <a:spcPts val="2200"/>
              </a:spcBef>
              <a:buSzPct val="145000"/>
              <a:buChar char="•"/>
              <a:defRPr b="0" sz="3200"/>
            </a:pPr>
            <a:r>
              <a:t>Call to function with smaller arguments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Examples for 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/>
            <a:r>
              <a:t>Examples for Recursion</a:t>
            </a:r>
          </a:p>
        </p:txBody>
      </p:sp>
      <p:sp>
        <p:nvSpPr>
          <p:cNvPr id="148" name="Euclidean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Euclidean Algorithm</a:t>
            </a:r>
          </a:p>
          <a:p>
            <a:pPr lvl="1"/>
            <a:r>
              <a:t>Base case: one number is zero</a:t>
            </a:r>
          </a:p>
          <a:p>
            <a:pPr lvl="1"/>
            <a:r>
              <a:t>Recursion: express the problem using smaller numbers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&gt;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⇒</m:t>
                  </m:r>
                  <m:r>
                    <m:rPr>
                      <m:nor/>
                    </m:rP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gcd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nor/>
                    </m:rP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gcd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%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Efficient Calculations of Powers</a:t>
            </a:r>
          </a:p>
        </p:txBody>
      </p:sp>
      <p:sp>
        <p:nvSpPr>
          <p:cNvPr id="151" name="Naive power calcula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Naive power calculation:</a:t>
            </a:r>
          </a:p>
          <a:p>
            <a:pPr lvl="1"/>
            <a:r>
              <a:t> </a:t>
            </a:r>
          </a:p>
          <a:p>
            <a:pPr lvl="1"/>
          </a:p>
          <a:p>
            <a:pPr lvl="1"/>
          </a:p>
          <a:p>
            <a:pPr lvl="1"/>
            <a:r>
              <a:t>This uses </a:t>
            </a:r>
            <a:r>
              <a:rPr i="1"/>
              <a:t>n</a:t>
            </a:r>
            <a:r>
              <a:t> multiplications. </a:t>
            </a:r>
          </a:p>
          <a:p>
            <a:pPr lvl="1"/>
            <a:r>
              <a:t>Can do better by setting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acc = x</a:t>
            </a:r>
            <a:r>
              <a:t>, but that still uses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multiplications</a:t>
            </a:r>
          </a:p>
        </p:txBody>
      </p:sp>
      <p:sp>
        <p:nvSpPr>
          <p:cNvPr id="152" name="def power(x,n):…"/>
          <p:cNvSpPr txBox="1"/>
          <p:nvPr/>
        </p:nvSpPr>
        <p:spPr>
          <a:xfrm>
            <a:off x="2997405" y="3538727"/>
            <a:ext cx="4915682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power(x,n):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acc = 1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for _ in range(n):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acc *= x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Efficient Calculations of Powers</a:t>
            </a:r>
          </a:p>
        </p:txBody>
      </p:sp>
      <p:sp>
        <p:nvSpPr>
          <p:cNvPr id="155" name="There is a better way with recur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is a better way with recursion</a:t>
            </a:r>
          </a:p>
          <a:p>
            <a:pPr lvl="1"/>
            <a:r>
              <a:t>If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even,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:  </a:t>
            </a:r>
            <a14:m>
              <m:oMath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is the product of </a:t>
            </a:r>
            <a14:m>
              <m:oMath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</m:oMath>
            </a14:m>
            <a:r>
              <a:t> with itself.</a:t>
            </a:r>
          </a:p>
          <a:p>
            <a:pPr lvl="1"/>
            <a:r>
              <a:t>If </a:t>
            </a:r>
            <a:r>
              <a:rPr i="1"/>
              <a:t>n</a:t>
            </a:r>
            <a:r>
              <a:t> is odd, 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: </a:t>
            </a:r>
            <a14:m>
              <m:oMath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  <a:r>
              <a:t> is </a:t>
            </a:r>
            <a14:m>
              <m:oMath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p>
                </m:sSup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  <a:p>
            <a:pPr/>
            <a:r>
              <a:t>This leads to very simple Python 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Efficient Calculations of Powers</a:t>
            </a:r>
          </a:p>
        </p:txBody>
      </p:sp>
      <p:sp>
        <p:nvSpPr>
          <p:cNvPr id="158" name="Direct Python Implementation:"/>
          <p:cNvSpPr txBox="1"/>
          <p:nvPr>
            <p:ph type="body" sz="quarter" idx="1"/>
          </p:nvPr>
        </p:nvSpPr>
        <p:spPr>
          <a:xfrm>
            <a:off x="952500" y="2590800"/>
            <a:ext cx="6347864" cy="2159000"/>
          </a:xfrm>
          <a:prstGeom prst="rect">
            <a:avLst/>
          </a:prstGeom>
        </p:spPr>
        <p:txBody>
          <a:bodyPr/>
          <a:lstStyle/>
          <a:p>
            <a:pPr/>
            <a:r>
              <a:t>Direct Python Implementation:</a:t>
            </a:r>
          </a:p>
        </p:txBody>
      </p:sp>
      <p:sp>
        <p:nvSpPr>
          <p:cNvPr id="159" name="def power(x, n):…"/>
          <p:cNvSpPr txBox="1"/>
          <p:nvPr/>
        </p:nvSpPr>
        <p:spPr>
          <a:xfrm>
            <a:off x="2141670" y="4527310"/>
            <a:ext cx="9272489" cy="3568701"/>
          </a:xfrm>
          <a:prstGeom prst="rect">
            <a:avLst/>
          </a:prstGeom>
          <a:ln w="12700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def power(x, n):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if n == 0: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return 1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if n == 1: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return x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if n%2 == 0: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return power(x,n//2)*power(x,n//2)</a:t>
            </a:r>
          </a:p>
          <a:p>
            <a:pPr algn="l">
              <a:defRPr b="0" sz="3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return power(x,n//2)*power(x,n//2)*x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Efficient Calculations of Powers</a:t>
            </a:r>
          </a:p>
        </p:txBody>
      </p:sp>
      <p:sp>
        <p:nvSpPr>
          <p:cNvPr id="162" name="Why does this wor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Why does this work</a:t>
            </a:r>
          </a:p>
          <a:p>
            <a:pPr lvl="1"/>
            <a:r>
              <a:t>A formal proof can assure that we did not make an implementation mistake</a:t>
            </a:r>
          </a:p>
          <a:p>
            <a:pPr lvl="1"/>
            <a:r>
              <a:t>Proof is by induction</a:t>
            </a:r>
          </a:p>
          <a:p>
            <a:pPr lvl="2"/>
            <a:r>
              <a:t>Base Cases:  </a:t>
            </a:r>
            <a:r>
              <a:rPr i="1"/>
              <a:t>n</a:t>
            </a:r>
            <a:r>
              <a:t>=0 and </a:t>
            </a:r>
            <a:r>
              <a:rPr i="1"/>
              <a:t>n</a:t>
            </a:r>
            <a:r>
              <a:t>=1 are directly in the code</a:t>
            </a:r>
          </a:p>
          <a:p>
            <a:pPr lvl="2"/>
            <a:r>
              <a:t>Induction Step:  Assume it works for all inputs up to, but not including </a:t>
            </a:r>
            <a:r>
              <a:rPr i="1"/>
              <a:t>n</a:t>
            </a:r>
            <a:endParaRPr i="1"/>
          </a:p>
          <a:p>
            <a:pPr lvl="3"/>
            <a:r>
              <a:t>Need to show that it also works for </a:t>
            </a:r>
            <a:r>
              <a:rPr i="1"/>
              <a:t>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Examples of Recursion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97256">
              <a:defRPr sz="5440"/>
            </a:pPr>
            <a:r>
              <a:t>Examples of Recursion:</a:t>
            </a:r>
          </a:p>
          <a:p>
            <a:pPr defTabSz="397256">
              <a:defRPr sz="5440"/>
            </a:pPr>
          </a:p>
          <a:p>
            <a:pPr defTabSz="397256">
              <a:defRPr sz="5440"/>
            </a:pPr>
            <a:r>
              <a:t>Efficient Calculations of Powers</a:t>
            </a:r>
          </a:p>
        </p:txBody>
      </p:sp>
      <p:sp>
        <p:nvSpPr>
          <p:cNvPr id="165" name="Case distinc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Case distinction:</a:t>
            </a:r>
          </a:p>
          <a:p>
            <a:pPr lvl="1"/>
            <a:r>
              <a:t>If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even:</a:t>
            </a:r>
          </a:p>
          <a:p>
            <a:pPr lvl="2"/>
            <a:r>
              <a:t>Then </a:t>
            </a:r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and the code works</a:t>
            </a:r>
          </a:p>
          <a:p>
            <a:pPr lvl="1"/>
            <a:r>
              <a:t>If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odd </a:t>
            </a:r>
          </a:p>
          <a:p>
            <a:pPr lvl="2"/>
            <a:r>
              <a:t>Then </a:t>
            </a:r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and the code works</a:t>
            </a:r>
          </a:p>
          <a:p>
            <a:pPr lvl="1"/>
            <a:r>
              <a:t>Here, we are using the induction hypothesis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