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ck-Track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Back-Tracking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53" name="Example:  Target is 43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Target is 43</a:t>
            </a:r>
          </a:p>
          <a:p>
            <a:pPr/>
            <a:r>
              <a:t>Best:  1, [5, 19, 20]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56" name="Complete enumeration of subsets generates   sub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Complete enumeration of subsets generates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subsets</a:t>
            </a:r>
          </a:p>
          <a:p>
            <a:pPr lvl="1"/>
            <a:r>
              <a:t>Therefore, is exponential</a:t>
            </a:r>
          </a:p>
          <a:p>
            <a:pPr/>
            <a:r>
              <a:t>In general: complete enumeration with recursion creates a call tree with </a:t>
            </a:r>
            <a14:m>
              <m:oMath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or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</m:oMath>
            </a14:m>
            <a:r>
              <a:t> leaves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59" name="Idea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Idea:</a:t>
            </a:r>
          </a:p>
          <a:p>
            <a:pPr lvl="1"/>
            <a:r>
              <a:t>We do not always need to go down to the leaves of the tree, but can stop earlier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62" name="Example:…"/>
          <p:cNvSpPr txBox="1"/>
          <p:nvPr>
            <p:ph type="body" sz="half" idx="1"/>
          </p:nvPr>
        </p:nvSpPr>
        <p:spPr>
          <a:xfrm>
            <a:off x="952500" y="2590800"/>
            <a:ext cx="6988026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The </a:t>
            </a:r>
            <a:r>
              <a:rPr i="1"/>
              <a:t>n</a:t>
            </a:r>
            <a:r>
              <a:t>-queens problem</a:t>
            </a:r>
          </a:p>
          <a:p>
            <a:pPr lvl="2"/>
            <a:r>
              <a:t>Place </a:t>
            </a:r>
            <a:r>
              <a:rPr i="1"/>
              <a:t>n</a:t>
            </a:r>
            <a:r>
              <a:t>-queens on a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chessboard so that no queen threatens any other</a:t>
            </a:r>
          </a:p>
          <a:p>
            <a:pPr lvl="2"/>
            <a:r>
              <a:t>Queens can move vertically, horizontally, and diagonally</a:t>
            </a:r>
          </a:p>
        </p:txBody>
      </p:sp>
      <p:pic>
        <p:nvPicPr>
          <p:cNvPr id="16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40525" y="3063383"/>
            <a:ext cx="4111775" cy="4130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66" name="Strateg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Strategy:</a:t>
            </a:r>
          </a:p>
          <a:p>
            <a:pPr lvl="1"/>
            <a:r>
              <a:t>We notice that there can be only one queen per column</a:t>
            </a:r>
          </a:p>
          <a:p>
            <a:pPr lvl="1"/>
            <a:r>
              <a:t>And that there has to be one in every column to get the total number to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69" name="Add queen to a partial solu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 queen to a partial solution</a:t>
            </a:r>
          </a:p>
          <a:p>
            <a:pPr lvl="1"/>
            <a:r>
              <a:t>Check whether queen placement is possible</a:t>
            </a:r>
          </a:p>
          <a:p>
            <a:pPr lvl="2"/>
            <a:r>
              <a:t>If not, stop this branch in the tree</a:t>
            </a:r>
          </a:p>
          <a:p>
            <a:pPr/>
            <a:r>
              <a:t>Trick is to use recursion so that we do not have to administer walking up and down the tree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72" name="We encode the problem by having a list boa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encode the problem by having a list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14:m>
              <m:oMath>
                <m:sSup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e>
                  <m:sup>
                    <m:r>
                      <m:rPr>
                        <m:nor/>
                      </m:r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th</m:t>
                    </m:r>
                  </m:sup>
                </m:sSup>
              </m:oMath>
            </a14:m>
            <a:r>
              <a:t> queen is located in row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and column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board[i]</a:t>
            </a:r>
          </a:p>
          <a:p>
            <a:pPr lvl="1"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 = [1,3,0,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7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,2]</a:t>
            </a:r>
          </a:p>
        </p:txBody>
      </p: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00700" y="5357442"/>
            <a:ext cx="3772106" cy="3772106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row 3"/>
          <p:cNvSpPr txBox="1"/>
          <p:nvPr/>
        </p:nvSpPr>
        <p:spPr>
          <a:xfrm>
            <a:off x="1984142" y="7243495"/>
            <a:ext cx="125748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row 3</a:t>
            </a:r>
          </a:p>
        </p:txBody>
      </p:sp>
      <p:sp>
        <p:nvSpPr>
          <p:cNvPr id="175" name="col 7"/>
          <p:cNvSpPr txBox="1"/>
          <p:nvPr/>
        </p:nvSpPr>
        <p:spPr>
          <a:xfrm>
            <a:off x="8517275" y="4824042"/>
            <a:ext cx="125748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col 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78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We then assign the next queen in row 5</a:t>
            </a:r>
          </a:p>
          <a:p>
            <a:pPr lvl="2"/>
            <a:r>
              <a:t>We try out: 0, 1, 2, … , 7</a:t>
            </a:r>
          </a:p>
          <a:p>
            <a:pPr lvl="3"/>
            <a:r>
              <a:t>0 does not work</a:t>
            </a:r>
          </a:p>
        </p:txBody>
      </p:sp>
      <p:pic>
        <p:nvPicPr>
          <p:cNvPr id="1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13453" y="5200213"/>
            <a:ext cx="4189667" cy="41896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82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We then assign the next queen in row 5</a:t>
            </a:r>
          </a:p>
          <a:p>
            <a:pPr lvl="2"/>
            <a:r>
              <a:t>We try out: 0, 1, 2, … , 7</a:t>
            </a:r>
          </a:p>
          <a:p>
            <a:pPr lvl="3"/>
            <a:r>
              <a:t>1 does not work</a:t>
            </a:r>
          </a:p>
          <a:p>
            <a:pPr lvl="3"/>
            <a:r>
              <a:t>2 does not work</a:t>
            </a:r>
          </a:p>
          <a:p>
            <a:pPr lvl="3"/>
            <a:r>
              <a:t>3 does not work</a:t>
            </a:r>
          </a:p>
        </p:txBody>
      </p:sp>
      <p:pic>
        <p:nvPicPr>
          <p:cNvPr id="18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90458" y="5455983"/>
            <a:ext cx="4002185" cy="40021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86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4 works</a:t>
            </a:r>
          </a:p>
          <a:p>
            <a:pPr lvl="3"/>
            <a:r>
              <a:t>And then we try further recursively</a:t>
            </a:r>
          </a:p>
        </p:txBody>
      </p:sp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70384" y="4876800"/>
            <a:ext cx="4077308" cy="40773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23" name="You are give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are given:</a:t>
            </a:r>
          </a:p>
          <a:p>
            <a:pPr lvl="1"/>
            <a:r>
              <a:t>A set of numbers, e.g.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1,5,12,14,19,20,21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A target number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</a:p>
          <a:p>
            <a:pPr/>
            <a:r>
              <a:t>Your task is to find a subset of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such that the sum of the letters in the subset is as close to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as possible.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90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4 works</a:t>
            </a:r>
          </a:p>
          <a:p>
            <a:pPr lvl="3"/>
            <a:r>
              <a:t>And then we try further recursively</a:t>
            </a:r>
          </a:p>
        </p:txBody>
      </p:sp>
      <p:pic>
        <p:nvPicPr>
          <p:cNvPr id="1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4976827"/>
            <a:ext cx="3900473" cy="39004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94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4 works</a:t>
            </a:r>
          </a:p>
          <a:p>
            <a:pPr lvl="3"/>
            <a:r>
              <a:t>And try more, but now we are stuck</a:t>
            </a:r>
          </a:p>
        </p:txBody>
      </p:sp>
      <p:pic>
        <p:nvPicPr>
          <p:cNvPr id="19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4976827"/>
            <a:ext cx="3900473" cy="39004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198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Need to undo, but the OS-stack takes care of that</a:t>
            </a:r>
          </a:p>
          <a:p>
            <a:pPr lvl="2"/>
            <a:r>
              <a:t>Our recursive calls just return</a:t>
            </a:r>
          </a:p>
        </p:txBody>
      </p:sp>
      <p:pic>
        <p:nvPicPr>
          <p:cNvPr id="19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4976827"/>
            <a:ext cx="3900473" cy="39004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02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Back in this situation and now 5 works</a:t>
            </a:r>
          </a:p>
          <a:p>
            <a:pPr lvl="2"/>
            <a:r>
              <a:t>But you can already see that the next step does not</a:t>
            </a:r>
          </a:p>
        </p:txBody>
      </p:sp>
      <p:pic>
        <p:nvPicPr>
          <p:cNvPr id="20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50298" y="4876800"/>
            <a:ext cx="3834674" cy="38346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06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Back in this situation and now 6 works</a:t>
            </a:r>
          </a:p>
        </p:txBody>
      </p:sp>
      <p:pic>
        <p:nvPicPr>
          <p:cNvPr id="2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54562" y="4510816"/>
            <a:ext cx="4255808" cy="42558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10" name="E.g. board[1,3,0,7,2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board[1,3,0,7,2]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Recursion tries to place something in row 6</a:t>
            </a:r>
          </a:p>
          <a:p>
            <a:pPr lvl="2"/>
            <a:r>
              <a:t>Nothing works, so this was a dead-end</a:t>
            </a:r>
          </a:p>
        </p:txBody>
      </p:sp>
      <p:pic>
        <p:nvPicPr>
          <p:cNvPr id="2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54562" y="4876800"/>
            <a:ext cx="4255808" cy="42558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14" name="We implement this as a double lo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implement this as a double loop</a:t>
            </a:r>
          </a:p>
          <a:p>
            <a:pPr lvl="1"/>
            <a:r>
              <a:t>Inner loop tries placement</a:t>
            </a:r>
          </a:p>
          <a:p>
            <a:pPr lvl="1"/>
            <a:r>
              <a:t>Outer loop is implemented via recursion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17" name="Need to check validit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Need to check validity:</a:t>
            </a:r>
          </a:p>
          <a:p>
            <a:pPr lvl="1"/>
            <a:r>
              <a:t>Set-up guarantees that queens are in different columns</a:t>
            </a:r>
          </a:p>
          <a:p>
            <a:pPr lvl="1"/>
            <a:r>
              <a:t>Need to check that a new queen is not in the same row or in one of the two diagonals with any already placed queen </a:t>
            </a:r>
          </a:p>
        </p:txBody>
      </p:sp>
      <p:sp>
        <p:nvSpPr>
          <p:cNvPr id="218" name="def is_valid(board):…"/>
          <p:cNvSpPr txBox="1"/>
          <p:nvPr/>
        </p:nvSpPr>
        <p:spPr>
          <a:xfrm>
            <a:off x="157726" y="6197600"/>
            <a:ext cx="12689348" cy="26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500"/>
            </a:pPr>
            <a:r>
              <a:t>def is_valid(board):</a:t>
            </a:r>
          </a:p>
          <a:p>
            <a:pPr>
              <a:defRPr sz="2500"/>
            </a:pPr>
            <a:r>
              <a:t>    current_queen_row, current_queen_col = len(board)-1, board[-1]</a:t>
            </a:r>
          </a:p>
          <a:p>
            <a:pPr>
              <a:defRPr sz="2500"/>
            </a:pPr>
            <a:r>
              <a:t>    for row, col in enumerate(board[:-1]):</a:t>
            </a:r>
          </a:p>
          <a:p>
            <a:pPr>
              <a:defRPr sz="2500"/>
            </a:pPr>
            <a:r>
              <a:t>        diff = abs(current_queen_col - col)</a:t>
            </a:r>
          </a:p>
          <a:p>
            <a:pPr>
              <a:defRPr sz="2500"/>
            </a:pPr>
            <a:r>
              <a:t>        if diff == 0 or diff == current_queen_row - row:</a:t>
            </a:r>
          </a:p>
          <a:p>
            <a:pPr>
              <a:defRPr sz="2500"/>
            </a:pPr>
            <a:r>
              <a:t>            return False</a:t>
            </a:r>
          </a:p>
          <a:p>
            <a:pPr>
              <a:defRPr sz="2500"/>
            </a:pPr>
            <a:r>
              <a:t>    return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21" name="We now count how many solutions there ar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count how many solutions there are</a:t>
            </a:r>
          </a:p>
        </p:txBody>
      </p:sp>
      <p:sp>
        <p:nvSpPr>
          <p:cNvPr id="222" name="def n_queens(n, board = []):…"/>
          <p:cNvSpPr txBox="1"/>
          <p:nvPr/>
        </p:nvSpPr>
        <p:spPr>
          <a:xfrm>
            <a:off x="1986824" y="4025900"/>
            <a:ext cx="9031152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n_queens(n, board = []):</a:t>
            </a:r>
          </a:p>
          <a:p>
            <a:pPr/>
            <a:r>
              <a:t>    if n == len(board):</a:t>
            </a:r>
          </a:p>
          <a:p>
            <a:pPr/>
            <a:r>
              <a:t>        return 1</a:t>
            </a:r>
          </a:p>
          <a:p>
            <a:pPr/>
          </a:p>
          <a:p>
            <a:pPr/>
            <a:r>
              <a:t>    count = 0</a:t>
            </a:r>
          </a:p>
          <a:p>
            <a:pPr/>
            <a:r>
              <a:t>    for col in range(n):</a:t>
            </a:r>
          </a:p>
          <a:p>
            <a:pPr/>
            <a:r>
              <a:t>        board.append(col)</a:t>
            </a:r>
          </a:p>
          <a:p>
            <a:pPr/>
            <a:r>
              <a:t>        if is_valid(board):</a:t>
            </a:r>
          </a:p>
          <a:p>
            <a:pPr/>
            <a:r>
              <a:t>            count += n_queens(n, board)</a:t>
            </a:r>
          </a:p>
          <a:p>
            <a:pPr/>
            <a:r>
              <a:t>        board.pop()</a:t>
            </a:r>
          </a:p>
          <a:p>
            <a:pPr/>
            <a:r>
              <a:t>    return count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25" name="Notice how we add and a remove a value from the boar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 how we add and a remove a value from the board</a:t>
            </a:r>
          </a:p>
        </p:txBody>
      </p:sp>
      <p:sp>
        <p:nvSpPr>
          <p:cNvPr id="226" name="def n_queens(n, board = []):…"/>
          <p:cNvSpPr txBox="1"/>
          <p:nvPr/>
        </p:nvSpPr>
        <p:spPr>
          <a:xfrm>
            <a:off x="1986824" y="3618953"/>
            <a:ext cx="9031152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n_queens(n, board = []):</a:t>
            </a:r>
          </a:p>
          <a:p>
            <a:pPr/>
            <a:r>
              <a:t>    if n == len(board):</a:t>
            </a:r>
          </a:p>
          <a:p>
            <a:pPr/>
            <a:r>
              <a:t>        return 1</a:t>
            </a:r>
          </a:p>
          <a:p>
            <a:pPr/>
          </a:p>
          <a:p>
            <a:pPr/>
            <a:r>
              <a:t>    count = 0</a:t>
            </a:r>
          </a:p>
          <a:p>
            <a:pPr/>
            <a:r>
              <a:t>    for col in range(n):</a:t>
            </a:r>
          </a:p>
          <a:p>
            <a:pPr/>
            <a:r>
              <a:t>        </a:t>
            </a:r>
            <a:r>
              <a:rPr b="1"/>
              <a:t>board.append(col)</a:t>
            </a:r>
            <a:endParaRPr b="1"/>
          </a:p>
          <a:p>
            <a:pPr/>
            <a:r>
              <a:t>        if is_valid(board):</a:t>
            </a:r>
          </a:p>
          <a:p>
            <a:pPr/>
            <a:r>
              <a:t>            count += n_queens(n, board)</a:t>
            </a:r>
          </a:p>
          <a:p>
            <a:pPr/>
            <a:r>
              <a:t>        </a:t>
            </a:r>
            <a:r>
              <a:rPr b="1"/>
              <a:t>board.pop()</a:t>
            </a:r>
            <a:endParaRPr b="1"/>
          </a:p>
          <a:p>
            <a:pPr/>
            <a:r>
              <a:t>    return count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26" name="Complete enumeration solves this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Complete enumeration solves this by </a:t>
            </a:r>
          </a:p>
          <a:p>
            <a:pPr lvl="1"/>
            <a:r>
              <a:t>creating all subsets</a:t>
            </a:r>
          </a:p>
          <a:p>
            <a:pPr lvl="1"/>
            <a:r>
              <a:t>selecting the one that works best</a:t>
            </a:r>
          </a:p>
          <a:p>
            <a:pPr/>
            <a:r>
              <a:t>One possibility is to use recursion for complete enumeration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29" name="Back-tracking can be used i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Back-tracking can be used if</a:t>
            </a:r>
          </a:p>
          <a:p>
            <a:pPr lvl="1"/>
            <a:r>
              <a:t>We can construct partial solutions</a:t>
            </a:r>
          </a:p>
          <a:p>
            <a:pPr lvl="1"/>
            <a:r>
              <a:t>We can verify that a partial solution is invalid</a:t>
            </a:r>
          </a:p>
          <a:p>
            <a:pPr lvl="1"/>
            <a:r>
              <a:t>Can we verify if the solution is complete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32" name="Back-tracking can be used i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Back-tracking can be used if</a:t>
            </a:r>
          </a:p>
          <a:p>
            <a:pPr lvl="1"/>
            <a:r>
              <a:t>We can construct partial solutions</a:t>
            </a:r>
          </a:p>
          <a:p>
            <a:pPr lvl="1"/>
            <a:r>
              <a:t>We can verify that a partial solution is invalid</a:t>
            </a:r>
          </a:p>
          <a:p>
            <a:pPr lvl="1"/>
            <a:r>
              <a:t>Can we verify if the solution is complete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35" name="queens 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queens problem:</a:t>
            </a:r>
          </a:p>
          <a:p>
            <a:pPr lvl="1"/>
            <a:r>
              <a:t>Can we construct partial solutions?</a:t>
            </a:r>
          </a:p>
          <a:p>
            <a:pPr lvl="2"/>
            <a:r>
              <a:t>Yes, just use partial boards</a:t>
            </a:r>
          </a:p>
          <a:p>
            <a:pPr lvl="1"/>
            <a:r>
              <a:t>Can we verify that a partial solution is invalid</a:t>
            </a:r>
          </a:p>
          <a:p>
            <a:pPr lvl="2"/>
            <a:r>
              <a:t>Yes, if a queen is in the same row or in the same diagonal with one placed before</a:t>
            </a:r>
          </a:p>
          <a:p>
            <a:pPr lvl="1"/>
            <a:r>
              <a:t>Can we verify if the solution is complete</a:t>
            </a:r>
          </a:p>
          <a:p>
            <a:pPr lvl="2"/>
            <a:r>
              <a:t>Yes, when we have reached a board of length </a:t>
            </a:r>
            <a:r>
              <a:rPr i="1"/>
              <a:t>n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Back Tr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 Tracking</a:t>
            </a:r>
          </a:p>
        </p:txBody>
      </p:sp>
      <p:sp>
        <p:nvSpPr>
          <p:cNvPr id="238" name="Example: Sudoku Solv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Sudoku Solver</a:t>
            </a:r>
          </a:p>
          <a:p>
            <a:pPr lvl="1"/>
            <a:r>
              <a:t>Given an initial sudoku position</a:t>
            </a:r>
          </a:p>
          <a:p>
            <a:pPr lvl="2"/>
            <a:r>
              <a:t>Add one new number at a time</a:t>
            </a:r>
          </a:p>
          <a:p>
            <a:pPr lvl="2"/>
            <a:r>
              <a:t>Check whether that number violates any of the rules</a:t>
            </a:r>
          </a:p>
          <a:p>
            <a:pPr lvl="2"/>
            <a:r>
              <a:t>Finish when all numbers have been placed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29" name="Base cas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Base case:</a:t>
            </a:r>
          </a:p>
          <a:p>
            <a:pPr lvl="1"/>
            <a:r>
              <a:t>Subsets of the empty set are just the empty set</a:t>
            </a:r>
          </a:p>
          <a:p>
            <a:pPr lvl="1"/>
            <a:r>
              <a:t>Subsets of a set with one element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are just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∅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</p:txBody>
      </p:sp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634125"/>
            <a:ext cx="13004801" cy="33687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33" name="Recursive Case:…"/>
          <p:cNvSpPr txBox="1"/>
          <p:nvPr>
            <p:ph type="body" sz="half" idx="1"/>
          </p:nvPr>
        </p:nvSpPr>
        <p:spPr>
          <a:xfrm>
            <a:off x="952500" y="2590800"/>
            <a:ext cx="11099800" cy="2865526"/>
          </a:xfrm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Recursive Case: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Subsets of the set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are:</a:t>
            </a:r>
          </a:p>
          <a:p>
            <a:pPr lvl="2" marL="1160144" indent="-386715" defTabSz="508254">
              <a:spcBef>
                <a:spcPts val="1900"/>
              </a:spcBef>
              <a:defRPr sz="2784"/>
            </a:pPr>
            <a:r>
              <a:t>Subsets of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2" marL="1160144" indent="-386715" defTabSz="508254">
              <a:spcBef>
                <a:spcPts val="1900"/>
              </a:spcBef>
              <a:defRPr sz="2784"/>
            </a:pPr>
            <a:r>
              <a:t>Subsets consisting of a subset of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endParaRPr sz="3200"/>
          </a:p>
        </p:txBody>
      </p:sp>
      <p:pic>
        <p:nvPicPr>
          <p:cNvPr id="1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634125"/>
            <a:ext cx="13004801" cy="33687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37" name="How to represent set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represent sets?</a:t>
            </a:r>
          </a:p>
          <a:p>
            <a:pPr lvl="1"/>
            <a:r>
              <a:t>Python has a type sets, but the elements need to be hashable</a:t>
            </a:r>
          </a:p>
          <a:p>
            <a:pPr lvl="1"/>
            <a:r>
              <a:t>And sets are not hashable</a:t>
            </a:r>
          </a:p>
          <a:p>
            <a:pPr lvl="1"/>
            <a:r>
              <a:t>Could use frozen_sets, but these are ugly</a:t>
            </a:r>
          </a:p>
          <a:p>
            <a:pPr/>
            <a:r>
              <a:t>So, create the set of subsets as a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40" name="Implementation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Implementation:</a:t>
            </a:r>
          </a:p>
        </p:txBody>
      </p:sp>
      <p:sp>
        <p:nvSpPr>
          <p:cNvPr id="141" name="def subsets(a_list):…"/>
          <p:cNvSpPr txBox="1"/>
          <p:nvPr/>
        </p:nvSpPr>
        <p:spPr>
          <a:xfrm>
            <a:off x="1649325" y="3956050"/>
            <a:ext cx="10402975" cy="355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subsets(a_list):</a:t>
            </a:r>
          </a:p>
          <a:p>
            <a:pPr/>
            <a:r>
              <a:t>    if len(a_list) == 0:</a:t>
            </a:r>
          </a:p>
          <a:p>
            <a:pPr/>
            <a:r>
              <a:t>        return []</a:t>
            </a:r>
          </a:p>
          <a:p>
            <a:pPr/>
            <a:r>
              <a:t>    if len(a_list) == 1:</a:t>
            </a:r>
          </a:p>
          <a:p>
            <a:pPr/>
            <a:r>
              <a:t>        return [[], [a_list[-1]]]</a:t>
            </a:r>
          </a:p>
          <a:p>
            <a:pPr/>
            <a:r>
              <a:t>    lst = a_list[-1]</a:t>
            </a:r>
          </a:p>
          <a:p>
            <a:pPr/>
            <a:r>
              <a:t>    menge = subsets(a_list[:-1])</a:t>
            </a:r>
          </a:p>
          <a:p>
            <a:pPr/>
            <a:r>
              <a:t>    return menge + [ x+[lst] for x in menge]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44" name="Example:    target 37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1,5,12,14,19,20,21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target 37: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</p:txBody>
      </p:sp>
      <p:sp>
        <p:nvSpPr>
          <p:cNvPr id="145" name="lista = [1, 5, 12, 14, 19, 20, 21]…"/>
          <p:cNvSpPr txBox="1"/>
          <p:nvPr/>
        </p:nvSpPr>
        <p:spPr>
          <a:xfrm>
            <a:off x="2693017" y="3615226"/>
            <a:ext cx="788796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lista = [1, 5, 12, 14, 19, 20, 21]</a:t>
            </a:r>
          </a:p>
          <a:p>
            <a:pPr/>
          </a:p>
          <a:p>
            <a:pPr/>
            <a:r>
              <a:t>for subset in subsets(lista):</a:t>
            </a:r>
          </a:p>
          <a:p>
            <a:pPr/>
            <a:r>
              <a:t>    if sum(subset) == 37:</a:t>
            </a:r>
          </a:p>
          <a:p>
            <a:pPr/>
            <a:r>
              <a:t>        print(subset)</a:t>
            </a:r>
          </a:p>
        </p:txBody>
      </p:sp>
      <p:sp>
        <p:nvSpPr>
          <p:cNvPr id="146" name="[1, 5, 12, 19]…"/>
          <p:cNvSpPr txBox="1"/>
          <p:nvPr/>
        </p:nvSpPr>
        <p:spPr>
          <a:xfrm>
            <a:off x="2693017" y="6612734"/>
            <a:ext cx="331522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[1, 5, 12, 19]</a:t>
            </a:r>
          </a:p>
          <a:p>
            <a:pPr/>
            <a:r>
              <a:t>[5, 12, 20]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mplete Enume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Complete Enumeration</a:t>
            </a:r>
          </a:p>
        </p:txBody>
      </p:sp>
      <p:sp>
        <p:nvSpPr>
          <p:cNvPr id="149" name="If you want to find the best approximation, you need to remember the best value so fa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want to find the best approximation, you need to remember the best value so far</a:t>
            </a:r>
          </a:p>
        </p:txBody>
      </p:sp>
      <p:sp>
        <p:nvSpPr>
          <p:cNvPr id="150" name="def find(lista, target):…"/>
          <p:cNvSpPr txBox="1"/>
          <p:nvPr/>
        </p:nvSpPr>
        <p:spPr>
          <a:xfrm>
            <a:off x="1747850" y="4555932"/>
            <a:ext cx="10174338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find(lista, target):</a:t>
            </a:r>
          </a:p>
          <a:p>
            <a:pPr/>
            <a:r>
              <a:t>    best = sum(lista)+1</a:t>
            </a:r>
          </a:p>
          <a:p>
            <a:pPr/>
            <a:r>
              <a:t>    best_seen = []</a:t>
            </a:r>
          </a:p>
          <a:p>
            <a:pPr/>
            <a:r>
              <a:t>    for subset in subsets(lista):</a:t>
            </a:r>
          </a:p>
          <a:p>
            <a:pPr/>
            <a:r>
              <a:t>        if abs(sum(subset) - target) &lt; best:</a:t>
            </a:r>
          </a:p>
          <a:p>
            <a:pPr/>
            <a:r>
              <a:t>            best = abs(sum(subset) - target)</a:t>
            </a:r>
          </a:p>
          <a:p>
            <a:pPr/>
            <a:r>
              <a:t>            best_seen = subset</a:t>
            </a:r>
          </a:p>
          <a:p>
            <a:pPr/>
            <a:r>
              <a:t>    return best, best_seen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