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slides/slide112.xml" ContentType="application/vnd.openxmlformats-officedocument.presentationml.slide+xml"/>
  <Override PartName="/ppt/slides/slide113.xml" ContentType="application/vnd.openxmlformats-officedocument.presentationml.slide+xml"/>
  <Override PartName="/ppt/slides/slide114.xml" ContentType="application/vnd.openxmlformats-officedocument.presentationml.slide+xml"/>
  <Override PartName="/ppt/slides/slide115.xml" ContentType="application/vnd.openxmlformats-officedocument.presentationml.slide+xml"/>
  <Override PartName="/ppt/slides/slide116.xml" ContentType="application/vnd.openxmlformats-officedocument.presentationml.slide+xml"/>
  <Override PartName="/ppt/slides/slide117.xml" ContentType="application/vnd.openxmlformats-officedocument.presentationml.slide+xml"/>
  <Override PartName="/ppt/slides/slide118.xml" ContentType="application/vnd.openxmlformats-officedocument.presentationml.slide+xml"/>
  <Override PartName="/ppt/slides/slide119.xml" ContentType="application/vnd.openxmlformats-officedocument.presentationml.slide+xml"/>
  <Override PartName="/ppt/slides/slide120.xml" ContentType="application/vnd.openxmlformats-officedocument.presentationml.slide+xml"/>
  <Override PartName="/ppt/slides/slide121.xml" ContentType="application/vnd.openxmlformats-officedocument.presentationml.slide+xml"/>
  <Override PartName="/ppt/slides/slide122.xml" ContentType="application/vnd.openxmlformats-officedocument.presentationml.slide+xml"/>
  <Override PartName="/ppt/slides/slide123.xml" ContentType="application/vnd.openxmlformats-officedocument.presentationml.slide+xml"/>
  <Override PartName="/ppt/slides/slide124.xml" ContentType="application/vnd.openxmlformats-officedocument.presentationml.slide+xml"/>
  <Override PartName="/ppt/slides/slide125.xml" ContentType="application/vnd.openxmlformats-officedocument.presentationml.slide+xml"/>
  <Override PartName="/ppt/slides/slide126.xml" ContentType="application/vnd.openxmlformats-officedocument.presentationml.slide+xml"/>
  <Override PartName="/ppt/slides/slide127.xml" ContentType="application/vnd.openxmlformats-officedocument.presentationml.slide+xml"/>
  <Override PartName="/ppt/slides/slide128.xml" ContentType="application/vnd.openxmlformats-officedocument.presentationml.slide+xml"/>
  <Override PartName="/ppt/slides/slide129.xml" ContentType="application/vnd.openxmlformats-officedocument.presentationml.slide+xml"/>
  <Override PartName="/ppt/slides/slide130.xml" ContentType="application/vnd.openxmlformats-officedocument.presentationml.slide+xml"/>
  <Override PartName="/ppt/slides/slide131.xml" ContentType="application/vnd.openxmlformats-officedocument.presentationml.slide+xml"/>
  <Override PartName="/ppt/slides/slide132.xml" ContentType="application/vnd.openxmlformats-officedocument.presentationml.slide+xml"/>
  <Override PartName="/ppt/slides/slide133.xml" ContentType="application/vnd.openxmlformats-officedocument.presentationml.slide+xml"/>
  <Override PartName="/ppt/slides/slide134.xml" ContentType="application/vnd.openxmlformats-officedocument.presentationml.slide+xml"/>
  <Override PartName="/ppt/slides/slide135.xml" ContentType="application/vnd.openxmlformats-officedocument.presentationml.slide+xml"/>
  <Override PartName="/ppt/slides/slide136.xml" ContentType="application/vnd.openxmlformats-officedocument.presentationml.slide+xml"/>
  <Override PartName="/ppt/slides/slide137.xml" ContentType="application/vnd.openxmlformats-officedocument.presentationml.slide+xml"/>
  <Override PartName="/ppt/slides/slide138.xml" ContentType="application/vnd.openxmlformats-officedocument.presentationml.slide+xml"/>
  <Override PartName="/ppt/slides/slide139.xml" ContentType="application/vnd.openxmlformats-officedocument.presentationml.slide+xml"/>
  <Override PartName="/ppt/slides/slide140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media/image1.jpeg" ContentType="image/jpeg"/>
  <Override PartName="/ppt/media/image2.jpeg" ContentType="image/jpeg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72" r:id="rId24"/>
    <p:sldId id="273" r:id="rId25"/>
    <p:sldId id="274" r:id="rId26"/>
    <p:sldId id="275" r:id="rId27"/>
    <p:sldId id="276" r:id="rId28"/>
    <p:sldId id="277" r:id="rId29"/>
    <p:sldId id="278" r:id="rId30"/>
    <p:sldId id="279" r:id="rId31"/>
    <p:sldId id="280" r:id="rId32"/>
    <p:sldId id="281" r:id="rId33"/>
    <p:sldId id="282" r:id="rId34"/>
    <p:sldId id="283" r:id="rId35"/>
    <p:sldId id="284" r:id="rId36"/>
    <p:sldId id="285" r:id="rId37"/>
    <p:sldId id="286" r:id="rId38"/>
    <p:sldId id="287" r:id="rId39"/>
    <p:sldId id="288" r:id="rId40"/>
    <p:sldId id="289" r:id="rId41"/>
    <p:sldId id="290" r:id="rId42"/>
    <p:sldId id="291" r:id="rId43"/>
    <p:sldId id="292" r:id="rId44"/>
    <p:sldId id="293" r:id="rId45"/>
    <p:sldId id="294" r:id="rId46"/>
    <p:sldId id="295" r:id="rId47"/>
    <p:sldId id="296" r:id="rId48"/>
    <p:sldId id="297" r:id="rId49"/>
    <p:sldId id="298" r:id="rId50"/>
    <p:sldId id="299" r:id="rId51"/>
    <p:sldId id="300" r:id="rId52"/>
    <p:sldId id="301" r:id="rId53"/>
    <p:sldId id="302" r:id="rId54"/>
    <p:sldId id="303" r:id="rId55"/>
    <p:sldId id="304" r:id="rId56"/>
    <p:sldId id="305" r:id="rId57"/>
    <p:sldId id="306" r:id="rId58"/>
    <p:sldId id="307" r:id="rId59"/>
    <p:sldId id="308" r:id="rId60"/>
    <p:sldId id="309" r:id="rId61"/>
    <p:sldId id="310" r:id="rId62"/>
    <p:sldId id="311" r:id="rId63"/>
    <p:sldId id="312" r:id="rId64"/>
    <p:sldId id="313" r:id="rId65"/>
    <p:sldId id="314" r:id="rId66"/>
    <p:sldId id="315" r:id="rId67"/>
    <p:sldId id="316" r:id="rId68"/>
    <p:sldId id="317" r:id="rId69"/>
    <p:sldId id="318" r:id="rId70"/>
    <p:sldId id="319" r:id="rId71"/>
    <p:sldId id="320" r:id="rId72"/>
    <p:sldId id="321" r:id="rId73"/>
    <p:sldId id="322" r:id="rId74"/>
    <p:sldId id="323" r:id="rId75"/>
    <p:sldId id="324" r:id="rId76"/>
    <p:sldId id="325" r:id="rId77"/>
    <p:sldId id="326" r:id="rId78"/>
    <p:sldId id="327" r:id="rId79"/>
    <p:sldId id="328" r:id="rId80"/>
    <p:sldId id="329" r:id="rId81"/>
    <p:sldId id="330" r:id="rId82"/>
    <p:sldId id="331" r:id="rId83"/>
    <p:sldId id="332" r:id="rId84"/>
    <p:sldId id="333" r:id="rId85"/>
    <p:sldId id="334" r:id="rId86"/>
    <p:sldId id="335" r:id="rId87"/>
    <p:sldId id="336" r:id="rId88"/>
    <p:sldId id="337" r:id="rId89"/>
    <p:sldId id="338" r:id="rId90"/>
    <p:sldId id="339" r:id="rId91"/>
    <p:sldId id="340" r:id="rId92"/>
    <p:sldId id="341" r:id="rId93"/>
    <p:sldId id="342" r:id="rId94"/>
    <p:sldId id="343" r:id="rId95"/>
    <p:sldId id="344" r:id="rId96"/>
    <p:sldId id="345" r:id="rId97"/>
    <p:sldId id="346" r:id="rId98"/>
    <p:sldId id="347" r:id="rId99"/>
    <p:sldId id="348" r:id="rId100"/>
    <p:sldId id="349" r:id="rId101"/>
    <p:sldId id="350" r:id="rId102"/>
    <p:sldId id="351" r:id="rId103"/>
    <p:sldId id="352" r:id="rId104"/>
    <p:sldId id="353" r:id="rId105"/>
    <p:sldId id="354" r:id="rId106"/>
    <p:sldId id="355" r:id="rId107"/>
    <p:sldId id="356" r:id="rId108"/>
    <p:sldId id="357" r:id="rId109"/>
    <p:sldId id="358" r:id="rId110"/>
    <p:sldId id="359" r:id="rId111"/>
    <p:sldId id="360" r:id="rId112"/>
    <p:sldId id="361" r:id="rId113"/>
    <p:sldId id="362" r:id="rId114"/>
    <p:sldId id="363" r:id="rId115"/>
    <p:sldId id="364" r:id="rId116"/>
    <p:sldId id="365" r:id="rId117"/>
    <p:sldId id="366" r:id="rId118"/>
    <p:sldId id="367" r:id="rId119"/>
    <p:sldId id="368" r:id="rId120"/>
    <p:sldId id="369" r:id="rId121"/>
    <p:sldId id="370" r:id="rId122"/>
    <p:sldId id="371" r:id="rId123"/>
    <p:sldId id="372" r:id="rId124"/>
    <p:sldId id="373" r:id="rId125"/>
    <p:sldId id="374" r:id="rId126"/>
    <p:sldId id="375" r:id="rId127"/>
    <p:sldId id="376" r:id="rId128"/>
    <p:sldId id="377" r:id="rId129"/>
    <p:sldId id="378" r:id="rId130"/>
    <p:sldId id="379" r:id="rId131"/>
    <p:sldId id="380" r:id="rId132"/>
    <p:sldId id="381" r:id="rId133"/>
    <p:sldId id="382" r:id="rId134"/>
    <p:sldId id="383" r:id="rId135"/>
    <p:sldId id="384" r:id="rId136"/>
    <p:sldId id="385" r:id="rId137"/>
    <p:sldId id="386" r:id="rId138"/>
    <p:sldId id="387" r:id="rId139"/>
    <p:sldId id="388" r:id="rId140"/>
    <p:sldId id="389" r:id="rId141"/>
    <p:sldId id="390" r:id="rId142"/>
    <p:sldId id="391" r:id="rId143"/>
    <p:sldId id="392" r:id="rId144"/>
    <p:sldId id="393" r:id="rId145"/>
    <p:sldId id="394" r:id="rId146"/>
    <p:sldId id="395" r:id="rId147"/>
  </p:sldIdLst>
  <p:sldSz cx="13004800" cy="97536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800" u="none" kumimoji="0" normalizeH="0">
        <a:ln>
          <a:noFill/>
        </a:ln>
        <a:solidFill>
          <a:srgbClr val="000000"/>
        </a:solidFill>
        <a:effectLst/>
        <a:uFillTx/>
        <a:latin typeface="Courier New"/>
        <a:ea typeface="Courier New"/>
        <a:cs typeface="Courier New"/>
        <a:sym typeface="Courier New"/>
      </a:defRPr>
    </a:lvl1pPr>
    <a:lvl2pPr marL="0" marR="0" indent="228600" algn="l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800" u="none" kumimoji="0" normalizeH="0">
        <a:ln>
          <a:noFill/>
        </a:ln>
        <a:solidFill>
          <a:srgbClr val="000000"/>
        </a:solidFill>
        <a:effectLst/>
        <a:uFillTx/>
        <a:latin typeface="Courier New"/>
        <a:ea typeface="Courier New"/>
        <a:cs typeface="Courier New"/>
        <a:sym typeface="Courier New"/>
      </a:defRPr>
    </a:lvl2pPr>
    <a:lvl3pPr marL="0" marR="0" indent="457200" algn="l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800" u="none" kumimoji="0" normalizeH="0">
        <a:ln>
          <a:noFill/>
        </a:ln>
        <a:solidFill>
          <a:srgbClr val="000000"/>
        </a:solidFill>
        <a:effectLst/>
        <a:uFillTx/>
        <a:latin typeface="Courier New"/>
        <a:ea typeface="Courier New"/>
        <a:cs typeface="Courier New"/>
        <a:sym typeface="Courier New"/>
      </a:defRPr>
    </a:lvl3pPr>
    <a:lvl4pPr marL="0" marR="0" indent="685800" algn="l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800" u="none" kumimoji="0" normalizeH="0">
        <a:ln>
          <a:noFill/>
        </a:ln>
        <a:solidFill>
          <a:srgbClr val="000000"/>
        </a:solidFill>
        <a:effectLst/>
        <a:uFillTx/>
        <a:latin typeface="Courier New"/>
        <a:ea typeface="Courier New"/>
        <a:cs typeface="Courier New"/>
        <a:sym typeface="Courier New"/>
      </a:defRPr>
    </a:lvl4pPr>
    <a:lvl5pPr marL="0" marR="0" indent="914400" algn="l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800" u="none" kumimoji="0" normalizeH="0">
        <a:ln>
          <a:noFill/>
        </a:ln>
        <a:solidFill>
          <a:srgbClr val="000000"/>
        </a:solidFill>
        <a:effectLst/>
        <a:uFillTx/>
        <a:latin typeface="Courier New"/>
        <a:ea typeface="Courier New"/>
        <a:cs typeface="Courier New"/>
        <a:sym typeface="Courier New"/>
      </a:defRPr>
    </a:lvl5pPr>
    <a:lvl6pPr marL="0" marR="0" indent="1143000" algn="l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800" u="none" kumimoji="0" normalizeH="0">
        <a:ln>
          <a:noFill/>
        </a:ln>
        <a:solidFill>
          <a:srgbClr val="000000"/>
        </a:solidFill>
        <a:effectLst/>
        <a:uFillTx/>
        <a:latin typeface="Courier New"/>
        <a:ea typeface="Courier New"/>
        <a:cs typeface="Courier New"/>
        <a:sym typeface="Courier New"/>
      </a:defRPr>
    </a:lvl6pPr>
    <a:lvl7pPr marL="0" marR="0" indent="1371600" algn="l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800" u="none" kumimoji="0" normalizeH="0">
        <a:ln>
          <a:noFill/>
        </a:ln>
        <a:solidFill>
          <a:srgbClr val="000000"/>
        </a:solidFill>
        <a:effectLst/>
        <a:uFillTx/>
        <a:latin typeface="Courier New"/>
        <a:ea typeface="Courier New"/>
        <a:cs typeface="Courier New"/>
        <a:sym typeface="Courier New"/>
      </a:defRPr>
    </a:lvl7pPr>
    <a:lvl8pPr marL="0" marR="0" indent="1600200" algn="l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800" u="none" kumimoji="0" normalizeH="0">
        <a:ln>
          <a:noFill/>
        </a:ln>
        <a:solidFill>
          <a:srgbClr val="000000"/>
        </a:solidFill>
        <a:effectLst/>
        <a:uFillTx/>
        <a:latin typeface="Courier New"/>
        <a:ea typeface="Courier New"/>
        <a:cs typeface="Courier New"/>
        <a:sym typeface="Courier New"/>
      </a:defRPr>
    </a:lvl8pPr>
    <a:lvl9pPr marL="0" marR="0" indent="1828800" algn="l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800" u="none" kumimoji="0" normalizeH="0">
        <a:ln>
          <a:noFill/>
        </a:ln>
        <a:solidFill>
          <a:srgbClr val="000000"/>
        </a:solidFill>
        <a:effectLst/>
        <a:uFillTx/>
        <a:latin typeface="Courier New"/>
        <a:ea typeface="Courier New"/>
        <a:cs typeface="Courier New"/>
        <a:sym typeface="Courier New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 b="def" i="def"/>
      <a:tcStyle>
        <a:tcBdr/>
        <a:fill>
          <a:solidFill>
            <a:srgbClr val="E3E5E8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lumOff val="-13575"/>
            </a:schemeClr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797C6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hueOff val="114395"/>
              <a:lumOff val="-24975"/>
            </a:schemeClr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12700" cap="flat">
              <a:solidFill>
                <a:srgbClr val="B8B8B8"/>
              </a:solidFill>
              <a:prstDash val="solid"/>
              <a:miter lim="400000"/>
            </a:ln>
          </a:top>
          <a:bottom>
            <a:ln w="12700" cap="flat">
              <a:solidFill>
                <a:srgbClr val="B8B8B8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 b="def" i="def"/>
      <a:tcStyle>
        <a:tcBdr/>
        <a:fill>
          <a:solidFill>
            <a:srgbClr val="E1E0DA"/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chemeClr val="accent3">
              <a:hueOff val="362282"/>
              <a:satOff val="31803"/>
              <a:lumOff val="-18242"/>
            </a:schemeClr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254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929292"/>
              </a:solidFill>
              <a:prstDash val="solid"/>
              <a:miter lim="400000"/>
            </a:ln>
          </a:left>
          <a:right>
            <a:ln w="12700" cap="flat">
              <a:solidFill>
                <a:srgbClr val="929292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929292"/>
              </a:solidFill>
              <a:prstDash val="solid"/>
              <a:miter lim="400000"/>
            </a:ln>
          </a:insideH>
          <a:insideV>
            <a:ln w="127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solidFill>
            <a:srgbClr val="017101"/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Helvetica Neue Light"/>
          <a:ea typeface="Helvetica Neue Light"/>
          <a:cs typeface="Helvetica Neue Light"/>
        </a:font>
        <a:srgbClr val="000000"/>
      </a:tcTxStyle>
      <a:tcStyle>
        <a:tcBdr>
          <a:lef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V>
        </a:tcBdr>
        <a:fill>
          <a:solidFill>
            <a:srgbClr val="FAF7E9"/>
          </a:solidFill>
        </a:fill>
      </a:tcStyle>
    </a:wholeTbl>
    <a:band2H>
      <a:tcTxStyle b="def" i="def"/>
      <a:tcStyle>
        <a:tcBdr/>
        <a:fill>
          <a:solidFill>
            <a:srgbClr val="EDEADD"/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9BA00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 b="def" i="def"/>
      <a:tcStyle>
        <a:tcBdr/>
        <a:fill>
          <a:solidFill>
            <a:srgbClr val="DADBDA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chemeClr val="accent6">
              <a:hueOff val="-146070"/>
              <a:satOff val="-10048"/>
              <a:lumOff val="-30626"/>
            </a:schemeClr>
          </a:solidFill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C24785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C24785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B5B5C1"/>
          </a:solidFill>
        </a:fill>
      </a:tcStyle>
    </a:wholeTbl>
    <a:band2H>
      <a:tcTxStyle b="def" i="def"/>
      <a:tcStyle>
        <a:tcBdr/>
        <a:fill>
          <a:solidFill>
            <a:srgbClr val="9A9AA5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53585F"/>
          </a:solidFill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98089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98089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DEEEE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Comments="1"/>
</file>

<file path=ppt/_rels/presentation.xml.rels><?xml version="1.0" encoding="UTF-8"?>
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Relationship Id="rId20" Type="http://schemas.openxmlformats.org/officeDocument/2006/relationships/slide" Target="slides/slide13.xml"/><Relationship Id="rId21" Type="http://schemas.openxmlformats.org/officeDocument/2006/relationships/slide" Target="slides/slide14.xml"/><Relationship Id="rId22" Type="http://schemas.openxmlformats.org/officeDocument/2006/relationships/slide" Target="slides/slide15.xml"/><Relationship Id="rId23" Type="http://schemas.openxmlformats.org/officeDocument/2006/relationships/slide" Target="slides/slide16.xml"/><Relationship Id="rId24" Type="http://schemas.openxmlformats.org/officeDocument/2006/relationships/slide" Target="slides/slide17.xml"/><Relationship Id="rId25" Type="http://schemas.openxmlformats.org/officeDocument/2006/relationships/slide" Target="slides/slide18.xml"/><Relationship Id="rId26" Type="http://schemas.openxmlformats.org/officeDocument/2006/relationships/slide" Target="slides/slide19.xml"/><Relationship Id="rId27" Type="http://schemas.openxmlformats.org/officeDocument/2006/relationships/slide" Target="slides/slide20.xml"/><Relationship Id="rId28" Type="http://schemas.openxmlformats.org/officeDocument/2006/relationships/slide" Target="slides/slide21.xml"/><Relationship Id="rId29" Type="http://schemas.openxmlformats.org/officeDocument/2006/relationships/slide" Target="slides/slide22.xml"/><Relationship Id="rId30" Type="http://schemas.openxmlformats.org/officeDocument/2006/relationships/slide" Target="slides/slide23.xml"/><Relationship Id="rId31" Type="http://schemas.openxmlformats.org/officeDocument/2006/relationships/slide" Target="slides/slide24.xml"/><Relationship Id="rId32" Type="http://schemas.openxmlformats.org/officeDocument/2006/relationships/slide" Target="slides/slide25.xml"/><Relationship Id="rId33" Type="http://schemas.openxmlformats.org/officeDocument/2006/relationships/slide" Target="slides/slide26.xml"/><Relationship Id="rId34" Type="http://schemas.openxmlformats.org/officeDocument/2006/relationships/slide" Target="slides/slide27.xml"/><Relationship Id="rId35" Type="http://schemas.openxmlformats.org/officeDocument/2006/relationships/slide" Target="slides/slide28.xml"/><Relationship Id="rId36" Type="http://schemas.openxmlformats.org/officeDocument/2006/relationships/slide" Target="slides/slide29.xml"/><Relationship Id="rId37" Type="http://schemas.openxmlformats.org/officeDocument/2006/relationships/slide" Target="slides/slide30.xml"/><Relationship Id="rId38" Type="http://schemas.openxmlformats.org/officeDocument/2006/relationships/slide" Target="slides/slide31.xml"/><Relationship Id="rId39" Type="http://schemas.openxmlformats.org/officeDocument/2006/relationships/slide" Target="slides/slide32.xml"/><Relationship Id="rId40" Type="http://schemas.openxmlformats.org/officeDocument/2006/relationships/slide" Target="slides/slide33.xml"/><Relationship Id="rId41" Type="http://schemas.openxmlformats.org/officeDocument/2006/relationships/slide" Target="slides/slide34.xml"/><Relationship Id="rId42" Type="http://schemas.openxmlformats.org/officeDocument/2006/relationships/slide" Target="slides/slide35.xml"/><Relationship Id="rId43" Type="http://schemas.openxmlformats.org/officeDocument/2006/relationships/slide" Target="slides/slide36.xml"/><Relationship Id="rId44" Type="http://schemas.openxmlformats.org/officeDocument/2006/relationships/slide" Target="slides/slide37.xml"/><Relationship Id="rId45" Type="http://schemas.openxmlformats.org/officeDocument/2006/relationships/slide" Target="slides/slide38.xml"/><Relationship Id="rId46" Type="http://schemas.openxmlformats.org/officeDocument/2006/relationships/slide" Target="slides/slide39.xml"/><Relationship Id="rId47" Type="http://schemas.openxmlformats.org/officeDocument/2006/relationships/slide" Target="slides/slide40.xml"/><Relationship Id="rId48" Type="http://schemas.openxmlformats.org/officeDocument/2006/relationships/slide" Target="slides/slide41.xml"/><Relationship Id="rId49" Type="http://schemas.openxmlformats.org/officeDocument/2006/relationships/slide" Target="slides/slide42.xml"/><Relationship Id="rId50" Type="http://schemas.openxmlformats.org/officeDocument/2006/relationships/slide" Target="slides/slide43.xml"/><Relationship Id="rId51" Type="http://schemas.openxmlformats.org/officeDocument/2006/relationships/slide" Target="slides/slide44.xml"/><Relationship Id="rId52" Type="http://schemas.openxmlformats.org/officeDocument/2006/relationships/slide" Target="slides/slide45.xml"/><Relationship Id="rId53" Type="http://schemas.openxmlformats.org/officeDocument/2006/relationships/slide" Target="slides/slide46.xml"/><Relationship Id="rId54" Type="http://schemas.openxmlformats.org/officeDocument/2006/relationships/slide" Target="slides/slide47.xml"/><Relationship Id="rId55" Type="http://schemas.openxmlformats.org/officeDocument/2006/relationships/slide" Target="slides/slide48.xml"/><Relationship Id="rId56" Type="http://schemas.openxmlformats.org/officeDocument/2006/relationships/slide" Target="slides/slide49.xml"/><Relationship Id="rId57" Type="http://schemas.openxmlformats.org/officeDocument/2006/relationships/slide" Target="slides/slide50.xml"/><Relationship Id="rId58" Type="http://schemas.openxmlformats.org/officeDocument/2006/relationships/slide" Target="slides/slide51.xml"/><Relationship Id="rId59" Type="http://schemas.openxmlformats.org/officeDocument/2006/relationships/slide" Target="slides/slide52.xml"/><Relationship Id="rId60" Type="http://schemas.openxmlformats.org/officeDocument/2006/relationships/slide" Target="slides/slide53.xml"/><Relationship Id="rId61" Type="http://schemas.openxmlformats.org/officeDocument/2006/relationships/slide" Target="slides/slide54.xml"/><Relationship Id="rId62" Type="http://schemas.openxmlformats.org/officeDocument/2006/relationships/slide" Target="slides/slide55.xml"/><Relationship Id="rId63" Type="http://schemas.openxmlformats.org/officeDocument/2006/relationships/slide" Target="slides/slide56.xml"/><Relationship Id="rId64" Type="http://schemas.openxmlformats.org/officeDocument/2006/relationships/slide" Target="slides/slide57.xml"/><Relationship Id="rId65" Type="http://schemas.openxmlformats.org/officeDocument/2006/relationships/slide" Target="slides/slide58.xml"/><Relationship Id="rId66" Type="http://schemas.openxmlformats.org/officeDocument/2006/relationships/slide" Target="slides/slide59.xml"/><Relationship Id="rId67" Type="http://schemas.openxmlformats.org/officeDocument/2006/relationships/slide" Target="slides/slide60.xml"/><Relationship Id="rId68" Type="http://schemas.openxmlformats.org/officeDocument/2006/relationships/slide" Target="slides/slide61.xml"/><Relationship Id="rId69" Type="http://schemas.openxmlformats.org/officeDocument/2006/relationships/slide" Target="slides/slide62.xml"/><Relationship Id="rId70" Type="http://schemas.openxmlformats.org/officeDocument/2006/relationships/slide" Target="slides/slide63.xml"/><Relationship Id="rId71" Type="http://schemas.openxmlformats.org/officeDocument/2006/relationships/slide" Target="slides/slide64.xml"/><Relationship Id="rId72" Type="http://schemas.openxmlformats.org/officeDocument/2006/relationships/slide" Target="slides/slide65.xml"/><Relationship Id="rId73" Type="http://schemas.openxmlformats.org/officeDocument/2006/relationships/slide" Target="slides/slide66.xml"/><Relationship Id="rId74" Type="http://schemas.openxmlformats.org/officeDocument/2006/relationships/slide" Target="slides/slide67.xml"/><Relationship Id="rId75" Type="http://schemas.openxmlformats.org/officeDocument/2006/relationships/slide" Target="slides/slide68.xml"/><Relationship Id="rId76" Type="http://schemas.openxmlformats.org/officeDocument/2006/relationships/slide" Target="slides/slide69.xml"/><Relationship Id="rId77" Type="http://schemas.openxmlformats.org/officeDocument/2006/relationships/slide" Target="slides/slide70.xml"/><Relationship Id="rId78" Type="http://schemas.openxmlformats.org/officeDocument/2006/relationships/slide" Target="slides/slide71.xml"/><Relationship Id="rId79" Type="http://schemas.openxmlformats.org/officeDocument/2006/relationships/slide" Target="slides/slide72.xml"/><Relationship Id="rId80" Type="http://schemas.openxmlformats.org/officeDocument/2006/relationships/slide" Target="slides/slide73.xml"/><Relationship Id="rId81" Type="http://schemas.openxmlformats.org/officeDocument/2006/relationships/slide" Target="slides/slide74.xml"/><Relationship Id="rId82" Type="http://schemas.openxmlformats.org/officeDocument/2006/relationships/slide" Target="slides/slide75.xml"/><Relationship Id="rId83" Type="http://schemas.openxmlformats.org/officeDocument/2006/relationships/slide" Target="slides/slide76.xml"/><Relationship Id="rId84" Type="http://schemas.openxmlformats.org/officeDocument/2006/relationships/slide" Target="slides/slide77.xml"/><Relationship Id="rId85" Type="http://schemas.openxmlformats.org/officeDocument/2006/relationships/slide" Target="slides/slide78.xml"/><Relationship Id="rId86" Type="http://schemas.openxmlformats.org/officeDocument/2006/relationships/slide" Target="slides/slide79.xml"/><Relationship Id="rId87" Type="http://schemas.openxmlformats.org/officeDocument/2006/relationships/slide" Target="slides/slide80.xml"/><Relationship Id="rId88" Type="http://schemas.openxmlformats.org/officeDocument/2006/relationships/slide" Target="slides/slide81.xml"/><Relationship Id="rId89" Type="http://schemas.openxmlformats.org/officeDocument/2006/relationships/slide" Target="slides/slide82.xml"/><Relationship Id="rId90" Type="http://schemas.openxmlformats.org/officeDocument/2006/relationships/slide" Target="slides/slide83.xml"/><Relationship Id="rId91" Type="http://schemas.openxmlformats.org/officeDocument/2006/relationships/slide" Target="slides/slide84.xml"/><Relationship Id="rId92" Type="http://schemas.openxmlformats.org/officeDocument/2006/relationships/slide" Target="slides/slide85.xml"/><Relationship Id="rId93" Type="http://schemas.openxmlformats.org/officeDocument/2006/relationships/slide" Target="slides/slide86.xml"/><Relationship Id="rId94" Type="http://schemas.openxmlformats.org/officeDocument/2006/relationships/slide" Target="slides/slide87.xml"/><Relationship Id="rId95" Type="http://schemas.openxmlformats.org/officeDocument/2006/relationships/slide" Target="slides/slide88.xml"/><Relationship Id="rId96" Type="http://schemas.openxmlformats.org/officeDocument/2006/relationships/slide" Target="slides/slide89.xml"/><Relationship Id="rId97" Type="http://schemas.openxmlformats.org/officeDocument/2006/relationships/slide" Target="slides/slide90.xml"/><Relationship Id="rId98" Type="http://schemas.openxmlformats.org/officeDocument/2006/relationships/slide" Target="slides/slide91.xml"/><Relationship Id="rId99" Type="http://schemas.openxmlformats.org/officeDocument/2006/relationships/slide" Target="slides/slide92.xml"/><Relationship Id="rId100" Type="http://schemas.openxmlformats.org/officeDocument/2006/relationships/slide" Target="slides/slide93.xml"/><Relationship Id="rId101" Type="http://schemas.openxmlformats.org/officeDocument/2006/relationships/slide" Target="slides/slide94.xml"/><Relationship Id="rId102" Type="http://schemas.openxmlformats.org/officeDocument/2006/relationships/slide" Target="slides/slide95.xml"/><Relationship Id="rId103" Type="http://schemas.openxmlformats.org/officeDocument/2006/relationships/slide" Target="slides/slide96.xml"/><Relationship Id="rId104" Type="http://schemas.openxmlformats.org/officeDocument/2006/relationships/slide" Target="slides/slide97.xml"/><Relationship Id="rId105" Type="http://schemas.openxmlformats.org/officeDocument/2006/relationships/slide" Target="slides/slide98.xml"/><Relationship Id="rId106" Type="http://schemas.openxmlformats.org/officeDocument/2006/relationships/slide" Target="slides/slide99.xml"/><Relationship Id="rId107" Type="http://schemas.openxmlformats.org/officeDocument/2006/relationships/slide" Target="slides/slide100.xml"/><Relationship Id="rId108" Type="http://schemas.openxmlformats.org/officeDocument/2006/relationships/slide" Target="slides/slide101.xml"/><Relationship Id="rId109" Type="http://schemas.openxmlformats.org/officeDocument/2006/relationships/slide" Target="slides/slide102.xml"/><Relationship Id="rId110" Type="http://schemas.openxmlformats.org/officeDocument/2006/relationships/slide" Target="slides/slide103.xml"/><Relationship Id="rId111" Type="http://schemas.openxmlformats.org/officeDocument/2006/relationships/slide" Target="slides/slide104.xml"/><Relationship Id="rId112" Type="http://schemas.openxmlformats.org/officeDocument/2006/relationships/slide" Target="slides/slide105.xml"/><Relationship Id="rId113" Type="http://schemas.openxmlformats.org/officeDocument/2006/relationships/slide" Target="slides/slide106.xml"/><Relationship Id="rId114" Type="http://schemas.openxmlformats.org/officeDocument/2006/relationships/slide" Target="slides/slide107.xml"/><Relationship Id="rId115" Type="http://schemas.openxmlformats.org/officeDocument/2006/relationships/slide" Target="slides/slide108.xml"/><Relationship Id="rId116" Type="http://schemas.openxmlformats.org/officeDocument/2006/relationships/slide" Target="slides/slide109.xml"/><Relationship Id="rId117" Type="http://schemas.openxmlformats.org/officeDocument/2006/relationships/slide" Target="slides/slide110.xml"/><Relationship Id="rId118" Type="http://schemas.openxmlformats.org/officeDocument/2006/relationships/slide" Target="slides/slide111.xml"/><Relationship Id="rId119" Type="http://schemas.openxmlformats.org/officeDocument/2006/relationships/slide" Target="slides/slide112.xml"/><Relationship Id="rId120" Type="http://schemas.openxmlformats.org/officeDocument/2006/relationships/slide" Target="slides/slide113.xml"/><Relationship Id="rId121" Type="http://schemas.openxmlformats.org/officeDocument/2006/relationships/slide" Target="slides/slide114.xml"/><Relationship Id="rId122" Type="http://schemas.openxmlformats.org/officeDocument/2006/relationships/slide" Target="slides/slide115.xml"/><Relationship Id="rId123" Type="http://schemas.openxmlformats.org/officeDocument/2006/relationships/slide" Target="slides/slide116.xml"/><Relationship Id="rId124" Type="http://schemas.openxmlformats.org/officeDocument/2006/relationships/slide" Target="slides/slide117.xml"/><Relationship Id="rId125" Type="http://schemas.openxmlformats.org/officeDocument/2006/relationships/slide" Target="slides/slide118.xml"/><Relationship Id="rId126" Type="http://schemas.openxmlformats.org/officeDocument/2006/relationships/slide" Target="slides/slide119.xml"/><Relationship Id="rId127" Type="http://schemas.openxmlformats.org/officeDocument/2006/relationships/slide" Target="slides/slide120.xml"/><Relationship Id="rId128" Type="http://schemas.openxmlformats.org/officeDocument/2006/relationships/slide" Target="slides/slide121.xml"/><Relationship Id="rId129" Type="http://schemas.openxmlformats.org/officeDocument/2006/relationships/slide" Target="slides/slide122.xml"/><Relationship Id="rId130" Type="http://schemas.openxmlformats.org/officeDocument/2006/relationships/slide" Target="slides/slide123.xml"/><Relationship Id="rId131" Type="http://schemas.openxmlformats.org/officeDocument/2006/relationships/slide" Target="slides/slide124.xml"/><Relationship Id="rId132" Type="http://schemas.openxmlformats.org/officeDocument/2006/relationships/slide" Target="slides/slide125.xml"/><Relationship Id="rId133" Type="http://schemas.openxmlformats.org/officeDocument/2006/relationships/slide" Target="slides/slide126.xml"/><Relationship Id="rId134" Type="http://schemas.openxmlformats.org/officeDocument/2006/relationships/slide" Target="slides/slide127.xml"/><Relationship Id="rId135" Type="http://schemas.openxmlformats.org/officeDocument/2006/relationships/slide" Target="slides/slide128.xml"/><Relationship Id="rId136" Type="http://schemas.openxmlformats.org/officeDocument/2006/relationships/slide" Target="slides/slide129.xml"/><Relationship Id="rId137" Type="http://schemas.openxmlformats.org/officeDocument/2006/relationships/slide" Target="slides/slide130.xml"/><Relationship Id="rId138" Type="http://schemas.openxmlformats.org/officeDocument/2006/relationships/slide" Target="slides/slide131.xml"/><Relationship Id="rId139" Type="http://schemas.openxmlformats.org/officeDocument/2006/relationships/slide" Target="slides/slide132.xml"/><Relationship Id="rId140" Type="http://schemas.openxmlformats.org/officeDocument/2006/relationships/slide" Target="slides/slide133.xml"/><Relationship Id="rId141" Type="http://schemas.openxmlformats.org/officeDocument/2006/relationships/slide" Target="slides/slide134.xml"/><Relationship Id="rId142" Type="http://schemas.openxmlformats.org/officeDocument/2006/relationships/slide" Target="slides/slide135.xml"/><Relationship Id="rId143" Type="http://schemas.openxmlformats.org/officeDocument/2006/relationships/slide" Target="slides/slide136.xml"/><Relationship Id="rId144" Type="http://schemas.openxmlformats.org/officeDocument/2006/relationships/slide" Target="slides/slide137.xml"/><Relationship Id="rId145" Type="http://schemas.openxmlformats.org/officeDocument/2006/relationships/slide" Target="slides/slide138.xml"/><Relationship Id="rId146" Type="http://schemas.openxmlformats.org/officeDocument/2006/relationships/slide" Target="slides/slide139.xml"/><Relationship Id="rId147" Type="http://schemas.openxmlformats.org/officeDocument/2006/relationships/slide" Target="slides/slide140.xml"/></Relationships>
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17" name="Shape 117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itle" showMasterSp="1" showMasterPhAnim="1">
  <p:cSld name="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Text"/>
          <p:cNvSpPr txBox="1"/>
          <p:nvPr>
            <p:ph type="title"/>
          </p:nvPr>
        </p:nvSpPr>
        <p:spPr>
          <a:xfrm>
            <a:off x="1270000" y="1638300"/>
            <a:ext cx="10464800" cy="3302000"/>
          </a:xfrm>
          <a:prstGeom prst="rect">
            <a:avLst/>
          </a:prstGeom>
        </p:spPr>
        <p:txBody>
          <a:bodyPr anchor="b"/>
          <a:lstStyle/>
          <a:p>
            <a:pPr/>
            <a:r>
              <a:t>Title Text</a:t>
            </a:r>
          </a:p>
        </p:txBody>
      </p:sp>
      <p:sp>
        <p:nvSpPr>
          <p:cNvPr id="12" name="Body Level One…"/>
          <p:cNvSpPr txBox="1"/>
          <p:nvPr>
            <p:ph type="body" sz="quarter" idx="1"/>
          </p:nvPr>
        </p:nvSpPr>
        <p:spPr>
          <a:xfrm>
            <a:off x="1270000" y="5041900"/>
            <a:ext cx="10464800" cy="11303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700"/>
            </a:lvl1pPr>
            <a:lvl2pPr marL="0" indent="0" algn="ctr">
              <a:spcBef>
                <a:spcPts val="0"/>
              </a:spcBef>
              <a:buSzTx/>
              <a:buNone/>
              <a:defRPr sz="3700"/>
            </a:lvl2pPr>
            <a:lvl3pPr marL="0" indent="0" algn="ctr">
              <a:spcBef>
                <a:spcPts val="0"/>
              </a:spcBef>
              <a:buSzTx/>
              <a:buNone/>
              <a:defRPr sz="3700"/>
            </a:lvl3pPr>
            <a:lvl4pPr marL="0" indent="0" algn="ctr">
              <a:spcBef>
                <a:spcPts val="0"/>
              </a:spcBef>
              <a:buSzTx/>
              <a:buNone/>
              <a:defRPr sz="3700"/>
            </a:lvl4pPr>
            <a:lvl5pPr marL="0" indent="0" algn="ctr">
              <a:spcBef>
                <a:spcPts val="0"/>
              </a:spcBef>
              <a:buSzTx/>
              <a:buNone/>
              <a:defRPr sz="37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latin typeface="Helvetica Neue Thin"/>
                <a:ea typeface="Helvetica Neue Thin"/>
                <a:cs typeface="Helvetica Neue Thin"/>
                <a:sym typeface="Helvetica Neue Thin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–Johnny Appleseed"/>
          <p:cNvSpPr txBox="1"/>
          <p:nvPr>
            <p:ph type="body" sz="quarter" idx="21"/>
          </p:nvPr>
        </p:nvSpPr>
        <p:spPr>
          <a:xfrm>
            <a:off x="1270000" y="6362700"/>
            <a:ext cx="10464800" cy="457200"/>
          </a:xfrm>
          <a:prstGeom prst="rect">
            <a:avLst/>
          </a:prstGeom>
        </p:spPr>
        <p:txBody>
          <a:bodyPr anchor="t">
            <a:spAutoFit/>
          </a:bodyPr>
          <a:lstStyle>
            <a:lvl1pPr marL="0" indent="0">
              <a:spcBef>
                <a:spcPts val="0"/>
              </a:spcBef>
              <a:buSzTx/>
              <a:buNone/>
              <a:defRPr sz="2400">
                <a:latin typeface="Courier New"/>
                <a:ea typeface="Courier New"/>
                <a:cs typeface="Courier New"/>
                <a:sym typeface="Courier New"/>
              </a:defRPr>
            </a:lvl1pPr>
          </a:lstStyle>
          <a:p>
            <a:pPr/>
            <a:r>
              <a:t>–Johnny Appleseed</a:t>
            </a:r>
          </a:p>
        </p:txBody>
      </p:sp>
      <p:sp>
        <p:nvSpPr>
          <p:cNvPr id="94" name="“Type a quote here.”"/>
          <p:cNvSpPr txBox="1"/>
          <p:nvPr>
            <p:ph type="body" sz="quarter" idx="22"/>
          </p:nvPr>
        </p:nvSpPr>
        <p:spPr>
          <a:xfrm>
            <a:off x="1270000" y="4267112"/>
            <a:ext cx="10464800" cy="609776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sz="3400">
                <a:latin typeface="+mn-lt"/>
                <a:ea typeface="+mn-ea"/>
                <a:cs typeface="+mn-cs"/>
                <a:sym typeface="Helvetica Neue Medium"/>
              </a:defRPr>
            </a:lvl1pPr>
          </a:lstStyle>
          <a:p>
            <a:pPr/>
            <a:r>
              <a:t>“Type a quote here.” </a:t>
            </a:r>
          </a:p>
        </p:txBody>
      </p:sp>
      <p:sp>
        <p:nvSpPr>
          <p:cNvPr id="95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Image"/>
          <p:cNvSpPr/>
          <p:nvPr>
            <p:ph type="pic" idx="21"/>
          </p:nvPr>
        </p:nvSpPr>
        <p:spPr>
          <a:xfrm>
            <a:off x="-949853" y="0"/>
            <a:ext cx="14904506" cy="99441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103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hoto -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Image"/>
          <p:cNvSpPr/>
          <p:nvPr>
            <p:ph type="pic" idx="21"/>
          </p:nvPr>
        </p:nvSpPr>
        <p:spPr>
          <a:xfrm>
            <a:off x="1622088" y="289099"/>
            <a:ext cx="9753603" cy="6505789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21" name="Title Text"/>
          <p:cNvSpPr txBox="1"/>
          <p:nvPr>
            <p:ph type="title"/>
          </p:nvPr>
        </p:nvSpPr>
        <p:spPr>
          <a:xfrm>
            <a:off x="1270000" y="6718300"/>
            <a:ext cx="10464800" cy="1422400"/>
          </a:xfrm>
          <a:prstGeom prst="rect">
            <a:avLst/>
          </a:prstGeom>
        </p:spPr>
        <p:txBody>
          <a:bodyPr anchor="b"/>
          <a:lstStyle/>
          <a:p>
            <a:pPr/>
            <a:r>
              <a:t>Title Text</a:t>
            </a:r>
          </a:p>
        </p:txBody>
      </p:sp>
      <p:sp>
        <p:nvSpPr>
          <p:cNvPr id="22" name="Body Level One…"/>
          <p:cNvSpPr txBox="1"/>
          <p:nvPr>
            <p:ph type="body" sz="quarter" idx="1"/>
          </p:nvPr>
        </p:nvSpPr>
        <p:spPr>
          <a:xfrm>
            <a:off x="1270000" y="8153400"/>
            <a:ext cx="10464800" cy="11303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700"/>
            </a:lvl1pPr>
            <a:lvl2pPr marL="0" indent="0" algn="ctr">
              <a:spcBef>
                <a:spcPts val="0"/>
              </a:spcBef>
              <a:buSzTx/>
              <a:buNone/>
              <a:defRPr sz="3700"/>
            </a:lvl2pPr>
            <a:lvl3pPr marL="0" indent="0" algn="ctr">
              <a:spcBef>
                <a:spcPts val="0"/>
              </a:spcBef>
              <a:buSzTx/>
              <a:buNone/>
              <a:defRPr sz="3700"/>
            </a:lvl3pPr>
            <a:lvl4pPr marL="0" indent="0" algn="ctr">
              <a:spcBef>
                <a:spcPts val="0"/>
              </a:spcBef>
              <a:buSzTx/>
              <a:buNone/>
              <a:defRPr sz="3700"/>
            </a:lvl4pPr>
            <a:lvl5pPr marL="0" indent="0" algn="ctr">
              <a:spcBef>
                <a:spcPts val="0"/>
              </a:spcBef>
              <a:buSzTx/>
              <a:buNone/>
              <a:defRPr sz="37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3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- C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Text"/>
          <p:cNvSpPr txBox="1"/>
          <p:nvPr>
            <p:ph type="title"/>
          </p:nvPr>
        </p:nvSpPr>
        <p:spPr>
          <a:xfrm>
            <a:off x="1270000" y="3225800"/>
            <a:ext cx="10464800" cy="3302000"/>
          </a:xfrm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31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hoto -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Image"/>
          <p:cNvSpPr/>
          <p:nvPr>
            <p:ph type="pic" idx="21"/>
          </p:nvPr>
        </p:nvSpPr>
        <p:spPr>
          <a:xfrm>
            <a:off x="2263775" y="613833"/>
            <a:ext cx="12401550" cy="8267701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39" name="Title Text"/>
          <p:cNvSpPr txBox="1"/>
          <p:nvPr>
            <p:ph type="title"/>
          </p:nvPr>
        </p:nvSpPr>
        <p:spPr>
          <a:xfrm>
            <a:off x="952500" y="635000"/>
            <a:ext cx="5334000" cy="3987800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pPr/>
            <a:r>
              <a:t>Title Text</a:t>
            </a:r>
          </a:p>
        </p:txBody>
      </p:sp>
      <p:sp>
        <p:nvSpPr>
          <p:cNvPr id="40" name="Body Level One…"/>
          <p:cNvSpPr txBox="1"/>
          <p:nvPr>
            <p:ph type="body" sz="quarter" idx="1"/>
          </p:nvPr>
        </p:nvSpPr>
        <p:spPr>
          <a:xfrm>
            <a:off x="952500" y="4724400"/>
            <a:ext cx="5334000" cy="41148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700"/>
            </a:lvl1pPr>
            <a:lvl2pPr marL="0" indent="0" algn="ctr">
              <a:spcBef>
                <a:spcPts val="0"/>
              </a:spcBef>
              <a:buSzTx/>
              <a:buNone/>
              <a:defRPr sz="3700"/>
            </a:lvl2pPr>
            <a:lvl3pPr marL="0" indent="0" algn="ctr">
              <a:spcBef>
                <a:spcPts val="0"/>
              </a:spcBef>
              <a:buSzTx/>
              <a:buNone/>
              <a:defRPr sz="3700"/>
            </a:lvl3pPr>
            <a:lvl4pPr marL="0" indent="0" algn="ctr">
              <a:spcBef>
                <a:spcPts val="0"/>
              </a:spcBef>
              <a:buSzTx/>
              <a:buNone/>
              <a:defRPr sz="3700"/>
            </a:lvl4pPr>
            <a:lvl5pPr marL="0" indent="0" algn="ctr">
              <a:spcBef>
                <a:spcPts val="0"/>
              </a:spcBef>
              <a:buSzTx/>
              <a:buNone/>
              <a:defRPr sz="37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1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-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49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57" name="Body Level One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8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Image"/>
          <p:cNvSpPr/>
          <p:nvPr>
            <p:ph type="pic" idx="21"/>
          </p:nvPr>
        </p:nvSpPr>
        <p:spPr>
          <a:xfrm>
            <a:off x="4086225" y="2586566"/>
            <a:ext cx="9429750" cy="6286501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66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67" name="Body Level One…"/>
          <p:cNvSpPr txBox="1"/>
          <p:nvPr>
            <p:ph type="body" sz="half" idx="1"/>
          </p:nvPr>
        </p:nvSpPr>
        <p:spPr>
          <a:xfrm>
            <a:off x="952500" y="2590800"/>
            <a:ext cx="5334000" cy="6286500"/>
          </a:xfrm>
          <a:prstGeom prst="rect">
            <a:avLst/>
          </a:prstGeom>
        </p:spPr>
        <p:txBody>
          <a:bodyPr/>
          <a:lstStyle>
            <a:lvl1pPr marL="342900" indent="-342900">
              <a:spcBef>
                <a:spcPts val="3200"/>
              </a:spcBef>
              <a:defRPr sz="2800"/>
            </a:lvl1pPr>
            <a:lvl2pPr marL="685800" indent="-342900">
              <a:spcBef>
                <a:spcPts val="3200"/>
              </a:spcBef>
              <a:defRPr sz="2800"/>
            </a:lvl2pPr>
            <a:lvl3pPr marL="1028700" indent="-342900">
              <a:spcBef>
                <a:spcPts val="3200"/>
              </a:spcBef>
              <a:defRPr sz="2800"/>
            </a:lvl3pPr>
            <a:lvl4pPr marL="1371600" indent="-342900">
              <a:spcBef>
                <a:spcPts val="3200"/>
              </a:spcBef>
              <a:defRPr sz="2800"/>
            </a:lvl4pPr>
            <a:lvl5pPr marL="1714500" indent="-342900">
              <a:spcBef>
                <a:spcPts val="3200"/>
              </a:spcBef>
              <a:defRPr sz="28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8" name="Slide Number"/>
          <p:cNvSpPr txBox="1"/>
          <p:nvPr>
            <p:ph type="sldNum" sz="quarter" idx="2"/>
          </p:nvPr>
        </p:nvSpPr>
        <p:spPr>
          <a:xfrm>
            <a:off x="6328884" y="9296400"/>
            <a:ext cx="340259" cy="342900"/>
          </a:xfrm>
          <a:prstGeom prst="rect">
            <a:avLst/>
          </a:prstGeom>
        </p:spPr>
        <p:txBody>
          <a:bodyPr/>
          <a:lstStyle>
            <a:lvl1pPr>
              <a:defRPr>
                <a:latin typeface="Helvetica Light"/>
                <a:ea typeface="Helvetica Light"/>
                <a:cs typeface="Helvetica Light"/>
                <a:sym typeface="Helvetica Light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Body Level One…"/>
          <p:cNvSpPr txBox="1"/>
          <p:nvPr>
            <p:ph type="body" idx="1"/>
          </p:nvPr>
        </p:nvSpPr>
        <p:spPr>
          <a:xfrm>
            <a:off x="952500" y="1270000"/>
            <a:ext cx="11099800" cy="7213600"/>
          </a:xfrm>
          <a:prstGeom prst="rect">
            <a:avLst/>
          </a:prstGeom>
        </p:spPr>
        <p:txBody>
          <a:bodyPr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6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hoto - 3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Image"/>
          <p:cNvSpPr/>
          <p:nvPr>
            <p:ph type="pic" sz="quarter" idx="21"/>
          </p:nvPr>
        </p:nvSpPr>
        <p:spPr>
          <a:xfrm>
            <a:off x="6680200" y="5029200"/>
            <a:ext cx="6054748" cy="40386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4" name="Image"/>
          <p:cNvSpPr/>
          <p:nvPr>
            <p:ph type="pic" sz="quarter" idx="22"/>
          </p:nvPr>
        </p:nvSpPr>
        <p:spPr>
          <a:xfrm>
            <a:off x="6502400" y="889000"/>
            <a:ext cx="5867400" cy="3911601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5" name="Image"/>
          <p:cNvSpPr/>
          <p:nvPr>
            <p:ph type="pic" idx="23"/>
          </p:nvPr>
        </p:nvSpPr>
        <p:spPr>
          <a:xfrm>
            <a:off x="-2374900" y="889000"/>
            <a:ext cx="11982450" cy="79883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6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Text"/>
          <p:cNvSpPr txBox="1"/>
          <p:nvPr>
            <p:ph type="title"/>
          </p:nvPr>
        </p:nvSpPr>
        <p:spPr>
          <a:xfrm>
            <a:off x="952500" y="254000"/>
            <a:ext cx="11099800" cy="2159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/>
          <a:p>
            <a:pPr/>
            <a:r>
              <a:t>Title Text</a:t>
            </a:r>
          </a:p>
        </p:txBody>
      </p:sp>
      <p:sp>
        <p:nvSpPr>
          <p:cNvPr id="3" name="Body Level One…"/>
          <p:cNvSpPr txBox="1"/>
          <p:nvPr>
            <p:ph type="body" idx="1"/>
          </p:nvPr>
        </p:nvSpPr>
        <p:spPr>
          <a:xfrm>
            <a:off x="952500" y="2590800"/>
            <a:ext cx="11099800" cy="62865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Slide Number"/>
          <p:cNvSpPr txBox="1"/>
          <p:nvPr>
            <p:ph type="sldNum" sz="quarter" idx="2"/>
          </p:nvPr>
        </p:nvSpPr>
        <p:spPr>
          <a:xfrm>
            <a:off x="6328884" y="9296400"/>
            <a:ext cx="340259" cy="324306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>
            <a:spAutoFit/>
          </a:bodyPr>
          <a:lstStyle>
            <a:lvl1pPr algn="ctr">
              <a:defRPr sz="1600"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  <p:transition xmlns:p14="http://schemas.microsoft.com/office/powerpoint/2010/main" spd="med" advClick="1"/>
  <p:txStyles>
    <p:title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1pPr>
      <a:lvl2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2pPr>
      <a:lvl3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3pPr>
      <a:lvl4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4pPr>
      <a:lvl5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5pPr>
      <a:lvl6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6pPr>
      <a:lvl7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7pPr>
      <a:lvl8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8pPr>
      <a:lvl9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9pPr>
    </p:titleStyle>
    <p:bodyStyle>
      <a:lvl1pPr marL="444500" marR="0" indent="-444500" algn="l" defTabSz="584200" rtl="0" latinLnBrk="0">
        <a:lnSpc>
          <a:spcPct val="100000"/>
        </a:lnSpc>
        <a:spcBef>
          <a:spcPts val="2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1pPr>
      <a:lvl2pPr marL="889000" marR="0" indent="-444500" algn="l" defTabSz="584200" rtl="0" latinLnBrk="0">
        <a:lnSpc>
          <a:spcPct val="100000"/>
        </a:lnSpc>
        <a:spcBef>
          <a:spcPts val="2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2pPr>
      <a:lvl3pPr marL="1333500" marR="0" indent="-444500" algn="l" defTabSz="584200" rtl="0" latinLnBrk="0">
        <a:lnSpc>
          <a:spcPct val="100000"/>
        </a:lnSpc>
        <a:spcBef>
          <a:spcPts val="2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3pPr>
      <a:lvl4pPr marL="1778000" marR="0" indent="-444500" algn="l" defTabSz="584200" rtl="0" latinLnBrk="0">
        <a:lnSpc>
          <a:spcPct val="100000"/>
        </a:lnSpc>
        <a:spcBef>
          <a:spcPts val="2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4pPr>
      <a:lvl5pPr marL="2222500" marR="0" indent="-444500" algn="l" defTabSz="584200" rtl="0" latinLnBrk="0">
        <a:lnSpc>
          <a:spcPct val="100000"/>
        </a:lnSpc>
        <a:spcBef>
          <a:spcPts val="2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5pPr>
      <a:lvl6pPr marL="2667000" marR="0" indent="-444500" algn="l" defTabSz="584200" rtl="0" latinLnBrk="0">
        <a:lnSpc>
          <a:spcPct val="100000"/>
        </a:lnSpc>
        <a:spcBef>
          <a:spcPts val="2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6pPr>
      <a:lvl7pPr marL="3111500" marR="0" indent="-444500" algn="l" defTabSz="584200" rtl="0" latinLnBrk="0">
        <a:lnSpc>
          <a:spcPct val="100000"/>
        </a:lnSpc>
        <a:spcBef>
          <a:spcPts val="2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7pPr>
      <a:lvl8pPr marL="3556000" marR="0" indent="-444500" algn="l" defTabSz="584200" rtl="0" latinLnBrk="0">
        <a:lnSpc>
          <a:spcPct val="100000"/>
        </a:lnSpc>
        <a:spcBef>
          <a:spcPts val="2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8pPr>
      <a:lvl9pPr marL="4000500" marR="0" indent="-444500" algn="l" defTabSz="584200" rtl="0" latinLnBrk="0">
        <a:lnSpc>
          <a:spcPct val="100000"/>
        </a:lnSpc>
        <a:spcBef>
          <a:spcPts val="2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9pPr>
    </p:bodyStyle>
    <p:otherStyle>
      <a:lvl1pPr marL="0" marR="0" indent="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1pPr>
      <a:lvl2pPr marL="0" marR="0" indent="2286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2pPr>
      <a:lvl3pPr marL="0" marR="0" indent="4572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3pPr>
      <a:lvl4pPr marL="0" marR="0" indent="6858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4pPr>
      <a:lvl5pPr marL="0" marR="0" indent="9144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5pPr>
      <a:lvl6pPr marL="0" marR="0" indent="11430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6pPr>
      <a:lvl7pPr marL="0" marR="0" indent="13716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7pPr>
      <a:lvl8pPr marL="0" marR="0" indent="16002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8pPr>
      <a:lvl9pPr marL="0" marR="0" indent="18288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9pPr>
    </p:otherStyle>
  </p:txStyles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1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10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10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72.png"/></Relationships>

</file>

<file path=ppt/slides/_rels/slide10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73.png"/></Relationships>

</file>

<file path=ppt/slides/_rels/slide10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10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10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10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10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10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74.png"/><Relationship Id="rId3" Type="http://schemas.openxmlformats.org/officeDocument/2006/relationships/image" Target="../media/image75.png"/></Relationships>

</file>

<file path=ppt/slides/_rels/slide10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76.png"/></Relationships>

</file>

<file path=ppt/slides/_rels/slide1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11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77.png"/><Relationship Id="rId3" Type="http://schemas.openxmlformats.org/officeDocument/2006/relationships/image" Target="../media/image78.png"/></Relationships>

</file>

<file path=ppt/slides/_rels/slide11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79.png"/><Relationship Id="rId3" Type="http://schemas.openxmlformats.org/officeDocument/2006/relationships/image" Target="../media/image80.png"/></Relationships>

</file>

<file path=ppt/slides/_rels/slide11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81.png"/><Relationship Id="rId3" Type="http://schemas.openxmlformats.org/officeDocument/2006/relationships/image" Target="../media/image82.png"/><Relationship Id="rId4" Type="http://schemas.openxmlformats.org/officeDocument/2006/relationships/image" Target="../media/image83.png"/></Relationships>

</file>

<file path=ppt/slides/_rels/slide11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84.png"/><Relationship Id="rId3" Type="http://schemas.openxmlformats.org/officeDocument/2006/relationships/image" Target="../media/image85.png"/></Relationships>

</file>

<file path=ppt/slides/_rels/slide11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86.png"/><Relationship Id="rId3" Type="http://schemas.openxmlformats.org/officeDocument/2006/relationships/image" Target="../media/image87.png"/></Relationships>

</file>

<file path=ppt/slides/_rels/slide11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88.png"/><Relationship Id="rId3" Type="http://schemas.openxmlformats.org/officeDocument/2006/relationships/image" Target="../media/image89.png"/><Relationship Id="rId4" Type="http://schemas.openxmlformats.org/officeDocument/2006/relationships/image" Target="../media/image90.png"/><Relationship Id="rId5" Type="http://schemas.openxmlformats.org/officeDocument/2006/relationships/image" Target="../media/image91.png"/></Relationships>

</file>

<file path=ppt/slides/_rels/slide11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92.png"/><Relationship Id="rId3" Type="http://schemas.openxmlformats.org/officeDocument/2006/relationships/image" Target="../media/image93.png"/></Relationships>

</file>

<file path=ppt/slides/_rels/slide11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94.png"/><Relationship Id="rId3" Type="http://schemas.openxmlformats.org/officeDocument/2006/relationships/image" Target="../media/image95.png"/><Relationship Id="rId4" Type="http://schemas.openxmlformats.org/officeDocument/2006/relationships/image" Target="../media/image96.png"/><Relationship Id="rId5" Type="http://schemas.openxmlformats.org/officeDocument/2006/relationships/image" Target="../media/image97.png"/></Relationships>

</file>

<file path=ppt/slides/_rels/slide11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98.png"/><Relationship Id="rId3" Type="http://schemas.openxmlformats.org/officeDocument/2006/relationships/image" Target="../media/image99.png"/><Relationship Id="rId4" Type="http://schemas.openxmlformats.org/officeDocument/2006/relationships/image" Target="../media/image100.png"/><Relationship Id="rId5" Type="http://schemas.openxmlformats.org/officeDocument/2006/relationships/image" Target="../media/image101.png"/></Relationships>

</file>

<file path=ppt/slides/_rels/slide11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02.png"/><Relationship Id="rId3" Type="http://schemas.openxmlformats.org/officeDocument/2006/relationships/image" Target="../media/image103.png"/><Relationship Id="rId4" Type="http://schemas.openxmlformats.org/officeDocument/2006/relationships/image" Target="../media/image104.png"/></Relationships>

</file>

<file path=ppt/slides/_rels/slide1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12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05.png"/><Relationship Id="rId3" Type="http://schemas.openxmlformats.org/officeDocument/2006/relationships/image" Target="../media/image106.png"/><Relationship Id="rId4" Type="http://schemas.openxmlformats.org/officeDocument/2006/relationships/image" Target="../media/image107.png"/><Relationship Id="rId5" Type="http://schemas.openxmlformats.org/officeDocument/2006/relationships/image" Target="../media/image108.png"/></Relationships>

</file>

<file path=ppt/slides/_rels/slide12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09.png"/><Relationship Id="rId3" Type="http://schemas.openxmlformats.org/officeDocument/2006/relationships/image" Target="../media/image110.png"/><Relationship Id="rId4" Type="http://schemas.openxmlformats.org/officeDocument/2006/relationships/image" Target="../media/image111.png"/><Relationship Id="rId5" Type="http://schemas.openxmlformats.org/officeDocument/2006/relationships/image" Target="../media/image112.png"/></Relationships>

</file>

<file path=ppt/slides/_rels/slide12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13.png"/><Relationship Id="rId3" Type="http://schemas.openxmlformats.org/officeDocument/2006/relationships/image" Target="../media/image114.png"/><Relationship Id="rId4" Type="http://schemas.openxmlformats.org/officeDocument/2006/relationships/image" Target="../media/image115.png"/></Relationships>

</file>

<file path=ppt/slides/_rels/slide12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16.png"/><Relationship Id="rId3" Type="http://schemas.openxmlformats.org/officeDocument/2006/relationships/image" Target="../media/image117.png"/><Relationship Id="rId4" Type="http://schemas.openxmlformats.org/officeDocument/2006/relationships/image" Target="../media/image118.png"/></Relationships>

</file>

<file path=ppt/slides/_rels/slide12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19.png"/><Relationship Id="rId3" Type="http://schemas.openxmlformats.org/officeDocument/2006/relationships/image" Target="../media/image120.png"/><Relationship Id="rId4" Type="http://schemas.openxmlformats.org/officeDocument/2006/relationships/image" Target="../media/image121.png"/></Relationships>

</file>

<file path=ppt/slides/_rels/slide12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22.png"/><Relationship Id="rId3" Type="http://schemas.openxmlformats.org/officeDocument/2006/relationships/image" Target="../media/image123.png"/><Relationship Id="rId4" Type="http://schemas.openxmlformats.org/officeDocument/2006/relationships/image" Target="../media/image124.png"/></Relationships>

</file>

<file path=ppt/slides/_rels/slide12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25.png"/><Relationship Id="rId3" Type="http://schemas.openxmlformats.org/officeDocument/2006/relationships/image" Target="../media/image126.png"/></Relationships>

</file>

<file path=ppt/slides/_rels/slide12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27.png"/><Relationship Id="rId3" Type="http://schemas.openxmlformats.org/officeDocument/2006/relationships/image" Target="../media/image128.png"/></Relationships>

</file>

<file path=ppt/slides/_rels/slide12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29.png"/><Relationship Id="rId3" Type="http://schemas.openxmlformats.org/officeDocument/2006/relationships/image" Target="../media/image130.png"/></Relationships>

</file>

<file path=ppt/slides/_rels/slide12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1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.png"/><Relationship Id="rId3" Type="http://schemas.openxmlformats.org/officeDocument/2006/relationships/image" Target="../media/image4.png"/></Relationships>

</file>

<file path=ppt/slides/_rels/slide13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31.png"/><Relationship Id="rId3" Type="http://schemas.openxmlformats.org/officeDocument/2006/relationships/image" Target="../media/image132.png"/><Relationship Id="rId4" Type="http://schemas.openxmlformats.org/officeDocument/2006/relationships/image" Target="../media/image133.png"/></Relationships>

</file>

<file path=ppt/slides/_rels/slide13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13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.jpeg"/></Relationships>

</file>

<file path=ppt/slides/_rels/slide13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13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13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13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13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34.png"/></Relationships>

</file>

<file path=ppt/slides/_rels/slide13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13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1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14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1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1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5.png"/><Relationship Id="rId3" Type="http://schemas.openxmlformats.org/officeDocument/2006/relationships/image" Target="../media/image6.png"/><Relationship Id="rId4" Type="http://schemas.openxmlformats.org/officeDocument/2006/relationships/image" Target="../media/image7.png"/><Relationship Id="rId5" Type="http://schemas.openxmlformats.org/officeDocument/2006/relationships/image" Target="../media/image8.png"/></Relationships>

</file>

<file path=ppt/slides/_rels/slide1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9.png"/><Relationship Id="rId3" Type="http://schemas.openxmlformats.org/officeDocument/2006/relationships/image" Target="../media/image10.png"/><Relationship Id="rId4" Type="http://schemas.openxmlformats.org/officeDocument/2006/relationships/image" Target="../media/image11.png"/></Relationships>

</file>

<file path=ppt/slides/_rels/slide1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2.png"/></Relationships>

</file>

<file path=ppt/slides/_rels/slide1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3.png"/><Relationship Id="rId3" Type="http://schemas.openxmlformats.org/officeDocument/2006/relationships/image" Target="../media/image14.png"/><Relationship Id="rId4" Type="http://schemas.openxmlformats.org/officeDocument/2006/relationships/image" Target="../media/image15.png"/></Relationships>
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2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6.png"/><Relationship Id="rId3" Type="http://schemas.openxmlformats.org/officeDocument/2006/relationships/image" Target="../media/image17.png"/><Relationship Id="rId4" Type="http://schemas.openxmlformats.org/officeDocument/2006/relationships/image" Target="../media/image18.png"/></Relationships>

</file>

<file path=ppt/slides/_rels/slide2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9.png"/><Relationship Id="rId3" Type="http://schemas.openxmlformats.org/officeDocument/2006/relationships/image" Target="../media/image20.png"/><Relationship Id="rId4" Type="http://schemas.openxmlformats.org/officeDocument/2006/relationships/image" Target="../media/image21.png"/><Relationship Id="rId5" Type="http://schemas.openxmlformats.org/officeDocument/2006/relationships/image" Target="../media/image22.png"/><Relationship Id="rId6" Type="http://schemas.openxmlformats.org/officeDocument/2006/relationships/image" Target="../media/image23.png"/><Relationship Id="rId7" Type="http://schemas.openxmlformats.org/officeDocument/2006/relationships/image" Target="../media/image24.png"/></Relationships>

</file>

<file path=ppt/slides/_rels/slide2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5.png"/><Relationship Id="rId3" Type="http://schemas.openxmlformats.org/officeDocument/2006/relationships/image" Target="../media/image26.png"/><Relationship Id="rId4" Type="http://schemas.openxmlformats.org/officeDocument/2006/relationships/image" Target="../media/image27.png"/><Relationship Id="rId5" Type="http://schemas.openxmlformats.org/officeDocument/2006/relationships/image" Target="../media/image28.png"/><Relationship Id="rId6" Type="http://schemas.openxmlformats.org/officeDocument/2006/relationships/image" Target="../media/image29.png"/></Relationships>

</file>

<file path=ppt/slides/_rels/slide2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0.png"/><Relationship Id="rId3" Type="http://schemas.openxmlformats.org/officeDocument/2006/relationships/image" Target="../media/image31.png"/><Relationship Id="rId4" Type="http://schemas.openxmlformats.org/officeDocument/2006/relationships/image" Target="../media/image32.png"/><Relationship Id="rId5" Type="http://schemas.openxmlformats.org/officeDocument/2006/relationships/image" Target="../media/image33.png"/><Relationship Id="rId6" Type="http://schemas.openxmlformats.org/officeDocument/2006/relationships/image" Target="../media/image34.png"/><Relationship Id="rId7" Type="http://schemas.openxmlformats.org/officeDocument/2006/relationships/image" Target="../media/image35.png"/><Relationship Id="rId8" Type="http://schemas.openxmlformats.org/officeDocument/2006/relationships/image" Target="../media/image36.png"/></Relationships>

</file>

<file path=ppt/slides/_rels/slide2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2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2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2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2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2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.png"/></Relationships>

</file>

<file path=ppt/slides/_rels/slide3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.gif"/></Relationships>

</file>

<file path=ppt/slides/_rels/slide3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3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3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7.png"/></Relationships>

</file>

<file path=ppt/slides/_rels/slide3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7.png"/><Relationship Id="rId3" Type="http://schemas.openxmlformats.org/officeDocument/2006/relationships/image" Target="../media/image38.png"/></Relationships>

</file>

<file path=ppt/slides/_rels/slide3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9.png"/><Relationship Id="rId3" Type="http://schemas.openxmlformats.org/officeDocument/2006/relationships/image" Target="../media/image40.png"/></Relationships>

</file>

<file path=ppt/slides/_rels/slide3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40.png"/><Relationship Id="rId3" Type="http://schemas.openxmlformats.org/officeDocument/2006/relationships/image" Target="../media/image41.png"/></Relationships>

</file>

<file path=ppt/slides/_rels/slide3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41.png"/><Relationship Id="rId3" Type="http://schemas.openxmlformats.org/officeDocument/2006/relationships/image" Target="../media/image42.png"/></Relationships>

</file>

<file path=ppt/slides/_rels/slide3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42.png"/><Relationship Id="rId3" Type="http://schemas.openxmlformats.org/officeDocument/2006/relationships/image" Target="../media/image43.png"/></Relationships>

</file>

<file path=ppt/slides/_rels/slide3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43.png"/><Relationship Id="rId3" Type="http://schemas.openxmlformats.org/officeDocument/2006/relationships/image" Target="../media/image44.png"/></Relationships>
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4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44.png"/><Relationship Id="rId3" Type="http://schemas.openxmlformats.org/officeDocument/2006/relationships/image" Target="../media/image45.png"/></Relationships>

</file>

<file path=ppt/slides/_rels/slide4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4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4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46.png"/></Relationships>

</file>

<file path=ppt/slides/_rels/slide4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</Relationships>

</file>

<file path=ppt/slides/_rels/slide4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4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4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4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4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5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5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5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5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5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5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5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47.png"/></Relationships>

</file>

<file path=ppt/slides/_rels/slide5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48.png"/></Relationships>

</file>

<file path=ppt/slides/_rels/slide5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49.png"/><Relationship Id="rId3" Type="http://schemas.openxmlformats.org/officeDocument/2006/relationships/image" Target="../media/image50.png"/></Relationships>

</file>

<file path=ppt/slides/_rels/slide5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6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6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6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51.png"/><Relationship Id="rId3" Type="http://schemas.openxmlformats.org/officeDocument/2006/relationships/image" Target="../media/image52.png"/></Relationships>

</file>

<file path=ppt/slides/_rels/slide6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6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53.png"/></Relationships>

</file>

<file path=ppt/slides/_rels/slide6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54.png"/></Relationships>

</file>

<file path=ppt/slides/_rels/slide6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6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.jpeg"/></Relationships>

</file>

<file path=ppt/slides/_rels/slide6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.jpeg"/></Relationships>

</file>

<file path=ppt/slides/_rels/slide6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.jpeg"/></Relationships>
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.png"/></Relationships>

</file>

<file path=ppt/slides/_rels/slide7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.jpeg"/></Relationships>

</file>

<file path=ppt/slides/_rels/slide7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.jpeg"/></Relationships>

</file>

<file path=ppt/slides/_rels/slide7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.jpeg"/></Relationships>

</file>

<file path=ppt/slides/_rels/slide7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.jpeg"/></Relationships>

</file>

<file path=ppt/slides/_rels/slide7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.jpeg"/></Relationships>

</file>

<file path=ppt/slides/_rels/slide7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.jpeg"/></Relationships>

</file>

<file path=ppt/slides/_rels/slide7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.jpeg"/></Relationships>

</file>

<file path=ppt/slides/_rels/slide7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.jpeg"/></Relationships>

</file>

<file path=ppt/slides/_rels/slide7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7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8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55.png"/></Relationships>

</file>

<file path=ppt/slides/_rels/slide8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56.png"/></Relationships>

</file>

<file path=ppt/slides/_rels/slide8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57.png"/><Relationship Id="rId3" Type="http://schemas.openxmlformats.org/officeDocument/2006/relationships/image" Target="../media/image58.png"/></Relationships>

</file>

<file path=ppt/slides/_rels/slide8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58.png"/><Relationship Id="rId3" Type="http://schemas.openxmlformats.org/officeDocument/2006/relationships/image" Target="../media/image59.png"/><Relationship Id="rId4" Type="http://schemas.openxmlformats.org/officeDocument/2006/relationships/image" Target="../media/image60.png"/></Relationships>

</file>

<file path=ppt/slides/_rels/slide8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60.png"/><Relationship Id="rId3" Type="http://schemas.openxmlformats.org/officeDocument/2006/relationships/image" Target="../media/image61.png"/><Relationship Id="rId4" Type="http://schemas.openxmlformats.org/officeDocument/2006/relationships/image" Target="../media/image62.png"/></Relationships>

</file>

<file path=ppt/slides/_rels/slide8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63.png"/><Relationship Id="rId3" Type="http://schemas.openxmlformats.org/officeDocument/2006/relationships/image" Target="../media/image64.png"/><Relationship Id="rId4" Type="http://schemas.openxmlformats.org/officeDocument/2006/relationships/image" Target="../media/image65.png"/></Relationships>

</file>

<file path=ppt/slides/_rels/slide8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65.png"/><Relationship Id="rId3" Type="http://schemas.openxmlformats.org/officeDocument/2006/relationships/image" Target="../media/image66.png"/><Relationship Id="rId4" Type="http://schemas.openxmlformats.org/officeDocument/2006/relationships/image" Target="../media/image67.png"/></Relationships>

</file>

<file path=ppt/slides/_rels/slide8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67.png"/><Relationship Id="rId3" Type="http://schemas.openxmlformats.org/officeDocument/2006/relationships/image" Target="../media/image68.png"/><Relationship Id="rId4" Type="http://schemas.openxmlformats.org/officeDocument/2006/relationships/image" Target="../media/image69.png"/></Relationships>

</file>

<file path=ppt/slides/_rels/slide8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69.png"/><Relationship Id="rId3" Type="http://schemas.openxmlformats.org/officeDocument/2006/relationships/image" Target="../media/image70.png"/></Relationships>

</file>

<file path=ppt/slides/_rels/slide8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9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9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9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9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71.png"/></Relationships>

</file>

<file path=ppt/slides/_rels/slide9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9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9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9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9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</Relationships>

</file>

<file path=ppt/slides/_rels/slide9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Selecting and Sorting"/>
          <p:cNvSpPr txBox="1"/>
          <p:nvPr>
            <p:ph type="ctr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Selecting and Sorting</a:t>
            </a:r>
          </a:p>
        </p:txBody>
      </p:sp>
      <p:sp>
        <p:nvSpPr>
          <p:cNvPr id="120" name="Thomas Schwarz, SJ"/>
          <p:cNvSpPr txBox="1"/>
          <p:nvPr>
            <p:ph type="subTitle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Thomas Schwarz, SJ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Permutations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 anchor="t"/>
          <a:lstStyle/>
          <a:p>
            <a:pPr/>
            <a:r>
              <a:t>Permutations</a:t>
            </a:r>
          </a:p>
        </p:txBody>
      </p:sp>
      <p:sp>
        <p:nvSpPr>
          <p:cNvPr id="149" name="An analysis of the error substituting the Riemann sum for an integral gives Stirling’s formula (invented by de Moivre)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pPr marL="0" indent="0">
              <a:buSzTx/>
              <a:buNone/>
            </a:pPr>
            <a:r>
              <a:t>An analysis of the error substituting the Riemann sum for an integral gives Stirling’s formula (invented by de Moivre)</a:t>
            </a:r>
          </a:p>
          <a:p>
            <a:pPr marL="0" indent="0">
              <a:buSzTx/>
              <a:buNone/>
            </a:pPr>
          </a:p>
          <a:p>
            <a:pPr marL="0" indent="0">
              <a:buSzTx/>
              <a:buNone/>
            </a:pPr>
            <a:r>
              <a:t>                    </a:t>
            </a:r>
            <a14:m>
              <m:oMath>
                <m:rad>
                  <m:radPr>
                    <m:ctrlPr>
                      <a:rPr xmlns:a="http://schemas.openxmlformats.org/drawingml/2006/main" sz="385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</m:ctrlPr>
                    <m:degHide m:val="on"/>
                  </m:radPr>
                  <m:deg/>
                  <m:e>
                    <m:r>
                      <a:rPr xmlns:a="http://schemas.openxmlformats.org/drawingml/2006/main" sz="385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2</m:t>
                    </m:r>
                    <m:r>
                      <a:rPr xmlns:a="http://schemas.openxmlformats.org/drawingml/2006/main" sz="385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π</m:t>
                    </m:r>
                  </m:e>
                </m:rad>
                <m:sSup>
                  <m:e>
                    <m:r>
                      <a:rPr xmlns:a="http://schemas.openxmlformats.org/drawingml/2006/main" sz="385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n</m:t>
                    </m:r>
                  </m:e>
                  <m:sup>
                    <m:r>
                      <a:rPr xmlns:a="http://schemas.openxmlformats.org/drawingml/2006/main" sz="385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n</m:t>
                    </m:r>
                    <m:r>
                      <a:rPr xmlns:a="http://schemas.openxmlformats.org/drawingml/2006/main" sz="385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xmlns:a="http://schemas.openxmlformats.org/drawingml/2006/main" sz="385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  <m:type m:val="bar"/>
                      </m:fPr>
                      <m:num>
                        <m:r>
                          <a:rPr xmlns:a="http://schemas.openxmlformats.org/drawingml/2006/main" sz="385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xmlns:a="http://schemas.openxmlformats.org/drawingml/2006/main" sz="385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sup>
                </m:sSup>
                <m:sSup>
                  <m:e>
                    <m:r>
                      <a:rPr xmlns:a="http://schemas.openxmlformats.org/drawingml/2006/main" sz="385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e</m:t>
                    </m:r>
                  </m:e>
                  <m:sup>
                    <m:r>
                      <a:rPr xmlns:a="http://schemas.openxmlformats.org/drawingml/2006/main" sz="385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-</m:t>
                    </m:r>
                    <m:r>
                      <a:rPr xmlns:a="http://schemas.openxmlformats.org/drawingml/2006/main" sz="385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n</m:t>
                    </m:r>
                  </m:sup>
                </m:sSup>
                <m:r>
                  <a:rPr xmlns:a="http://schemas.openxmlformats.org/drawingml/2006/main" sz="38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≤</m:t>
                </m:r>
                <m:r>
                  <a:rPr xmlns:a="http://schemas.openxmlformats.org/drawingml/2006/main" sz="38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n</m:t>
                </m:r>
                <m:r>
                  <a:rPr xmlns:a="http://schemas.openxmlformats.org/drawingml/2006/main" sz="38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!</m:t>
                </m:r>
                <m:r>
                  <a:rPr xmlns:a="http://schemas.openxmlformats.org/drawingml/2006/main" sz="38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≤</m:t>
                </m:r>
                <m:r>
                  <a:rPr xmlns:a="http://schemas.openxmlformats.org/drawingml/2006/main" sz="38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e</m:t>
                </m:r>
                <m:sSup>
                  <m:e>
                    <m:r>
                      <a:rPr xmlns:a="http://schemas.openxmlformats.org/drawingml/2006/main" sz="385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n</m:t>
                    </m:r>
                  </m:e>
                  <m:sup>
                    <m:r>
                      <a:rPr xmlns:a="http://schemas.openxmlformats.org/drawingml/2006/main" sz="385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n</m:t>
                    </m:r>
                    <m:r>
                      <a:rPr xmlns:a="http://schemas.openxmlformats.org/drawingml/2006/main" sz="385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xmlns:a="http://schemas.openxmlformats.org/drawingml/2006/main" sz="385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  <m:type m:val="bar"/>
                      </m:fPr>
                      <m:num>
                        <m:r>
                          <a:rPr xmlns:a="http://schemas.openxmlformats.org/drawingml/2006/main" sz="385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xmlns:a="http://schemas.openxmlformats.org/drawingml/2006/main" sz="385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sup>
                </m:sSup>
                <m:sSup>
                  <m:e>
                    <m:r>
                      <a:rPr xmlns:a="http://schemas.openxmlformats.org/drawingml/2006/main" sz="385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e</m:t>
                    </m:r>
                  </m:e>
                  <m:sup>
                    <m:r>
                      <a:rPr xmlns:a="http://schemas.openxmlformats.org/drawingml/2006/main" sz="385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-</m:t>
                    </m:r>
                    <m:r>
                      <a:rPr xmlns:a="http://schemas.openxmlformats.org/drawingml/2006/main" sz="385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n</m:t>
                    </m:r>
                  </m:sup>
                </m:sSup>
              </m:oMath>
            </a14:m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8" name="Heap-Sor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Heap-Sort</a:t>
            </a:r>
          </a:p>
        </p:txBody>
      </p:sp>
      <p:sp>
        <p:nvSpPr>
          <p:cNvPr id="519" name="Details: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pPr/>
            <a:r>
              <a:t>Details:</a:t>
            </a:r>
          </a:p>
          <a:p>
            <a:pPr lvl="1"/>
            <a:r>
              <a:t>Step 1: convert array into a maximum heap</a:t>
            </a:r>
          </a:p>
          <a:p>
            <a:pPr lvl="2"/>
            <a:r>
              <a:t>Idea: </a:t>
            </a:r>
          </a:p>
          <a:p>
            <a:pPr lvl="3"/>
            <a:r>
              <a:t>Elements in the second half are all leaves</a:t>
            </a:r>
          </a:p>
          <a:p>
            <a:pPr lvl="3"/>
            <a:r>
              <a:t>Form their own sub-heaps</a:t>
            </a:r>
          </a:p>
          <a:p>
            <a:pPr lvl="3"/>
            <a:r>
              <a:t>Need to learn how to convert two sub-heaps and a parent into a proper head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1" name="Heap-Sor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Heap-Sort</a:t>
            </a:r>
          </a:p>
        </p:txBody>
      </p:sp>
      <p:sp>
        <p:nvSpPr>
          <p:cNvPr id="522" name="How to heapify two sub-heaps?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pPr/>
            <a:r>
              <a:t>How to heapify two sub-heaps?</a:t>
            </a:r>
          </a:p>
          <a:p>
            <a:pPr/>
          </a:p>
          <a:p>
            <a:pPr/>
          </a:p>
          <a:p>
            <a:pPr/>
          </a:p>
          <a:p>
            <a:pPr/>
          </a:p>
          <a:p>
            <a:pPr/>
            <a:r>
              <a:t>If </a:t>
            </a:r>
            <a14:m>
              <m:oMath>
                <m:r>
                  <a:rPr xmlns:a="http://schemas.openxmlformats.org/drawingml/2006/main" sz="39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t</m:t>
                </m:r>
                <m:r>
                  <a:rPr xmlns:a="http://schemas.openxmlformats.org/drawingml/2006/main" sz="39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≥</m:t>
                </m:r>
                <m:r>
                  <a:rPr xmlns:a="http://schemas.openxmlformats.org/drawingml/2006/main" sz="39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l</m:t>
                </m:r>
              </m:oMath>
            </a14:m>
            <a:r>
              <a:t> and </a:t>
            </a:r>
            <a14:m>
              <m:oMath>
                <m:r>
                  <a:rPr xmlns:a="http://schemas.openxmlformats.org/drawingml/2006/main" sz="38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t</m:t>
                </m:r>
                <m:r>
                  <a:rPr xmlns:a="http://schemas.openxmlformats.org/drawingml/2006/main" sz="38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≥</m:t>
                </m:r>
                <m:r>
                  <a:rPr xmlns:a="http://schemas.openxmlformats.org/drawingml/2006/main" sz="38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r</m:t>
                </m:r>
              </m:oMath>
            </a14:m>
            <a:r>
              <a:t>: ensemble already a heap</a:t>
            </a:r>
          </a:p>
          <a:p>
            <a:pPr/>
            <a:r>
              <a:t>If </a:t>
            </a:r>
            <a14:m>
              <m:oMath>
                <m:r>
                  <a:rPr xmlns:a="http://schemas.openxmlformats.org/drawingml/2006/main" sz="39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l</m:t>
                </m:r>
                <m:r>
                  <a:rPr xmlns:a="http://schemas.openxmlformats.org/drawingml/2006/main" sz="39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=</m:t>
                </m:r>
                <m:r>
                  <a:rPr xmlns:a="http://schemas.openxmlformats.org/drawingml/2006/main" sz="39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max</m:t>
                </m:r>
                <m:r>
                  <a:rPr xmlns:a="http://schemas.openxmlformats.org/drawingml/2006/main" sz="39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(</m:t>
                </m:r>
                <m:r>
                  <a:rPr xmlns:a="http://schemas.openxmlformats.org/drawingml/2006/main" sz="39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{</m:t>
                </m:r>
                <m:r>
                  <a:rPr xmlns:a="http://schemas.openxmlformats.org/drawingml/2006/main" sz="39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t</m:t>
                </m:r>
                <m:r>
                  <a:rPr xmlns:a="http://schemas.openxmlformats.org/drawingml/2006/main" sz="39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,</m:t>
                </m:r>
                <m:r>
                  <a:rPr xmlns:a="http://schemas.openxmlformats.org/drawingml/2006/main" sz="39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l</m:t>
                </m:r>
                <m:r>
                  <a:rPr xmlns:a="http://schemas.openxmlformats.org/drawingml/2006/main" sz="39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,</m:t>
                </m:r>
                <m:r>
                  <a:rPr xmlns:a="http://schemas.openxmlformats.org/drawingml/2006/main" sz="39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r</m:t>
                </m:r>
                <m:r>
                  <a:rPr xmlns:a="http://schemas.openxmlformats.org/drawingml/2006/main" sz="39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}</m:t>
                </m:r>
                <m:r>
                  <a:rPr xmlns:a="http://schemas.openxmlformats.org/drawingml/2006/main" sz="39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)</m:t>
                </m:r>
              </m:oMath>
            </a14:m>
            <a:r>
              <a:t>: exchange </a:t>
            </a:r>
            <a14:m>
              <m:oMath>
                <m:r>
                  <a:rPr xmlns:a="http://schemas.openxmlformats.org/drawingml/2006/main" sz="41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t</m:t>
                </m:r>
              </m:oMath>
            </a14:m>
            <a:r>
              <a:t> and </a:t>
            </a:r>
            <a14:m>
              <m:oMath>
                <m:r>
                  <a:rPr xmlns:a="http://schemas.openxmlformats.org/drawingml/2006/main" sz="45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l</m:t>
                </m:r>
              </m:oMath>
            </a14:m>
          </a:p>
          <a:p>
            <a:pPr lvl="1"/>
            <a:r>
              <a:t>But now the left might no longer be a heap</a:t>
            </a:r>
          </a:p>
        </p:txBody>
      </p:sp>
      <p:pic>
        <p:nvPicPr>
          <p:cNvPr id="523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908550" y="3429000"/>
            <a:ext cx="3187700" cy="29972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5" name="Heap-Sor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Heap-Sort</a:t>
            </a:r>
          </a:p>
        </p:txBody>
      </p:sp>
      <p:sp>
        <p:nvSpPr>
          <p:cNvPr id="526" name="Because the root of the left heap has become smaller, the heap property there is no longer guaranteed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pPr/>
          </a:p>
          <a:p>
            <a:pPr/>
          </a:p>
          <a:p>
            <a:pPr/>
          </a:p>
          <a:p>
            <a:pPr/>
            <a:r>
              <a:t>Because the root of the left heap has become smaller, the heap property there is no longer guaranteed</a:t>
            </a:r>
          </a:p>
          <a:p>
            <a:pPr/>
            <a:r>
              <a:t>We need to continue heapifying there</a:t>
            </a:r>
          </a:p>
        </p:txBody>
      </p:sp>
      <p:pic>
        <p:nvPicPr>
          <p:cNvPr id="527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730463" y="2413000"/>
            <a:ext cx="5543874" cy="2159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9" name="Heap-Sor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Heap-Sort</a:t>
            </a:r>
          </a:p>
        </p:txBody>
      </p:sp>
      <p:sp>
        <p:nvSpPr>
          <p:cNvPr id="530" name="def heapify(arr, i):…"/>
          <p:cNvSpPr txBox="1"/>
          <p:nvPr/>
        </p:nvSpPr>
        <p:spPr>
          <a:xfrm>
            <a:off x="1217079" y="2137409"/>
            <a:ext cx="10570643" cy="6007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def heapify(arr, i):</a:t>
            </a:r>
          </a:p>
          <a:p>
            <a:pPr/>
            <a:r>
              <a:t>   l, r = left(i), right(i)</a:t>
            </a:r>
          </a:p>
          <a:p>
            <a:pPr/>
            <a:r>
              <a:t>   if l &lt; len(arr):</a:t>
            </a:r>
          </a:p>
          <a:p>
            <a:pPr/>
            <a:r>
              <a:t>      if arr[i] &lt; arr[l]:</a:t>
            </a:r>
          </a:p>
          <a:p>
            <a:pPr/>
            <a:r>
              <a:t>         largest = l</a:t>
            </a:r>
          </a:p>
          <a:p>
            <a:pPr/>
            <a:r>
              <a:t>      else:</a:t>
            </a:r>
          </a:p>
          <a:p>
            <a:pPr/>
            <a:r>
              <a:t>         largest = i</a:t>
            </a:r>
          </a:p>
          <a:p>
            <a:pPr/>
            <a:r>
              <a:t>   if r &lt; len(arr):</a:t>
            </a:r>
          </a:p>
          <a:p>
            <a:pPr/>
            <a:r>
              <a:t>      if arr[r] &gt; arr[largest]:</a:t>
            </a:r>
          </a:p>
          <a:p>
            <a:pPr/>
            <a:r>
              <a:t>         largest = r</a:t>
            </a:r>
          </a:p>
          <a:p>
            <a:pPr/>
            <a:r>
              <a:t>   if largest == i:</a:t>
            </a:r>
          </a:p>
          <a:p>
            <a:pPr/>
            <a:r>
              <a:t>      return </a:t>
            </a:r>
          </a:p>
          <a:p>
            <a:pPr/>
            <a:r>
              <a:t>   else: </a:t>
            </a:r>
          </a:p>
          <a:p>
            <a:pPr/>
            <a:r>
              <a:t>      arr[i], arr[largest] = arr[largest], arr[i]</a:t>
            </a:r>
          </a:p>
          <a:p>
            <a:pPr/>
            <a:r>
              <a:t>      heapify(arr, largest)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" name="Heap-Sor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Heap-Sort</a:t>
            </a:r>
          </a:p>
        </p:txBody>
      </p:sp>
      <p:sp>
        <p:nvSpPr>
          <p:cNvPr id="533" name="Performance of heapify: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pPr/>
            <a:r>
              <a:t>Performance of heapify:  </a:t>
            </a:r>
            <a14:m>
              <m:oMath>
                <m:r>
                  <a:rPr xmlns:a="http://schemas.openxmlformats.org/drawingml/2006/main" sz="39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O</m:t>
                </m:r>
                <m:r>
                  <a:rPr xmlns:a="http://schemas.openxmlformats.org/drawingml/2006/main" sz="39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(</m:t>
                </m:r>
                <m:r>
                  <m:rPr>
                    <m:sty m:val="p"/>
                  </m:rPr>
                  <a:rPr xmlns:a="http://schemas.openxmlformats.org/drawingml/2006/main" sz="39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log</m:t>
                </m:r>
                <m:r>
                  <a:rPr xmlns:a="http://schemas.openxmlformats.org/drawingml/2006/main" sz="39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(</m:t>
                </m:r>
                <m:r>
                  <a:rPr xmlns:a="http://schemas.openxmlformats.org/drawingml/2006/main" sz="39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n</m:t>
                </m:r>
                <m:r>
                  <a:rPr xmlns:a="http://schemas.openxmlformats.org/drawingml/2006/main" sz="39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)</m:t>
                </m:r>
                <m:r>
                  <a:rPr xmlns:a="http://schemas.openxmlformats.org/drawingml/2006/main" sz="39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)</m:t>
                </m:r>
              </m:oMath>
            </a14:m>
          </a:p>
          <a:p>
            <a:pPr/>
            <a:r>
              <a:t>To guarantee result is a heap:  </a:t>
            </a:r>
          </a:p>
          <a:p>
            <a:pPr lvl="1"/>
            <a:r>
              <a:t>left and right subheap need to be heaps indeed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5" name="Heap-Sor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Heap-Sort</a:t>
            </a:r>
          </a:p>
        </p:txBody>
      </p:sp>
      <p:sp>
        <p:nvSpPr>
          <p:cNvPr id="536" name="To create a heap: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pPr/>
            <a:r>
              <a:t>To create a heap:</a:t>
            </a:r>
          </a:p>
          <a:p>
            <a:pPr lvl="1"/>
            <a:r>
              <a:t>use heapify working back</a:t>
            </a:r>
          </a:p>
          <a:p>
            <a:pPr lvl="1"/>
            <a:r>
              <a:t>Can start at location </a:t>
            </a:r>
            <a14:m>
              <m:oMath>
                <m:r>
                  <a:rPr xmlns:a="http://schemas.openxmlformats.org/drawingml/2006/main" sz="38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⌊</m:t>
                </m:r>
                <m:r>
                  <m:rPr>
                    <m:nor/>
                  </m:rPr>
                  <a:rPr xmlns:a="http://schemas.openxmlformats.org/drawingml/2006/main" sz="38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len</m:t>
                </m:r>
                <m:r>
                  <a:rPr xmlns:a="http://schemas.openxmlformats.org/drawingml/2006/main" sz="38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(</m:t>
                </m:r>
                <m:r>
                  <m:rPr>
                    <m:nor/>
                  </m:rPr>
                  <a:rPr xmlns:a="http://schemas.openxmlformats.org/drawingml/2006/main" sz="38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arr</m:t>
                </m:r>
                <m:r>
                  <a:rPr xmlns:a="http://schemas.openxmlformats.org/drawingml/2006/main" sz="38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)</m:t>
                </m:r>
                <m:r>
                  <a:rPr xmlns:a="http://schemas.openxmlformats.org/drawingml/2006/main" sz="38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/</m:t>
                </m:r>
                <m:r>
                  <a:rPr xmlns:a="http://schemas.openxmlformats.org/drawingml/2006/main" sz="38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2</m:t>
                </m:r>
                <m:r>
                  <a:rPr xmlns:a="http://schemas.openxmlformats.org/drawingml/2006/main" sz="38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⌋</m:t>
                </m:r>
              </m:oMath>
            </a14:m>
          </a:p>
          <a:p>
            <a:pPr lvl="1"/>
          </a:p>
          <a:p>
            <a:pPr lvl="1"/>
          </a:p>
          <a:p>
            <a:pPr/>
            <a:r>
              <a:t>We can even show: runtime of make_heap is linear   </a:t>
            </a:r>
          </a:p>
        </p:txBody>
      </p:sp>
      <p:sp>
        <p:nvSpPr>
          <p:cNvPr id="537" name="def make_heap(arr):…"/>
          <p:cNvSpPr txBox="1"/>
          <p:nvPr/>
        </p:nvSpPr>
        <p:spPr>
          <a:xfrm>
            <a:off x="1857263" y="5092700"/>
            <a:ext cx="9290274" cy="1282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def make_heap(arr):</a:t>
            </a:r>
          </a:p>
          <a:p>
            <a:pPr/>
            <a:r>
              <a:t>   for i in range( int(len(arr)/2), 0, -1):</a:t>
            </a:r>
          </a:p>
          <a:p>
            <a:pPr/>
            <a:r>
              <a:t>      heapify(arr,i)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9" name="Heap-Sor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Heap-Sort</a:t>
            </a:r>
          </a:p>
        </p:txBody>
      </p:sp>
      <p:sp>
        <p:nvSpPr>
          <p:cNvPr id="540" name="Heap-sort: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pPr/>
            <a:r>
              <a:t>Heap-sort:</a:t>
            </a:r>
          </a:p>
          <a:p>
            <a:pPr lvl="1"/>
            <a:r>
              <a:t>Make array into a heap</a:t>
            </a:r>
          </a:p>
          <a:p>
            <a:pPr lvl="1"/>
            <a:r>
              <a:t>Extract the maximum</a:t>
            </a:r>
          </a:p>
          <a:p>
            <a:pPr lvl="2"/>
            <a:r>
              <a:t>move it to the last element of the array</a:t>
            </a:r>
          </a:p>
          <a:p>
            <a:pPr lvl="1"/>
            <a:r>
              <a:t>Repeat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" name="Heap-Sor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Heap-Sort</a:t>
            </a:r>
          </a:p>
        </p:txBody>
      </p:sp>
      <p:sp>
        <p:nvSpPr>
          <p:cNvPr id="543" name="Performance:…"/>
          <p:cNvSpPr txBox="1"/>
          <p:nvPr>
            <p:ph type="body" sz="half" idx="1"/>
          </p:nvPr>
        </p:nvSpPr>
        <p:spPr>
          <a:xfrm>
            <a:off x="952500" y="4983958"/>
            <a:ext cx="11099800" cy="3893342"/>
          </a:xfrm>
          <a:prstGeom prst="rect">
            <a:avLst/>
          </a:prstGeom>
        </p:spPr>
        <p:txBody>
          <a:bodyPr anchor="t"/>
          <a:lstStyle/>
          <a:p>
            <a:pPr/>
            <a:r>
              <a:t>Performance:</a:t>
            </a:r>
          </a:p>
          <a:p>
            <a:pPr lvl="1"/>
            <a:r>
              <a:t>Making the array into a heap:  </a:t>
            </a:r>
            <a14:m>
              <m:oMath>
                <m:r>
                  <a:rPr xmlns:a="http://schemas.openxmlformats.org/drawingml/2006/main" sz="40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O</m:t>
                </m:r>
                <m:r>
                  <a:rPr xmlns:a="http://schemas.openxmlformats.org/drawingml/2006/main" sz="40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(</m:t>
                </m:r>
                <m:r>
                  <a:rPr xmlns:a="http://schemas.openxmlformats.org/drawingml/2006/main" sz="40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n</m:t>
                </m:r>
                <m:r>
                  <a:rPr xmlns:a="http://schemas.openxmlformats.org/drawingml/2006/main" sz="40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)</m:t>
                </m:r>
              </m:oMath>
            </a14:m>
          </a:p>
          <a:p>
            <a:pPr lvl="1"/>
            <a:r>
              <a:t>Extracting the maximum and putting it at the end: </a:t>
            </a:r>
            <a14:m>
              <m:oMath>
                <m:r>
                  <m:rPr>
                    <m:sty m:val="p"/>
                  </m:rPr>
                  <a:rPr xmlns:a="http://schemas.openxmlformats.org/drawingml/2006/main" sz="40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Θ</m:t>
                </m:r>
                <m:r>
                  <a:rPr xmlns:a="http://schemas.openxmlformats.org/drawingml/2006/main" sz="40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(</m:t>
                </m:r>
                <m:r>
                  <a:rPr xmlns:a="http://schemas.openxmlformats.org/drawingml/2006/main" sz="40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1</m:t>
                </m:r>
                <m:r>
                  <a:rPr xmlns:a="http://schemas.openxmlformats.org/drawingml/2006/main" sz="40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)</m:t>
                </m:r>
              </m:oMath>
            </a14:m>
          </a:p>
          <a:p>
            <a:pPr lvl="1"/>
            <a:r>
              <a:t>Heapify the array again:  </a:t>
            </a:r>
            <a14:m>
              <m:oMath>
                <m:r>
                  <a:rPr xmlns:a="http://schemas.openxmlformats.org/drawingml/2006/main" sz="36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O</m:t>
                </m:r>
                <m:r>
                  <a:rPr xmlns:a="http://schemas.openxmlformats.org/drawingml/2006/main" sz="36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(</m:t>
                </m:r>
                <m:sSub>
                  <m:e>
                    <m:r>
                      <m:rPr>
                        <m:sty m:val="p"/>
                      </m:rPr>
                      <a:rPr xmlns:a="http://schemas.openxmlformats.org/drawingml/2006/main" sz="36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log</m:t>
                    </m:r>
                  </m:e>
                  <m:sub>
                    <m:r>
                      <a:rPr xmlns:a="http://schemas.openxmlformats.org/drawingml/2006/main" sz="36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2</m:t>
                    </m:r>
                  </m:sub>
                </m:sSub>
                <m:r>
                  <a:rPr xmlns:a="http://schemas.openxmlformats.org/drawingml/2006/main" sz="36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(</m:t>
                </m:r>
                <m:r>
                  <a:rPr xmlns:a="http://schemas.openxmlformats.org/drawingml/2006/main" sz="36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n</m:t>
                </m:r>
                <m:r>
                  <a:rPr xmlns:a="http://schemas.openxmlformats.org/drawingml/2006/main" sz="36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)</m:t>
                </m:r>
                <m:r>
                  <a:rPr xmlns:a="http://schemas.openxmlformats.org/drawingml/2006/main" sz="36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+</m:t>
                </m:r>
                <m:r>
                  <a:rPr xmlns:a="http://schemas.openxmlformats.org/drawingml/2006/main" sz="36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O</m:t>
                </m:r>
                <m:r>
                  <a:rPr xmlns:a="http://schemas.openxmlformats.org/drawingml/2006/main" sz="36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(</m:t>
                </m:r>
                <m:sSub>
                  <m:e>
                    <m:r>
                      <m:rPr>
                        <m:sty m:val="p"/>
                      </m:rPr>
                      <a:rPr xmlns:a="http://schemas.openxmlformats.org/drawingml/2006/main" sz="36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log</m:t>
                    </m:r>
                  </m:e>
                  <m:sub>
                    <m:r>
                      <a:rPr xmlns:a="http://schemas.openxmlformats.org/drawingml/2006/main" sz="36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2</m:t>
                    </m:r>
                  </m:sub>
                </m:sSub>
                <m:r>
                  <a:rPr xmlns:a="http://schemas.openxmlformats.org/drawingml/2006/main" sz="36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(</m:t>
                </m:r>
                <m:r>
                  <a:rPr xmlns:a="http://schemas.openxmlformats.org/drawingml/2006/main" sz="36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n</m:t>
                </m:r>
                <m:r>
                  <a:rPr xmlns:a="http://schemas.openxmlformats.org/drawingml/2006/main" sz="36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-</m:t>
                </m:r>
                <m:r>
                  <a:rPr xmlns:a="http://schemas.openxmlformats.org/drawingml/2006/main" sz="36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1</m:t>
                </m:r>
                <m:r>
                  <a:rPr xmlns:a="http://schemas.openxmlformats.org/drawingml/2006/main" sz="36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)</m:t>
                </m:r>
                <m:r>
                  <a:rPr xmlns:a="http://schemas.openxmlformats.org/drawingml/2006/main" sz="36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)</m:t>
                </m:r>
                <m:r>
                  <a:rPr xmlns:a="http://schemas.openxmlformats.org/drawingml/2006/main" sz="36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+</m:t>
                </m:r>
                <m:r>
                  <a:rPr xmlns:a="http://schemas.openxmlformats.org/drawingml/2006/main" sz="36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…</m:t>
                </m:r>
                <m:r>
                  <a:rPr xmlns:a="http://schemas.openxmlformats.org/drawingml/2006/main" sz="36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+</m:t>
                </m:r>
                <m:r>
                  <a:rPr xmlns:a="http://schemas.openxmlformats.org/drawingml/2006/main" sz="36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O</m:t>
                </m:r>
                <m:r>
                  <a:rPr xmlns:a="http://schemas.openxmlformats.org/drawingml/2006/main" sz="36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(</m:t>
                </m:r>
                <m:sSub>
                  <m:e>
                    <m:r>
                      <m:rPr>
                        <m:sty m:val="p"/>
                      </m:rPr>
                      <a:rPr xmlns:a="http://schemas.openxmlformats.org/drawingml/2006/main" sz="36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log</m:t>
                    </m:r>
                  </m:e>
                  <m:sub>
                    <m:r>
                      <a:rPr xmlns:a="http://schemas.openxmlformats.org/drawingml/2006/main" sz="36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2</m:t>
                    </m:r>
                  </m:sub>
                </m:sSub>
                <m:r>
                  <a:rPr xmlns:a="http://schemas.openxmlformats.org/drawingml/2006/main" sz="36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(</m:t>
                </m:r>
                <m:r>
                  <a:rPr xmlns:a="http://schemas.openxmlformats.org/drawingml/2006/main" sz="36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2</m:t>
                </m:r>
                <m:r>
                  <a:rPr xmlns:a="http://schemas.openxmlformats.org/drawingml/2006/main" sz="36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)</m:t>
                </m:r>
                <m:r>
                  <a:rPr xmlns:a="http://schemas.openxmlformats.org/drawingml/2006/main" sz="36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)</m:t>
                </m:r>
                <m:r>
                  <a:rPr xmlns:a="http://schemas.openxmlformats.org/drawingml/2006/main" sz="36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+</m:t>
                </m:r>
                <m:r>
                  <a:rPr xmlns:a="http://schemas.openxmlformats.org/drawingml/2006/main" sz="36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O</m:t>
                </m:r>
                <m:r>
                  <a:rPr xmlns:a="http://schemas.openxmlformats.org/drawingml/2006/main" sz="36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(</m:t>
                </m:r>
                <m:sSub>
                  <m:e>
                    <m:r>
                      <m:rPr>
                        <m:sty m:val="p"/>
                      </m:rPr>
                      <a:rPr xmlns:a="http://schemas.openxmlformats.org/drawingml/2006/main" sz="36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log</m:t>
                    </m:r>
                  </m:e>
                  <m:sub>
                    <m:r>
                      <a:rPr xmlns:a="http://schemas.openxmlformats.org/drawingml/2006/main" sz="36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2</m:t>
                    </m:r>
                  </m:sub>
                </m:sSub>
                <m:r>
                  <a:rPr xmlns:a="http://schemas.openxmlformats.org/drawingml/2006/main" sz="36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(</m:t>
                </m:r>
                <m:r>
                  <a:rPr xmlns:a="http://schemas.openxmlformats.org/drawingml/2006/main" sz="36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1</m:t>
                </m:r>
                <m:r>
                  <a:rPr xmlns:a="http://schemas.openxmlformats.org/drawingml/2006/main" sz="36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)</m:t>
                </m:r>
                <m:r>
                  <a:rPr xmlns:a="http://schemas.openxmlformats.org/drawingml/2006/main" sz="36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)</m:t>
                </m:r>
                <m:r>
                  <a:rPr xmlns:a="http://schemas.openxmlformats.org/drawingml/2006/main" sz="36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)</m:t>
                </m:r>
              </m:oMath>
            </a14:m>
          </a:p>
        </p:txBody>
      </p:sp>
      <p:sp>
        <p:nvSpPr>
          <p:cNvPr id="544" name="def heap_sort(arr):…"/>
          <p:cNvSpPr txBox="1"/>
          <p:nvPr/>
        </p:nvSpPr>
        <p:spPr>
          <a:xfrm>
            <a:off x="952500" y="2413000"/>
            <a:ext cx="8436695" cy="20701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>
            <a:spAutoFit/>
          </a:bodyPr>
          <a:lstStyle/>
          <a:p>
            <a:pPr/>
            <a:r>
              <a:t>def heap_sort(arr):</a:t>
            </a:r>
          </a:p>
          <a:p>
            <a:pPr/>
            <a:r>
              <a:t>   for i in range(len(arr)-1, 1, -1):</a:t>
            </a:r>
          </a:p>
          <a:p>
            <a:pPr/>
            <a:r>
              <a:t>      arr[0], arr[i] = arr[i], arr[0]</a:t>
            </a:r>
          </a:p>
          <a:p>
            <a:pPr/>
            <a:r>
              <a:t>      arr.heap_size = arr.heap_size - 1</a:t>
            </a:r>
          </a:p>
          <a:p>
            <a:pPr/>
            <a:r>
              <a:t>      heapify(arr, i)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6" name="Heap Sort Exampl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Heap Sort Example</a:t>
            </a:r>
          </a:p>
        </p:txBody>
      </p:sp>
      <p:sp>
        <p:nvSpPr>
          <p:cNvPr id="547" name="Example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pPr/>
            <a:r>
              <a:t>Example</a:t>
            </a:r>
          </a:p>
          <a:p>
            <a:pPr lvl="1"/>
          </a:p>
          <a:p>
            <a:pPr lvl="1"/>
            <a:r>
              <a:t>First phase: heapify into a max heap</a:t>
            </a:r>
          </a:p>
          <a:p>
            <a:pPr lvl="2"/>
            <a:r>
              <a:t>Easier to start indices with 1</a:t>
            </a:r>
          </a:p>
          <a:p>
            <a:pPr lvl="2"/>
            <a14:m>
              <m:oMathPara>
                <m:oMathParaPr>
                  <m:jc m:val="left"/>
                </m:oMathParaPr>
                <m:oMath>
                  <m:r>
                    <a:rPr xmlns:a="http://schemas.openxmlformats.org/drawingml/2006/main" sz="38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j</m:t>
                  </m:r>
                  <m:r>
                    <a:rPr xmlns:a="http://schemas.openxmlformats.org/drawingml/2006/main" sz="38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=</m:t>
                  </m:r>
                  <m:r>
                    <a:rPr xmlns:a="http://schemas.openxmlformats.org/drawingml/2006/main" sz="38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7,</m:t>
                  </m:r>
                  <m:r>
                    <a:rPr xmlns:a="http://schemas.openxmlformats.org/drawingml/2006/main" sz="38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l</m:t>
                  </m:r>
                  <m:r>
                    <a:rPr xmlns:a="http://schemas.openxmlformats.org/drawingml/2006/main" sz="38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=</m:t>
                  </m:r>
                  <m:r>
                    <a:rPr xmlns:a="http://schemas.openxmlformats.org/drawingml/2006/main" sz="38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14,</m:t>
                  </m:r>
                  <m:r>
                    <a:rPr xmlns:a="http://schemas.openxmlformats.org/drawingml/2006/main" sz="38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r</m:t>
                  </m:r>
                  <m:r>
                    <a:rPr xmlns:a="http://schemas.openxmlformats.org/drawingml/2006/main" sz="38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=</m:t>
                  </m:r>
                  <m:r>
                    <a:rPr xmlns:a="http://schemas.openxmlformats.org/drawingml/2006/main" sz="38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15</m:t>
                  </m:r>
                </m:oMath>
              </m:oMathPara>
            </a14:m>
          </a:p>
          <a:p>
            <a:pPr lvl="2"/>
          </a:p>
          <a:p>
            <a:pPr lvl="2"/>
            <a:r>
              <a:t>Heap property is true</a:t>
            </a:r>
          </a:p>
        </p:txBody>
      </p:sp>
      <p:pic>
        <p:nvPicPr>
          <p:cNvPr id="548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952500" y="2590800"/>
            <a:ext cx="5359400" cy="406400"/>
          </a:xfrm>
          <a:prstGeom prst="rect">
            <a:avLst/>
          </a:prstGeom>
          <a:ln w="12700">
            <a:miter lim="400000"/>
          </a:ln>
        </p:spPr>
      </p:pic>
      <p:pic>
        <p:nvPicPr>
          <p:cNvPr id="549" name="Image" descr="Image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952500" y="2590800"/>
            <a:ext cx="5359400" cy="9271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1" name="Heap Sort Exampl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Heap Sort Example</a:t>
            </a:r>
          </a:p>
        </p:txBody>
      </p:sp>
      <p:sp>
        <p:nvSpPr>
          <p:cNvPr id="552" name="Heap property maintained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pPr/>
            <a14:m>
              <m:oMathPara>
                <m:oMathParaPr>
                  <m:jc m:val="left"/>
                </m:oMathParaPr>
                <m:oMath>
                  <m:r>
                    <a:rPr xmlns:a="http://schemas.openxmlformats.org/drawingml/2006/main" sz="38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j</m:t>
                  </m:r>
                  <m:r>
                    <a:rPr xmlns:a="http://schemas.openxmlformats.org/drawingml/2006/main" sz="38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=</m:t>
                  </m:r>
                  <m:r>
                    <a:rPr xmlns:a="http://schemas.openxmlformats.org/drawingml/2006/main" sz="38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6,</m:t>
                  </m:r>
                  <m:r>
                    <a:rPr xmlns:a="http://schemas.openxmlformats.org/drawingml/2006/main" sz="38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l</m:t>
                  </m:r>
                  <m:r>
                    <a:rPr xmlns:a="http://schemas.openxmlformats.org/drawingml/2006/main" sz="38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=</m:t>
                  </m:r>
                  <m:r>
                    <a:rPr xmlns:a="http://schemas.openxmlformats.org/drawingml/2006/main" sz="38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12,</m:t>
                  </m:r>
                  <m:r>
                    <a:rPr xmlns:a="http://schemas.openxmlformats.org/drawingml/2006/main" sz="38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r</m:t>
                  </m:r>
                  <m:r>
                    <a:rPr xmlns:a="http://schemas.openxmlformats.org/drawingml/2006/main" sz="38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=</m:t>
                  </m:r>
                  <m:r>
                    <a:rPr xmlns:a="http://schemas.openxmlformats.org/drawingml/2006/main" sz="38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13</m:t>
                  </m:r>
                </m:oMath>
              </m:oMathPara>
            </a14:m>
          </a:p>
          <a:p>
            <a:pPr/>
          </a:p>
          <a:p>
            <a:pPr/>
            <a:r>
              <a:t>Heap property maintained</a:t>
            </a:r>
          </a:p>
        </p:txBody>
      </p:sp>
      <p:pic>
        <p:nvPicPr>
          <p:cNvPr id="553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952500" y="2590800"/>
            <a:ext cx="5359400" cy="9017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Simple Sorting Algorithms"/>
          <p:cNvSpPr txBox="1"/>
          <p:nvPr>
            <p:ph type="ctr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Simple Sorting Algorithms</a:t>
            </a:r>
          </a:p>
        </p:txBody>
      </p:sp>
      <p:sp>
        <p:nvSpPr>
          <p:cNvPr id="152" name="Thomas Schwarz, SJ"/>
          <p:cNvSpPr txBox="1"/>
          <p:nvPr>
            <p:ph type="subTitle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Thomas Schwarz, SJ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5" name="Heap Sort Exampl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Heap Sort Example</a:t>
            </a:r>
          </a:p>
        </p:txBody>
      </p:sp>
      <p:sp>
        <p:nvSpPr>
          <p:cNvPr id="556" name="Heap property needs to be restored: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pPr lvl="1"/>
            <a14:m>
              <m:oMathPara>
                <m:oMathParaPr>
                  <m:jc m:val="left"/>
                </m:oMathParaPr>
                <m:oMath>
                  <m:r>
                    <a:rPr xmlns:a="http://schemas.openxmlformats.org/drawingml/2006/main" sz="37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i</m:t>
                  </m:r>
                  <m:r>
                    <a:rPr xmlns:a="http://schemas.openxmlformats.org/drawingml/2006/main" sz="37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=</m:t>
                  </m:r>
                  <m:r>
                    <a:rPr xmlns:a="http://schemas.openxmlformats.org/drawingml/2006/main" sz="37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5,</m:t>
                  </m:r>
                  <m:r>
                    <m:rPr>
                      <m:nor/>
                    </m:rPr>
                    <a:rPr xmlns:a="http://schemas.openxmlformats.org/drawingml/2006/main" sz="37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left</m:t>
                  </m:r>
                  <m:r>
                    <a:rPr xmlns:a="http://schemas.openxmlformats.org/drawingml/2006/main" sz="37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=</m:t>
                  </m:r>
                  <m:r>
                    <a:rPr xmlns:a="http://schemas.openxmlformats.org/drawingml/2006/main" sz="37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10,</m:t>
                  </m:r>
                  <m:r>
                    <m:rPr>
                      <m:nor/>
                    </m:rPr>
                    <a:rPr xmlns:a="http://schemas.openxmlformats.org/drawingml/2006/main" sz="37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right</m:t>
                  </m:r>
                  <m:r>
                    <a:rPr xmlns:a="http://schemas.openxmlformats.org/drawingml/2006/main" sz="37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=</m:t>
                  </m:r>
                  <m:r>
                    <a:rPr xmlns:a="http://schemas.openxmlformats.org/drawingml/2006/main" sz="37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11</m:t>
                  </m:r>
                </m:oMath>
              </m:oMathPara>
            </a14:m>
          </a:p>
          <a:p>
            <a:pPr lvl="1"/>
          </a:p>
          <a:p>
            <a:pPr lvl="1"/>
            <a:r>
              <a:t>Heap property needs to be restored:</a:t>
            </a:r>
          </a:p>
          <a:p>
            <a:pPr lvl="2"/>
            <a:r>
              <a:t>Exchange 8 for 12</a:t>
            </a:r>
          </a:p>
          <a:p>
            <a:pPr lvl="2"/>
          </a:p>
          <a:p>
            <a:pPr lvl="2"/>
            <a:r>
              <a:t>No need to continue</a:t>
            </a:r>
          </a:p>
        </p:txBody>
      </p:sp>
      <p:pic>
        <p:nvPicPr>
          <p:cNvPr id="557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952500" y="2590800"/>
            <a:ext cx="5359400" cy="990600"/>
          </a:xfrm>
          <a:prstGeom prst="rect">
            <a:avLst/>
          </a:prstGeom>
          <a:ln w="12700">
            <a:miter lim="400000"/>
          </a:ln>
        </p:spPr>
      </p:pic>
      <p:pic>
        <p:nvPicPr>
          <p:cNvPr id="558" name="Image" descr="Image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952500" y="2590800"/>
            <a:ext cx="5359400" cy="4064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0" name="Heap Sort Exampl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Heap Sort Example</a:t>
            </a:r>
          </a:p>
        </p:txBody>
      </p:sp>
      <p:sp>
        <p:nvSpPr>
          <p:cNvPr id="561" name="Exchange 4 with 7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pPr/>
            <a14:m>
              <m:oMathPara>
                <m:oMathParaPr>
                  <m:jc m:val="left"/>
                </m:oMathParaPr>
                <m:oMath>
                  <m:r>
                    <a:rPr xmlns:a="http://schemas.openxmlformats.org/drawingml/2006/main" sz="38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j</m:t>
                  </m:r>
                  <m:r>
                    <a:rPr xmlns:a="http://schemas.openxmlformats.org/drawingml/2006/main" sz="38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=</m:t>
                  </m:r>
                  <m:r>
                    <a:rPr xmlns:a="http://schemas.openxmlformats.org/drawingml/2006/main" sz="38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4,</m:t>
                  </m:r>
                  <m:r>
                    <a:rPr xmlns:a="http://schemas.openxmlformats.org/drawingml/2006/main" sz="38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l</m:t>
                  </m:r>
                  <m:r>
                    <a:rPr xmlns:a="http://schemas.openxmlformats.org/drawingml/2006/main" sz="38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=</m:t>
                  </m:r>
                  <m:r>
                    <a:rPr xmlns:a="http://schemas.openxmlformats.org/drawingml/2006/main" sz="38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8,</m:t>
                  </m:r>
                  <m:r>
                    <a:rPr xmlns:a="http://schemas.openxmlformats.org/drawingml/2006/main" sz="38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r</m:t>
                  </m:r>
                  <m:r>
                    <a:rPr xmlns:a="http://schemas.openxmlformats.org/drawingml/2006/main" sz="38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=</m:t>
                  </m:r>
                  <m:r>
                    <a:rPr xmlns:a="http://schemas.openxmlformats.org/drawingml/2006/main" sz="38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9</m:t>
                  </m:r>
                </m:oMath>
              </m:oMathPara>
            </a14:m>
          </a:p>
          <a:p>
            <a:pPr lvl="1"/>
          </a:p>
          <a:p>
            <a:pPr lvl="1"/>
            <a:r>
              <a:t>Exchange 4 with 7</a:t>
            </a:r>
          </a:p>
          <a:p>
            <a:pPr lvl="1"/>
          </a:p>
        </p:txBody>
      </p:sp>
      <p:pic>
        <p:nvPicPr>
          <p:cNvPr id="562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952500" y="2590800"/>
            <a:ext cx="5359400" cy="749300"/>
          </a:xfrm>
          <a:prstGeom prst="rect">
            <a:avLst/>
          </a:prstGeom>
          <a:ln w="12700">
            <a:miter lim="400000"/>
          </a:ln>
        </p:spPr>
      </p:pic>
      <p:pic>
        <p:nvPicPr>
          <p:cNvPr id="563" name="Image" descr="Image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952500" y="2590800"/>
            <a:ext cx="5359400" cy="4064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5" name="Heap Sort Exampl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Heap Sort Example</a:t>
            </a:r>
          </a:p>
        </p:txBody>
      </p:sp>
      <p:sp>
        <p:nvSpPr>
          <p:cNvPr id="566" name="Exchange 3 with 13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pPr/>
            <a14:m>
              <m:oMathPara>
                <m:oMathParaPr>
                  <m:jc m:val="left"/>
                </m:oMathParaPr>
                <m:oMath>
                  <m:r>
                    <a:rPr xmlns:a="http://schemas.openxmlformats.org/drawingml/2006/main" sz="38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j</m:t>
                  </m:r>
                  <m:r>
                    <a:rPr xmlns:a="http://schemas.openxmlformats.org/drawingml/2006/main" sz="38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=</m:t>
                  </m:r>
                  <m:r>
                    <a:rPr xmlns:a="http://schemas.openxmlformats.org/drawingml/2006/main" sz="38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3,</m:t>
                  </m:r>
                  <m:r>
                    <a:rPr xmlns:a="http://schemas.openxmlformats.org/drawingml/2006/main" sz="38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l</m:t>
                  </m:r>
                  <m:r>
                    <a:rPr xmlns:a="http://schemas.openxmlformats.org/drawingml/2006/main" sz="38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=</m:t>
                  </m:r>
                  <m:r>
                    <a:rPr xmlns:a="http://schemas.openxmlformats.org/drawingml/2006/main" sz="38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6,</m:t>
                  </m:r>
                  <m:r>
                    <a:rPr xmlns:a="http://schemas.openxmlformats.org/drawingml/2006/main" sz="38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r</m:t>
                  </m:r>
                  <m:r>
                    <a:rPr xmlns:a="http://schemas.openxmlformats.org/drawingml/2006/main" sz="38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=</m:t>
                  </m:r>
                  <m:r>
                    <a:rPr xmlns:a="http://schemas.openxmlformats.org/drawingml/2006/main" sz="38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7</m:t>
                  </m:r>
                </m:oMath>
              </m:oMathPara>
            </a14:m>
          </a:p>
          <a:p>
            <a:pPr lvl="1"/>
          </a:p>
          <a:p>
            <a:pPr lvl="1"/>
            <a:r>
              <a:t>Exchange 3 with 13</a:t>
            </a:r>
          </a:p>
          <a:p>
            <a:pPr lvl="1"/>
          </a:p>
          <a:p>
            <a:pPr lvl="1"/>
            <a:r>
              <a:t>Test result </a:t>
            </a:r>
            <a14:m>
              <m:oMath>
                <m:r>
                  <a:rPr xmlns:a="http://schemas.openxmlformats.org/drawingml/2006/main" sz="37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j</m:t>
                </m:r>
                <m:r>
                  <a:rPr xmlns:a="http://schemas.openxmlformats.org/drawingml/2006/main" sz="37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=</m:t>
                </m:r>
                <m:r>
                  <a:rPr xmlns:a="http://schemas.openxmlformats.org/drawingml/2006/main" sz="37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7,</m:t>
                </m:r>
                <m:r>
                  <a:rPr xmlns:a="http://schemas.openxmlformats.org/drawingml/2006/main" sz="37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l</m:t>
                </m:r>
                <m:r>
                  <a:rPr xmlns:a="http://schemas.openxmlformats.org/drawingml/2006/main" sz="37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=</m:t>
                </m:r>
                <m:r>
                  <a:rPr xmlns:a="http://schemas.openxmlformats.org/drawingml/2006/main" sz="37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14</m:t>
                </m:r>
              </m:oMath>
            </a14:m>
            <a:r>
              <a:t>: exchange 3 with 5</a:t>
            </a:r>
          </a:p>
          <a:p>
            <a:pPr lvl="1"/>
          </a:p>
        </p:txBody>
      </p:sp>
      <p:pic>
        <p:nvPicPr>
          <p:cNvPr id="567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952500" y="2590800"/>
            <a:ext cx="5359400" cy="838200"/>
          </a:xfrm>
          <a:prstGeom prst="rect">
            <a:avLst/>
          </a:prstGeom>
          <a:ln w="12700">
            <a:miter lim="400000"/>
          </a:ln>
        </p:spPr>
      </p:pic>
      <p:pic>
        <p:nvPicPr>
          <p:cNvPr id="568" name="Image" descr="Image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952500" y="2590800"/>
            <a:ext cx="5359400" cy="736600"/>
          </a:xfrm>
          <a:prstGeom prst="rect">
            <a:avLst/>
          </a:prstGeom>
          <a:ln w="12700">
            <a:miter lim="400000"/>
          </a:ln>
        </p:spPr>
      </p:pic>
      <p:pic>
        <p:nvPicPr>
          <p:cNvPr id="569" name="Image" descr="Image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952500" y="2590800"/>
            <a:ext cx="5346700" cy="3937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1" name="Heap Sort Exampl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Heap Sort Example</a:t>
            </a:r>
          </a:p>
        </p:txBody>
      </p:sp>
      <p:sp>
        <p:nvSpPr>
          <p:cNvPr id="572" name="Exchange 11 with 12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pPr/>
            <a14:m>
              <m:oMathPara>
                <m:oMathParaPr>
                  <m:jc m:val="left"/>
                </m:oMathParaPr>
                <m:oMath>
                  <m:r>
                    <a:rPr xmlns:a="http://schemas.openxmlformats.org/drawingml/2006/main" sz="38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j</m:t>
                  </m:r>
                  <m:r>
                    <a:rPr xmlns:a="http://schemas.openxmlformats.org/drawingml/2006/main" sz="38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=</m:t>
                  </m:r>
                  <m:r>
                    <a:rPr xmlns:a="http://schemas.openxmlformats.org/drawingml/2006/main" sz="38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2,</m:t>
                  </m:r>
                  <m:r>
                    <a:rPr xmlns:a="http://schemas.openxmlformats.org/drawingml/2006/main" sz="38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l</m:t>
                  </m:r>
                  <m:r>
                    <a:rPr xmlns:a="http://schemas.openxmlformats.org/drawingml/2006/main" sz="38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=</m:t>
                  </m:r>
                  <m:r>
                    <a:rPr xmlns:a="http://schemas.openxmlformats.org/drawingml/2006/main" sz="38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4,</m:t>
                  </m:r>
                  <m:r>
                    <a:rPr xmlns:a="http://schemas.openxmlformats.org/drawingml/2006/main" sz="38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r</m:t>
                  </m:r>
                  <m:r>
                    <a:rPr xmlns:a="http://schemas.openxmlformats.org/drawingml/2006/main" sz="38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=</m:t>
                  </m:r>
                  <m:r>
                    <a:rPr xmlns:a="http://schemas.openxmlformats.org/drawingml/2006/main" sz="38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5</m:t>
                  </m:r>
                </m:oMath>
              </m:oMathPara>
            </a14:m>
          </a:p>
          <a:p>
            <a:pPr/>
          </a:p>
          <a:p>
            <a:pPr/>
            <a:r>
              <a:t>Exchange 11 with 12</a:t>
            </a:r>
          </a:p>
          <a:p>
            <a:pPr/>
            <a:r>
              <a:t>Then check heap property with </a:t>
            </a:r>
            <a14:m>
              <m:oMath>
                <m:r>
                  <a:rPr xmlns:a="http://schemas.openxmlformats.org/drawingml/2006/main" sz="39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i</m:t>
                </m:r>
                <m:r>
                  <a:rPr xmlns:a="http://schemas.openxmlformats.org/drawingml/2006/main" sz="39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=</m:t>
                </m:r>
                <m:r>
                  <a:rPr xmlns:a="http://schemas.openxmlformats.org/drawingml/2006/main" sz="39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4,</m:t>
                </m:r>
                <m:r>
                  <a:rPr xmlns:a="http://schemas.openxmlformats.org/drawingml/2006/main" sz="39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l</m:t>
                </m:r>
                <m:r>
                  <a:rPr xmlns:a="http://schemas.openxmlformats.org/drawingml/2006/main" sz="39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=</m:t>
                </m:r>
                <m:r>
                  <a:rPr xmlns:a="http://schemas.openxmlformats.org/drawingml/2006/main" sz="39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8,</m:t>
                </m:r>
                <m:r>
                  <a:rPr xmlns:a="http://schemas.openxmlformats.org/drawingml/2006/main" sz="39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r</m:t>
                </m:r>
                <m:r>
                  <a:rPr xmlns:a="http://schemas.openxmlformats.org/drawingml/2006/main" sz="39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=</m:t>
                </m:r>
                <m:r>
                  <a:rPr xmlns:a="http://schemas.openxmlformats.org/drawingml/2006/main" sz="39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9</m:t>
                </m:r>
              </m:oMath>
            </a14:m>
          </a:p>
          <a:p>
            <a:pPr/>
          </a:p>
        </p:txBody>
      </p:sp>
      <p:pic>
        <p:nvPicPr>
          <p:cNvPr id="573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952500" y="2590800"/>
            <a:ext cx="5346700" cy="800100"/>
          </a:xfrm>
          <a:prstGeom prst="rect">
            <a:avLst/>
          </a:prstGeom>
          <a:ln w="12700">
            <a:miter lim="400000"/>
          </a:ln>
        </p:spPr>
      </p:pic>
      <p:pic>
        <p:nvPicPr>
          <p:cNvPr id="574" name="Image" descr="Image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952500" y="2590800"/>
            <a:ext cx="5346700" cy="8509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6" name="Heap Sort Exampl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Heap Sort Example</a:t>
            </a:r>
          </a:p>
        </p:txBody>
      </p:sp>
      <p:sp>
        <p:nvSpPr>
          <p:cNvPr id="577" name="Exchange 9 with 13 and check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pPr/>
            <a14:m>
              <m:oMathPara>
                <m:oMathParaPr>
                  <m:jc m:val="left"/>
                </m:oMathParaPr>
                <m:oMath>
                  <m:r>
                    <a:rPr xmlns:a="http://schemas.openxmlformats.org/drawingml/2006/main" sz="38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j</m:t>
                  </m:r>
                  <m:r>
                    <a:rPr xmlns:a="http://schemas.openxmlformats.org/drawingml/2006/main" sz="38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=</m:t>
                  </m:r>
                  <m:r>
                    <a:rPr xmlns:a="http://schemas.openxmlformats.org/drawingml/2006/main" sz="38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1,</m:t>
                  </m:r>
                  <m:r>
                    <a:rPr xmlns:a="http://schemas.openxmlformats.org/drawingml/2006/main" sz="38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l</m:t>
                  </m:r>
                  <m:r>
                    <a:rPr xmlns:a="http://schemas.openxmlformats.org/drawingml/2006/main" sz="38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=</m:t>
                  </m:r>
                  <m:r>
                    <a:rPr xmlns:a="http://schemas.openxmlformats.org/drawingml/2006/main" sz="38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2,</m:t>
                  </m:r>
                  <m:r>
                    <a:rPr xmlns:a="http://schemas.openxmlformats.org/drawingml/2006/main" sz="38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r</m:t>
                  </m:r>
                  <m:r>
                    <a:rPr xmlns:a="http://schemas.openxmlformats.org/drawingml/2006/main" sz="38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=</m:t>
                  </m:r>
                  <m:r>
                    <a:rPr xmlns:a="http://schemas.openxmlformats.org/drawingml/2006/main" sz="38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3</m:t>
                  </m:r>
                </m:oMath>
              </m:oMathPara>
            </a14:m>
          </a:p>
          <a:p>
            <a:pPr/>
          </a:p>
          <a:p>
            <a:pPr/>
            <a:r>
              <a:t>Exchange 9 with 13 and check </a:t>
            </a:r>
            <a14:m>
              <m:oMath>
                <m:r>
                  <a:rPr xmlns:a="http://schemas.openxmlformats.org/drawingml/2006/main" sz="39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i</m:t>
                </m:r>
                <m:r>
                  <a:rPr xmlns:a="http://schemas.openxmlformats.org/drawingml/2006/main" sz="39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=</m:t>
                </m:r>
                <m:r>
                  <a:rPr xmlns:a="http://schemas.openxmlformats.org/drawingml/2006/main" sz="39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3,</m:t>
                </m:r>
                <m:r>
                  <a:rPr xmlns:a="http://schemas.openxmlformats.org/drawingml/2006/main" sz="39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l</m:t>
                </m:r>
                <m:r>
                  <a:rPr xmlns:a="http://schemas.openxmlformats.org/drawingml/2006/main" sz="39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=</m:t>
                </m:r>
                <m:r>
                  <a:rPr xmlns:a="http://schemas.openxmlformats.org/drawingml/2006/main" sz="39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6,</m:t>
                </m:r>
                <m:r>
                  <a:rPr xmlns:a="http://schemas.openxmlformats.org/drawingml/2006/main" sz="39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r</m:t>
                </m:r>
                <m:r>
                  <a:rPr xmlns:a="http://schemas.openxmlformats.org/drawingml/2006/main" sz="39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=</m:t>
                </m:r>
                <m:r>
                  <a:rPr xmlns:a="http://schemas.openxmlformats.org/drawingml/2006/main" sz="39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7</m:t>
                </m:r>
              </m:oMath>
            </a14:m>
          </a:p>
          <a:p>
            <a:pPr/>
          </a:p>
        </p:txBody>
      </p:sp>
      <p:pic>
        <p:nvPicPr>
          <p:cNvPr id="578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952500" y="2590800"/>
            <a:ext cx="5346700" cy="774700"/>
          </a:xfrm>
          <a:prstGeom prst="rect">
            <a:avLst/>
          </a:prstGeom>
          <a:ln w="12700">
            <a:miter lim="400000"/>
          </a:ln>
        </p:spPr>
      </p:pic>
      <p:pic>
        <p:nvPicPr>
          <p:cNvPr id="579" name="Image" descr="Image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952500" y="2590800"/>
            <a:ext cx="5346700" cy="7239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1" name="Heap Sort Exampl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Heap Sort Example</a:t>
            </a:r>
          </a:p>
        </p:txBody>
      </p:sp>
      <p:sp>
        <p:nvSpPr>
          <p:cNvPr id="582" name="Second phase: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pPr marL="404495" indent="-404495" defTabSz="531622">
              <a:spcBef>
                <a:spcPts val="2000"/>
              </a:spcBef>
              <a:defRPr sz="2912"/>
            </a:pPr>
            <a:r>
              <a:t>Second phase:</a:t>
            </a:r>
          </a:p>
          <a:p>
            <a:pPr lvl="1" marL="808990" indent="-404495" defTabSz="531622">
              <a:spcBef>
                <a:spcPts val="2000"/>
              </a:spcBef>
              <a:defRPr sz="2912"/>
            </a:pPr>
            <a:r>
              <a:t>Extract maxima:</a:t>
            </a:r>
          </a:p>
          <a:p>
            <a:pPr lvl="1" marL="808990" indent="-404495" defTabSz="531622">
              <a:spcBef>
                <a:spcPts val="2000"/>
              </a:spcBef>
              <a:defRPr sz="2912"/>
            </a:pPr>
          </a:p>
          <a:p>
            <a:pPr lvl="1" marL="808990" indent="-404495" defTabSz="531622">
              <a:spcBef>
                <a:spcPts val="2000"/>
              </a:spcBef>
              <a:defRPr sz="2912"/>
            </a:pPr>
            <a:r>
              <a:t>Exchange 13 with 3 and heapify:</a:t>
            </a:r>
          </a:p>
          <a:p>
            <a:pPr lvl="1" marL="808990" indent="-404495" defTabSz="531622">
              <a:spcBef>
                <a:spcPts val="2000"/>
              </a:spcBef>
              <a:defRPr sz="2912"/>
            </a:pPr>
          </a:p>
          <a:p>
            <a:pPr lvl="2" marL="1213485" indent="-404495" defTabSz="531622">
              <a:spcBef>
                <a:spcPts val="2000"/>
              </a:spcBef>
              <a:defRPr sz="2912"/>
            </a:pPr>
            <a:r>
              <a:t>Exchange 3 with 9</a:t>
            </a:r>
          </a:p>
          <a:p>
            <a:pPr lvl="3" marL="1617980" indent="-404495" defTabSz="531622">
              <a:spcBef>
                <a:spcPts val="2000"/>
              </a:spcBef>
              <a:defRPr sz="2912"/>
            </a:pPr>
          </a:p>
          <a:p>
            <a:pPr lvl="2" marL="1213485" indent="-404495" defTabSz="531622">
              <a:spcBef>
                <a:spcPts val="2000"/>
              </a:spcBef>
              <a:defRPr sz="2912"/>
            </a:pPr>
            <a:r>
              <a:t>Exchange 3 with 11</a:t>
            </a:r>
          </a:p>
          <a:p>
            <a:pPr lvl="3" marL="1617980" indent="-404495" defTabSz="531622">
              <a:spcBef>
                <a:spcPts val="2000"/>
              </a:spcBef>
              <a:defRPr sz="2912"/>
            </a:pPr>
          </a:p>
        </p:txBody>
      </p:sp>
      <p:pic>
        <p:nvPicPr>
          <p:cNvPr id="583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952500" y="2590800"/>
            <a:ext cx="5346700" cy="393700"/>
          </a:xfrm>
          <a:prstGeom prst="rect">
            <a:avLst/>
          </a:prstGeom>
          <a:ln w="12700">
            <a:miter lim="400000"/>
          </a:ln>
        </p:spPr>
      </p:pic>
      <p:pic>
        <p:nvPicPr>
          <p:cNvPr id="584" name="Image" descr="Image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952500" y="2590800"/>
            <a:ext cx="5499100" cy="393700"/>
          </a:xfrm>
          <a:prstGeom prst="rect">
            <a:avLst/>
          </a:prstGeom>
          <a:ln w="12700">
            <a:miter lim="400000"/>
          </a:ln>
        </p:spPr>
      </p:pic>
      <p:pic>
        <p:nvPicPr>
          <p:cNvPr id="585" name="Image" descr="Image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952500" y="2590800"/>
            <a:ext cx="5499100" cy="393700"/>
          </a:xfrm>
          <a:prstGeom prst="rect">
            <a:avLst/>
          </a:prstGeom>
          <a:ln w="12700">
            <a:miter lim="400000"/>
          </a:ln>
        </p:spPr>
      </p:pic>
      <p:pic>
        <p:nvPicPr>
          <p:cNvPr id="586" name="Image" descr="Image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952500" y="2590800"/>
            <a:ext cx="5499100" cy="3937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8" name="Heap Sort Exampl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Heap Sort Example</a:t>
            </a:r>
          </a:p>
        </p:txBody>
      </p:sp>
      <p:sp>
        <p:nvSpPr>
          <p:cNvPr id="589" name="Exchange 3 with 10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pPr lvl="2"/>
          </a:p>
          <a:p>
            <a:pPr lvl="1"/>
            <a:r>
              <a:t>Exchange 3 with 10</a:t>
            </a:r>
          </a:p>
          <a:p>
            <a:pPr lvl="1"/>
          </a:p>
          <a:p>
            <a:pPr lvl="1"/>
            <a:r>
              <a:t>Can stop here</a:t>
            </a:r>
          </a:p>
        </p:txBody>
      </p:sp>
      <p:pic>
        <p:nvPicPr>
          <p:cNvPr id="590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952500" y="2590800"/>
            <a:ext cx="5499100" cy="838200"/>
          </a:xfrm>
          <a:prstGeom prst="rect">
            <a:avLst/>
          </a:prstGeom>
          <a:ln w="12700">
            <a:miter lim="400000"/>
          </a:ln>
        </p:spPr>
      </p:pic>
      <p:pic>
        <p:nvPicPr>
          <p:cNvPr id="591" name="Image" descr="Image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952500" y="2590800"/>
            <a:ext cx="5499100" cy="3937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1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" name="Heap Sort Exampl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Heap Sort Example</a:t>
            </a:r>
          </a:p>
        </p:txBody>
      </p:sp>
      <p:sp>
        <p:nvSpPr>
          <p:cNvPr id="594" name="Extract maximum again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pPr/>
            <a:r>
              <a:t>Extract maximum again</a:t>
            </a:r>
          </a:p>
          <a:p>
            <a:pPr lvl="1"/>
            <a:r>
              <a:t>Exchange 12 with last element of heap</a:t>
            </a:r>
          </a:p>
          <a:p>
            <a:pPr lvl="1"/>
          </a:p>
          <a:p>
            <a:pPr lvl="1"/>
            <a:r>
              <a:t>Now heapify again</a:t>
            </a:r>
          </a:p>
          <a:p>
            <a:pPr lvl="1"/>
            <a:r>
              <a:t> (change 2 with 10)</a:t>
            </a:r>
          </a:p>
          <a:p>
            <a:pPr lvl="1"/>
            <a:r>
              <a:t> (change 2 with 8)</a:t>
            </a:r>
          </a:p>
          <a:p>
            <a:pPr lvl="1"/>
            <a:r>
              <a:t>  (can stop here)</a:t>
            </a:r>
          </a:p>
        </p:txBody>
      </p:sp>
      <p:pic>
        <p:nvPicPr>
          <p:cNvPr id="595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952500" y="2590800"/>
            <a:ext cx="5435600" cy="393700"/>
          </a:xfrm>
          <a:prstGeom prst="rect">
            <a:avLst/>
          </a:prstGeom>
          <a:ln w="12700">
            <a:miter lim="400000"/>
          </a:ln>
        </p:spPr>
      </p:pic>
      <p:pic>
        <p:nvPicPr>
          <p:cNvPr id="596" name="Image" descr="Image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952500" y="2590800"/>
            <a:ext cx="5499100" cy="876300"/>
          </a:xfrm>
          <a:prstGeom prst="rect">
            <a:avLst/>
          </a:prstGeom>
          <a:ln w="12700">
            <a:miter lim="400000"/>
          </a:ln>
        </p:spPr>
      </p:pic>
      <p:pic>
        <p:nvPicPr>
          <p:cNvPr id="597" name="Image" descr="Image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952500" y="2590800"/>
            <a:ext cx="5499100" cy="901700"/>
          </a:xfrm>
          <a:prstGeom prst="rect">
            <a:avLst/>
          </a:prstGeom>
          <a:ln w="12700">
            <a:miter lim="400000"/>
          </a:ln>
        </p:spPr>
      </p:pic>
      <p:pic>
        <p:nvPicPr>
          <p:cNvPr id="598" name="Image" descr="Image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952500" y="2590800"/>
            <a:ext cx="5499100" cy="3937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1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0" name="Heap Sort Exampl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Heap Sort Example</a:t>
            </a:r>
          </a:p>
        </p:txBody>
      </p:sp>
      <p:sp>
        <p:nvSpPr>
          <p:cNvPr id="601" name="Extract maximum: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pPr/>
            <a:r>
              <a:t>Extract maximum:</a:t>
            </a:r>
          </a:p>
          <a:p>
            <a:pPr lvl="1"/>
          </a:p>
          <a:p>
            <a:pPr lvl="1"/>
            <a:r>
              <a:t>Heapify:</a:t>
            </a:r>
          </a:p>
          <a:p>
            <a:pPr lvl="1"/>
          </a:p>
          <a:p>
            <a:pPr lvl="1"/>
          </a:p>
          <a:p>
            <a:pPr lvl="1"/>
          </a:p>
        </p:txBody>
      </p:sp>
      <p:pic>
        <p:nvPicPr>
          <p:cNvPr id="602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952500" y="2590800"/>
            <a:ext cx="5499100" cy="393700"/>
          </a:xfrm>
          <a:prstGeom prst="rect">
            <a:avLst/>
          </a:prstGeom>
          <a:ln w="12700">
            <a:miter lim="400000"/>
          </a:ln>
        </p:spPr>
      </p:pic>
      <p:pic>
        <p:nvPicPr>
          <p:cNvPr id="603" name="Image" descr="Image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952500" y="2590800"/>
            <a:ext cx="5499100" cy="736600"/>
          </a:xfrm>
          <a:prstGeom prst="rect">
            <a:avLst/>
          </a:prstGeom>
          <a:ln w="12700">
            <a:miter lim="400000"/>
          </a:ln>
        </p:spPr>
      </p:pic>
      <p:pic>
        <p:nvPicPr>
          <p:cNvPr id="604" name="Image" descr="Image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952500" y="2590800"/>
            <a:ext cx="5499100" cy="800100"/>
          </a:xfrm>
          <a:prstGeom prst="rect">
            <a:avLst/>
          </a:prstGeom>
          <a:ln w="12700">
            <a:miter lim="400000"/>
          </a:ln>
        </p:spPr>
      </p:pic>
      <p:pic>
        <p:nvPicPr>
          <p:cNvPr id="605" name="Image" descr="Image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952500" y="2590800"/>
            <a:ext cx="5499100" cy="3937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1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7" name="Heap Sort Exampl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Heap Sort Example</a:t>
            </a:r>
          </a:p>
        </p:txBody>
      </p:sp>
      <p:sp>
        <p:nvSpPr>
          <p:cNvPr id="608" name="Extract maximum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pPr/>
            <a:r>
              <a:t>Extract maximum</a:t>
            </a:r>
          </a:p>
          <a:p>
            <a:pPr lvl="1"/>
          </a:p>
          <a:p>
            <a:pPr/>
            <a:r>
              <a:t>Heapify</a:t>
            </a:r>
          </a:p>
          <a:p>
            <a:pPr lvl="1"/>
          </a:p>
          <a:p>
            <a:pPr lvl="1"/>
          </a:p>
          <a:p>
            <a:pPr lvl="1"/>
            <a:r>
              <a:t>We can stop here because the left and right index point to elements outside the heap</a:t>
            </a:r>
          </a:p>
        </p:txBody>
      </p:sp>
      <p:pic>
        <p:nvPicPr>
          <p:cNvPr id="609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952500" y="2590800"/>
            <a:ext cx="5499100" cy="393700"/>
          </a:xfrm>
          <a:prstGeom prst="rect">
            <a:avLst/>
          </a:prstGeom>
          <a:ln w="12700">
            <a:miter lim="400000"/>
          </a:ln>
        </p:spPr>
      </p:pic>
      <p:pic>
        <p:nvPicPr>
          <p:cNvPr id="610" name="Image" descr="Image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952500" y="2590800"/>
            <a:ext cx="5499100" cy="812800"/>
          </a:xfrm>
          <a:prstGeom prst="rect">
            <a:avLst/>
          </a:prstGeom>
          <a:ln w="12700">
            <a:miter lim="400000"/>
          </a:ln>
        </p:spPr>
      </p:pic>
      <p:pic>
        <p:nvPicPr>
          <p:cNvPr id="611" name="Image" descr="Image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952500" y="2590800"/>
            <a:ext cx="5499100" cy="8255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Simple Sorting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Simple Sorting</a:t>
            </a:r>
          </a:p>
        </p:txBody>
      </p:sp>
      <p:sp>
        <p:nvSpPr>
          <p:cNvPr id="155" name="Sorting algorithms can be in-place: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pPr/>
            <a:r>
              <a:t>Sorting algorithms can be in-place:</a:t>
            </a:r>
          </a:p>
          <a:p>
            <a:pPr lvl="1"/>
            <a:r>
              <a:t>No additional memory is needed</a:t>
            </a:r>
          </a:p>
          <a:p>
            <a:pPr lvl="1"/>
            <a:r>
              <a:t>Sorting algorithms can be based on swaps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2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3" name="Heap Sort Exampl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Heap Sort Example</a:t>
            </a:r>
          </a:p>
        </p:txBody>
      </p:sp>
      <p:sp>
        <p:nvSpPr>
          <p:cNvPr id="614" name="Extract maximum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pPr/>
            <a:r>
              <a:t>Extract maximum</a:t>
            </a:r>
          </a:p>
          <a:p>
            <a:pPr lvl="1"/>
          </a:p>
          <a:p>
            <a:pPr/>
            <a:r>
              <a:t>Heapify</a:t>
            </a:r>
          </a:p>
          <a:p>
            <a:pPr lvl="1"/>
          </a:p>
          <a:p>
            <a:pPr lvl="1"/>
          </a:p>
          <a:p>
            <a:pPr lvl="1"/>
          </a:p>
        </p:txBody>
      </p:sp>
      <p:pic>
        <p:nvPicPr>
          <p:cNvPr id="615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952500" y="2590800"/>
            <a:ext cx="5499100" cy="393700"/>
          </a:xfrm>
          <a:prstGeom prst="rect">
            <a:avLst/>
          </a:prstGeom>
          <a:ln w="12700">
            <a:miter lim="400000"/>
          </a:ln>
        </p:spPr>
      </p:pic>
      <p:pic>
        <p:nvPicPr>
          <p:cNvPr id="616" name="Image" descr="Image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952500" y="2590800"/>
            <a:ext cx="5499100" cy="825500"/>
          </a:xfrm>
          <a:prstGeom prst="rect">
            <a:avLst/>
          </a:prstGeom>
          <a:ln w="12700">
            <a:miter lim="400000"/>
          </a:ln>
        </p:spPr>
      </p:pic>
      <p:pic>
        <p:nvPicPr>
          <p:cNvPr id="617" name="Image" descr="Image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952500" y="2590800"/>
            <a:ext cx="5499100" cy="901700"/>
          </a:xfrm>
          <a:prstGeom prst="rect">
            <a:avLst/>
          </a:prstGeom>
          <a:ln w="12700">
            <a:miter lim="400000"/>
          </a:ln>
        </p:spPr>
      </p:pic>
      <p:pic>
        <p:nvPicPr>
          <p:cNvPr id="618" name="Image" descr="Image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952500" y="2590800"/>
            <a:ext cx="5499100" cy="3937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2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0" name="Heap Sort Exampl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Heap Sort Example</a:t>
            </a:r>
          </a:p>
        </p:txBody>
      </p:sp>
      <p:sp>
        <p:nvSpPr>
          <p:cNvPr id="621" name="Extract maximum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pPr/>
            <a:r>
              <a:t>Extract maximum</a:t>
            </a:r>
          </a:p>
          <a:p>
            <a:pPr lvl="1"/>
          </a:p>
          <a:p>
            <a:pPr/>
            <a:r>
              <a:t>Heapify</a:t>
            </a:r>
          </a:p>
          <a:p>
            <a:pPr lvl="1"/>
          </a:p>
          <a:p>
            <a:pPr lvl="1"/>
          </a:p>
          <a:p>
            <a:pPr lvl="1"/>
          </a:p>
        </p:txBody>
      </p:sp>
      <p:pic>
        <p:nvPicPr>
          <p:cNvPr id="622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952500" y="2590800"/>
            <a:ext cx="5499100" cy="393700"/>
          </a:xfrm>
          <a:prstGeom prst="rect">
            <a:avLst/>
          </a:prstGeom>
          <a:ln w="12700">
            <a:miter lim="400000"/>
          </a:ln>
        </p:spPr>
      </p:pic>
      <p:pic>
        <p:nvPicPr>
          <p:cNvPr id="623" name="Image" descr="Image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952500" y="2590800"/>
            <a:ext cx="5499100" cy="825500"/>
          </a:xfrm>
          <a:prstGeom prst="rect">
            <a:avLst/>
          </a:prstGeom>
          <a:ln w="12700">
            <a:miter lim="400000"/>
          </a:ln>
        </p:spPr>
      </p:pic>
      <p:pic>
        <p:nvPicPr>
          <p:cNvPr id="624" name="Image" descr="Image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952500" y="2590800"/>
            <a:ext cx="5499100" cy="723900"/>
          </a:xfrm>
          <a:prstGeom prst="rect">
            <a:avLst/>
          </a:prstGeom>
          <a:ln w="12700">
            <a:miter lim="400000"/>
          </a:ln>
        </p:spPr>
      </p:pic>
      <p:pic>
        <p:nvPicPr>
          <p:cNvPr id="625" name="Image" descr="Image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952500" y="2590800"/>
            <a:ext cx="5499100" cy="3937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2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7" name="Heap Sort Exampl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Heap Sort Example</a:t>
            </a:r>
          </a:p>
        </p:txBody>
      </p:sp>
      <p:sp>
        <p:nvSpPr>
          <p:cNvPr id="628" name="Extract maximum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pPr/>
            <a:r>
              <a:t>Extract maximum</a:t>
            </a:r>
          </a:p>
          <a:p>
            <a:pPr lvl="1"/>
          </a:p>
          <a:p>
            <a:pPr/>
            <a:r>
              <a:t>Heapify</a:t>
            </a:r>
          </a:p>
          <a:p>
            <a:pPr lvl="1"/>
          </a:p>
          <a:p>
            <a:pPr lvl="1"/>
          </a:p>
        </p:txBody>
      </p:sp>
      <p:pic>
        <p:nvPicPr>
          <p:cNvPr id="629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952500" y="2590800"/>
            <a:ext cx="5499100" cy="406400"/>
          </a:xfrm>
          <a:prstGeom prst="rect">
            <a:avLst/>
          </a:prstGeom>
          <a:ln w="12700">
            <a:miter lim="400000"/>
          </a:ln>
        </p:spPr>
      </p:pic>
      <p:pic>
        <p:nvPicPr>
          <p:cNvPr id="630" name="Image" descr="Image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952500" y="2590800"/>
            <a:ext cx="5499100" cy="825500"/>
          </a:xfrm>
          <a:prstGeom prst="rect">
            <a:avLst/>
          </a:prstGeom>
          <a:ln w="12700">
            <a:miter lim="400000"/>
          </a:ln>
        </p:spPr>
      </p:pic>
      <p:pic>
        <p:nvPicPr>
          <p:cNvPr id="631" name="Image" descr="Image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952500" y="2590800"/>
            <a:ext cx="5499100" cy="4064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2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3" name="Heap Sort Exampl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Heap Sort Example</a:t>
            </a:r>
          </a:p>
        </p:txBody>
      </p:sp>
      <p:sp>
        <p:nvSpPr>
          <p:cNvPr id="634" name="Extract maximum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pPr/>
            <a:r>
              <a:t>Extract maximum</a:t>
            </a:r>
          </a:p>
          <a:p>
            <a:pPr lvl="1"/>
          </a:p>
          <a:p>
            <a:pPr/>
            <a:r>
              <a:t>Heapify</a:t>
            </a:r>
          </a:p>
          <a:p>
            <a:pPr lvl="1"/>
          </a:p>
          <a:p>
            <a:pPr lvl="1"/>
          </a:p>
        </p:txBody>
      </p:sp>
      <p:pic>
        <p:nvPicPr>
          <p:cNvPr id="635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952500" y="2590800"/>
            <a:ext cx="5499100" cy="406400"/>
          </a:xfrm>
          <a:prstGeom prst="rect">
            <a:avLst/>
          </a:prstGeom>
          <a:ln w="12700">
            <a:miter lim="400000"/>
          </a:ln>
        </p:spPr>
      </p:pic>
      <p:pic>
        <p:nvPicPr>
          <p:cNvPr id="636" name="Image" descr="Image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952500" y="2590800"/>
            <a:ext cx="5499100" cy="850900"/>
          </a:xfrm>
          <a:prstGeom prst="rect">
            <a:avLst/>
          </a:prstGeom>
          <a:ln w="12700">
            <a:miter lim="400000"/>
          </a:ln>
        </p:spPr>
      </p:pic>
      <p:pic>
        <p:nvPicPr>
          <p:cNvPr id="637" name="Image" descr="Image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952500" y="2590800"/>
            <a:ext cx="5499100" cy="4064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2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9" name="Heap Sort Exampl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Heap Sort Example</a:t>
            </a:r>
          </a:p>
        </p:txBody>
      </p:sp>
      <p:sp>
        <p:nvSpPr>
          <p:cNvPr id="640" name="Extract maximum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pPr/>
            <a:r>
              <a:t>Extract maximum</a:t>
            </a:r>
          </a:p>
          <a:p>
            <a:pPr lvl="1"/>
          </a:p>
          <a:p>
            <a:pPr/>
            <a:r>
              <a:t>Heapify</a:t>
            </a:r>
          </a:p>
          <a:p>
            <a:pPr lvl="1"/>
          </a:p>
          <a:p>
            <a:pPr lvl="1"/>
          </a:p>
        </p:txBody>
      </p:sp>
      <p:pic>
        <p:nvPicPr>
          <p:cNvPr id="641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952500" y="2590800"/>
            <a:ext cx="5499100" cy="406400"/>
          </a:xfrm>
          <a:prstGeom prst="rect">
            <a:avLst/>
          </a:prstGeom>
          <a:ln w="12700">
            <a:miter lim="400000"/>
          </a:ln>
        </p:spPr>
      </p:pic>
      <p:pic>
        <p:nvPicPr>
          <p:cNvPr id="642" name="Image" descr="Image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952500" y="2590800"/>
            <a:ext cx="5499100" cy="406400"/>
          </a:xfrm>
          <a:prstGeom prst="rect">
            <a:avLst/>
          </a:prstGeom>
          <a:ln w="12700">
            <a:miter lim="400000"/>
          </a:ln>
        </p:spPr>
      </p:pic>
      <p:pic>
        <p:nvPicPr>
          <p:cNvPr id="643" name="Image" descr="Image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952500" y="2590800"/>
            <a:ext cx="5499100" cy="4064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2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" name="Heap Sort Exampl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Heap Sort Example</a:t>
            </a:r>
          </a:p>
        </p:txBody>
      </p:sp>
      <p:sp>
        <p:nvSpPr>
          <p:cNvPr id="646" name="Extract maximum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pPr/>
            <a:r>
              <a:t>Extract maximum</a:t>
            </a:r>
          </a:p>
          <a:p>
            <a:pPr lvl="1"/>
          </a:p>
          <a:p>
            <a:pPr/>
            <a:r>
              <a:t>Heapify</a:t>
            </a:r>
          </a:p>
          <a:p>
            <a:pPr lvl="1"/>
          </a:p>
          <a:p>
            <a:pPr lvl="1"/>
          </a:p>
        </p:txBody>
      </p:sp>
      <p:pic>
        <p:nvPicPr>
          <p:cNvPr id="647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952500" y="2590800"/>
            <a:ext cx="5486400" cy="406400"/>
          </a:xfrm>
          <a:prstGeom prst="rect">
            <a:avLst/>
          </a:prstGeom>
          <a:ln w="12700">
            <a:miter lim="400000"/>
          </a:ln>
        </p:spPr>
      </p:pic>
      <p:pic>
        <p:nvPicPr>
          <p:cNvPr id="648" name="Image" descr="Image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952500" y="2590800"/>
            <a:ext cx="5499100" cy="406400"/>
          </a:xfrm>
          <a:prstGeom prst="rect">
            <a:avLst/>
          </a:prstGeom>
          <a:ln w="12700">
            <a:miter lim="400000"/>
          </a:ln>
        </p:spPr>
      </p:pic>
      <p:pic>
        <p:nvPicPr>
          <p:cNvPr id="649" name="Image" descr="Image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952500" y="2590800"/>
            <a:ext cx="5499100" cy="4064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2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1" name="Heap Sort Exampl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Heap Sort Example</a:t>
            </a:r>
          </a:p>
        </p:txBody>
      </p:sp>
      <p:sp>
        <p:nvSpPr>
          <p:cNvPr id="652" name="Extract maximum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pPr/>
            <a:r>
              <a:t>Extract maximum</a:t>
            </a:r>
          </a:p>
          <a:p>
            <a:pPr lvl="1"/>
          </a:p>
          <a:p>
            <a:pPr/>
            <a:r>
              <a:t>Heapify</a:t>
            </a:r>
          </a:p>
          <a:p>
            <a:pPr lvl="1"/>
          </a:p>
        </p:txBody>
      </p:sp>
      <p:pic>
        <p:nvPicPr>
          <p:cNvPr id="653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952500" y="2590800"/>
            <a:ext cx="5486400" cy="406400"/>
          </a:xfrm>
          <a:prstGeom prst="rect">
            <a:avLst/>
          </a:prstGeom>
          <a:ln w="12700">
            <a:miter lim="400000"/>
          </a:ln>
        </p:spPr>
      </p:pic>
      <p:pic>
        <p:nvPicPr>
          <p:cNvPr id="654" name="Image" descr="Image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952500" y="2590800"/>
            <a:ext cx="5486400" cy="4064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2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6" name="Heap Sort Exampl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Heap Sort Example</a:t>
            </a:r>
          </a:p>
        </p:txBody>
      </p:sp>
      <p:sp>
        <p:nvSpPr>
          <p:cNvPr id="657" name="Extract maximum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pPr/>
            <a:r>
              <a:t>Extract maximum</a:t>
            </a:r>
          </a:p>
          <a:p>
            <a:pPr lvl="1"/>
          </a:p>
          <a:p>
            <a:pPr/>
            <a:r>
              <a:t>Heapify</a:t>
            </a:r>
          </a:p>
          <a:p>
            <a:pPr lvl="1"/>
          </a:p>
        </p:txBody>
      </p:sp>
      <p:pic>
        <p:nvPicPr>
          <p:cNvPr id="658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952500" y="2590800"/>
            <a:ext cx="5486400" cy="393700"/>
          </a:xfrm>
          <a:prstGeom prst="rect">
            <a:avLst/>
          </a:prstGeom>
          <a:ln w="12700">
            <a:miter lim="400000"/>
          </a:ln>
        </p:spPr>
      </p:pic>
      <p:pic>
        <p:nvPicPr>
          <p:cNvPr id="659" name="Image" descr="Image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952500" y="2590800"/>
            <a:ext cx="5486400" cy="3937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2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1" name="Heap Sort Exampl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Heap Sort Example</a:t>
            </a:r>
          </a:p>
        </p:txBody>
      </p:sp>
      <p:sp>
        <p:nvSpPr>
          <p:cNvPr id="662" name="Extract maximum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pPr/>
            <a:r>
              <a:t>Extract maximum</a:t>
            </a:r>
          </a:p>
          <a:p>
            <a:pPr lvl="1"/>
          </a:p>
          <a:p>
            <a:pPr/>
            <a:r>
              <a:t>Extract maximum</a:t>
            </a:r>
          </a:p>
          <a:p>
            <a:pPr lvl="1"/>
          </a:p>
        </p:txBody>
      </p:sp>
      <p:pic>
        <p:nvPicPr>
          <p:cNvPr id="663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952500" y="2590800"/>
            <a:ext cx="5473700" cy="406400"/>
          </a:xfrm>
          <a:prstGeom prst="rect">
            <a:avLst/>
          </a:prstGeom>
          <a:ln w="12700">
            <a:miter lim="400000"/>
          </a:ln>
        </p:spPr>
      </p:pic>
      <p:pic>
        <p:nvPicPr>
          <p:cNvPr id="664" name="Image" descr="Image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952500" y="2590800"/>
            <a:ext cx="5308600" cy="3937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2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6" name="Linear Time Sorting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Linear Time Sorting</a:t>
            </a:r>
          </a:p>
        </p:txBody>
      </p:sp>
      <p:sp>
        <p:nvSpPr>
          <p:cNvPr id="667" name="Counting sort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pPr/>
            <a:r>
              <a:t>Counting sort</a:t>
            </a:r>
          </a:p>
          <a:p>
            <a:pPr lvl="1"/>
            <a:r>
              <a:t>Assume we want to sort numbers in </a:t>
            </a:r>
            <a14:m>
              <m:oMath>
                <m:r>
                  <a:rPr xmlns:a="http://schemas.openxmlformats.org/drawingml/2006/main" sz="39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{</m:t>
                </m:r>
                <m:r>
                  <a:rPr xmlns:a="http://schemas.openxmlformats.org/drawingml/2006/main" sz="39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1,2,</m:t>
                </m:r>
                <m:r>
                  <a:rPr xmlns:a="http://schemas.openxmlformats.org/drawingml/2006/main" sz="39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…</m:t>
                </m:r>
                <m:r>
                  <a:rPr xmlns:a="http://schemas.openxmlformats.org/drawingml/2006/main" sz="39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,</m:t>
                </m:r>
                <m:r>
                  <a:rPr xmlns:a="http://schemas.openxmlformats.org/drawingml/2006/main" sz="39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k</m:t>
                </m:r>
                <m:r>
                  <a:rPr xmlns:a="http://schemas.openxmlformats.org/drawingml/2006/main" sz="39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-</m:t>
                </m:r>
                <m:r>
                  <a:rPr xmlns:a="http://schemas.openxmlformats.org/drawingml/2006/main" sz="39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1,</m:t>
                </m:r>
                <m:r>
                  <a:rPr xmlns:a="http://schemas.openxmlformats.org/drawingml/2006/main" sz="39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k</m:t>
                </m:r>
                <m:r>
                  <a:rPr xmlns:a="http://schemas.openxmlformats.org/drawingml/2006/main" sz="39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}</m:t>
                </m:r>
              </m:oMath>
            </a14:m>
          </a:p>
          <a:p>
            <a:pPr lvl="1"/>
            <a:r>
              <a:t>Create a dictionary with keys in </a:t>
            </a:r>
            <a14:m>
              <m:oMath>
                <m:r>
                  <a:rPr xmlns:a="http://schemas.openxmlformats.org/drawingml/2006/main" sz="39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{</m:t>
                </m:r>
                <m:r>
                  <a:rPr xmlns:a="http://schemas.openxmlformats.org/drawingml/2006/main" sz="39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1,2,</m:t>
                </m:r>
                <m:r>
                  <a:rPr xmlns:a="http://schemas.openxmlformats.org/drawingml/2006/main" sz="39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…</m:t>
                </m:r>
                <m:r>
                  <a:rPr xmlns:a="http://schemas.openxmlformats.org/drawingml/2006/main" sz="39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,</m:t>
                </m:r>
                <m:r>
                  <a:rPr xmlns:a="http://schemas.openxmlformats.org/drawingml/2006/main" sz="39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k</m:t>
                </m:r>
                <m:r>
                  <a:rPr xmlns:a="http://schemas.openxmlformats.org/drawingml/2006/main" sz="39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-</m:t>
                </m:r>
                <m:r>
                  <a:rPr xmlns:a="http://schemas.openxmlformats.org/drawingml/2006/main" sz="39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1,</m:t>
                </m:r>
                <m:r>
                  <a:rPr xmlns:a="http://schemas.openxmlformats.org/drawingml/2006/main" sz="39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k</m:t>
                </m:r>
                <m:r>
                  <a:rPr xmlns:a="http://schemas.openxmlformats.org/drawingml/2006/main" sz="39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}</m:t>
                </m:r>
              </m:oMath>
            </a14:m>
          </a:p>
          <a:p>
            <a:pPr lvl="2"/>
            <a:r>
              <a:t>E.g. as an array </a:t>
            </a:r>
            <a:r>
              <a:rPr>
                <a:latin typeface="Courier New"/>
                <a:ea typeface="Courier New"/>
                <a:cs typeface="Courier New"/>
                <a:sym typeface="Courier New"/>
              </a:rPr>
              <a:t>Int(1:k)</a:t>
            </a:r>
            <a:endParaRPr>
              <a:latin typeface="Courier New"/>
              <a:ea typeface="Courier New"/>
              <a:cs typeface="Courier New"/>
              <a:sym typeface="Courier New"/>
            </a:endParaRPr>
          </a:p>
          <a:p>
            <a:pPr lvl="1"/>
            <a:r>
              <a:t>Walk through the array, updating the count</a:t>
            </a:r>
          </a:p>
          <a:p>
            <a:pPr lvl="1"/>
            <a:r>
              <a:t>Once the count is done, go through the dictionary in order of the keys, emitting as many keys as the count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Simple Sorting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Simple Sorting</a:t>
            </a:r>
          </a:p>
        </p:txBody>
      </p:sp>
      <p:sp>
        <p:nvSpPr>
          <p:cNvPr id="158" name="Implementing in-place sorting with swaps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pPr marL="391159" indent="-391159" defTabSz="514095">
              <a:spcBef>
                <a:spcPts val="1900"/>
              </a:spcBef>
              <a:defRPr sz="2816"/>
            </a:pPr>
            <a:r>
              <a:t>Implementing in-place sorting with swaps</a:t>
            </a:r>
          </a:p>
          <a:p>
            <a:pPr lvl="1" marL="782319" indent="-391159" defTabSz="514095">
              <a:spcBef>
                <a:spcPts val="1900"/>
              </a:spcBef>
              <a:defRPr sz="2816"/>
            </a:pPr>
            <a:r>
              <a:t>Do not move large objects:</a:t>
            </a:r>
          </a:p>
          <a:p>
            <a:pPr lvl="2" marL="1173480" indent="-391159" defTabSz="514095">
              <a:spcBef>
                <a:spcPts val="1900"/>
              </a:spcBef>
              <a:defRPr sz="2816"/>
            </a:pPr>
          </a:p>
          <a:p>
            <a:pPr lvl="1" marL="782319" indent="-391159" defTabSz="514095">
              <a:spcBef>
                <a:spcPts val="1900"/>
              </a:spcBef>
              <a:defRPr sz="2816"/>
            </a:pPr>
            <a:r>
              <a:t>Instead move pointers to objects:  (also more natural in Python) </a:t>
            </a:r>
          </a:p>
          <a:p>
            <a:pPr lvl="2" marL="1173480" indent="-391159" defTabSz="514095">
              <a:spcBef>
                <a:spcPts val="1900"/>
              </a:spcBef>
              <a:defRPr sz="2816"/>
            </a:pPr>
            <a:r>
              <a:t>     </a:t>
            </a:r>
          </a:p>
        </p:txBody>
      </p:sp>
      <p:pic>
        <p:nvPicPr>
          <p:cNvPr id="159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952500" y="2590800"/>
            <a:ext cx="3046218" cy="1477492"/>
          </a:xfrm>
          <a:prstGeom prst="rect">
            <a:avLst/>
          </a:prstGeom>
          <a:ln w="12700">
            <a:miter lim="400000"/>
          </a:ln>
        </p:spPr>
      </p:pic>
      <p:pic>
        <p:nvPicPr>
          <p:cNvPr id="160" name="Image" descr="Image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952500" y="2590800"/>
            <a:ext cx="3174860" cy="1960513"/>
          </a:xfrm>
          <a:prstGeom prst="rect">
            <a:avLst/>
          </a:prstGeom>
          <a:ln w="12700">
            <a:miter lim="400000"/>
          </a:ln>
        </p:spPr>
      </p:pic>
      <p:sp>
        <p:nvSpPr>
          <p:cNvPr id="161" name="temp = blue.copy()…"/>
          <p:cNvSpPr txBox="1"/>
          <p:nvPr/>
        </p:nvSpPr>
        <p:spPr>
          <a:xfrm>
            <a:off x="7670105" y="4235450"/>
            <a:ext cx="4382195" cy="1282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temp = blue.copy()</a:t>
            </a:r>
          </a:p>
          <a:p>
            <a:pPr/>
            <a:r>
              <a:t>blue = orange.copy()</a:t>
            </a:r>
          </a:p>
          <a:p>
            <a:pPr/>
            <a:r>
              <a:t>orange = temp.copy()</a:t>
            </a:r>
          </a:p>
        </p:txBody>
      </p:sp>
      <p:sp>
        <p:nvSpPr>
          <p:cNvPr id="162" name="arr[3],arr[6] = arr[6],arr[3]"/>
          <p:cNvSpPr txBox="1"/>
          <p:nvPr/>
        </p:nvSpPr>
        <p:spPr>
          <a:xfrm>
            <a:off x="6502400" y="7718228"/>
            <a:ext cx="6302748" cy="495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arr[3],arr[6] = arr[6],arr[3]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3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9" name="Linear Time Sorting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Linear Time Sorting</a:t>
            </a:r>
          </a:p>
        </p:txBody>
      </p:sp>
      <p:sp>
        <p:nvSpPr>
          <p:cNvPr id="670" name="Counting sort: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pPr marL="435609" indent="-435609" defTabSz="572516">
              <a:spcBef>
                <a:spcPts val="2100"/>
              </a:spcBef>
              <a:defRPr sz="3136"/>
            </a:pPr>
            <a:r>
              <a:t>Counting sort:</a:t>
            </a:r>
          </a:p>
          <a:p>
            <a:pPr lvl="1" marL="871219" indent="-435609" defTabSz="572516">
              <a:spcBef>
                <a:spcPts val="2100"/>
              </a:spcBef>
              <a:defRPr sz="3136"/>
            </a:pPr>
          </a:p>
          <a:p>
            <a:pPr lvl="1" marL="871219" indent="-435609" defTabSz="572516">
              <a:spcBef>
                <a:spcPts val="2100"/>
              </a:spcBef>
              <a:defRPr sz="3136"/>
            </a:pPr>
            <a:r>
              <a:t>create a counting array:</a:t>
            </a:r>
          </a:p>
          <a:p>
            <a:pPr lvl="1" marL="871219" indent="-435609" defTabSz="572516">
              <a:spcBef>
                <a:spcPts val="2100"/>
              </a:spcBef>
              <a:defRPr sz="3136"/>
            </a:pPr>
          </a:p>
          <a:p>
            <a:pPr lvl="1" marL="871219" indent="-435609" defTabSz="572516">
              <a:spcBef>
                <a:spcPts val="2100"/>
              </a:spcBef>
              <a:defRPr sz="3136"/>
            </a:pPr>
            <a:r>
              <a:t>Walk through the array and calculate counts</a:t>
            </a:r>
          </a:p>
          <a:p>
            <a:pPr lvl="1" marL="871219" indent="-435609" defTabSz="572516">
              <a:spcBef>
                <a:spcPts val="2100"/>
              </a:spcBef>
              <a:defRPr sz="3136"/>
            </a:pPr>
          </a:p>
          <a:p>
            <a:pPr lvl="1" marL="871219" indent="-435609" defTabSz="572516">
              <a:spcBef>
                <a:spcPts val="2100"/>
              </a:spcBef>
              <a:defRPr sz="3136"/>
            </a:pPr>
            <a:r>
              <a:t>Emit keys according to count</a:t>
            </a:r>
          </a:p>
          <a:p>
            <a:pPr lvl="2" marL="1306830" indent="-435609" defTabSz="572516">
              <a:spcBef>
                <a:spcPts val="2100"/>
              </a:spcBef>
              <a:defRPr sz="3136"/>
            </a:pPr>
            <a:r>
              <a:t>1 2 2 2 3 3 3 4 4 5 5 7 8 9 10 10 10 12</a:t>
            </a:r>
          </a:p>
        </p:txBody>
      </p:sp>
      <p:pic>
        <p:nvPicPr>
          <p:cNvPr id="671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952500" y="2590800"/>
            <a:ext cx="6502400" cy="520700"/>
          </a:xfrm>
          <a:prstGeom prst="rect">
            <a:avLst/>
          </a:prstGeom>
          <a:ln w="12700">
            <a:miter lim="400000"/>
          </a:ln>
        </p:spPr>
      </p:pic>
      <p:pic>
        <p:nvPicPr>
          <p:cNvPr id="672" name="Image" descr="Image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952500" y="2590800"/>
            <a:ext cx="8699500" cy="520700"/>
          </a:xfrm>
          <a:prstGeom prst="rect">
            <a:avLst/>
          </a:prstGeom>
          <a:ln w="12700">
            <a:miter lim="400000"/>
          </a:ln>
        </p:spPr>
      </p:pic>
      <p:pic>
        <p:nvPicPr>
          <p:cNvPr id="673" name="Image" descr="Image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952500" y="2590800"/>
            <a:ext cx="8699500" cy="5207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67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Class="entr" nodeType="with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6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Class="entr" nodeType="with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6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Class="entr" nodeType="with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6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Class="entr" nodeType="with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6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67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2" fill="hold"/>
                                        <p:tgtEl>
                                          <p:spTgt spid="67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6" fill="hold"/>
                                        <p:tgtEl>
                                          <p:spTgt spid="67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0" fill="hold"/>
                                        <p:tgtEl>
                                          <p:spTgt spid="67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4" fill="hold"/>
                                        <p:tgtEl>
                                          <p:spTgt spid="67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8" fill="hold"/>
                                        <p:tgtEl>
                                          <p:spTgt spid="67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2" fill="hold"/>
                                        <p:tgtEl>
                                          <p:spTgt spid="67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5" animBg="1" rev="0" advAuto="0" spid="670" grpId="1"/>
    </p:bldLst>
  </p:timing>
</p:sld>
</file>

<file path=ppt/slides/slide13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" name="Linear Time Sorting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Linear Time Sorting</a:t>
            </a:r>
          </a:p>
        </p:txBody>
      </p:sp>
      <p:sp>
        <p:nvSpPr>
          <p:cNvPr id="676" name="If there are   elements in the array, then counting sort uses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pPr/>
            <a:r>
              <a:t>If there are </a:t>
            </a:r>
            <a14:m>
              <m:oMath>
                <m:r>
                  <a:rPr xmlns:a="http://schemas.openxmlformats.org/drawingml/2006/main" sz="41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n</m:t>
                </m:r>
              </m:oMath>
            </a14:m>
            <a:r>
              <a:t> elements in the array, then counting sort uses </a:t>
            </a:r>
          </a:p>
          <a:p>
            <a:pPr lvl="1"/>
            <a14:m>
              <m:oMath>
                <m:r>
                  <a:rPr xmlns:a="http://schemas.openxmlformats.org/drawingml/2006/main" sz="47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∼</m:t>
                </m:r>
                <m:r>
                  <a:rPr xmlns:a="http://schemas.openxmlformats.org/drawingml/2006/main" sz="47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k</m:t>
                </m:r>
              </m:oMath>
            </a14:m>
            <a:r>
              <a:t>  to create and evaluate the counting array</a:t>
            </a:r>
          </a:p>
          <a:p>
            <a:pPr lvl="1"/>
            <a14:m>
              <m:oMath>
                <m:r>
                  <a:rPr xmlns:a="http://schemas.openxmlformats.org/drawingml/2006/main" sz="48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∼</m:t>
                </m:r>
                <m:r>
                  <a:rPr xmlns:a="http://schemas.openxmlformats.org/drawingml/2006/main" sz="48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n</m:t>
                </m:r>
              </m:oMath>
            </a14:m>
            <a:r>
              <a:t>  to update the counting array</a:t>
            </a:r>
          </a:p>
          <a:p>
            <a:pPr/>
            <a:r>
              <a:t>Therefore:  counting sort run-time is </a:t>
            </a:r>
            <a14:m>
              <m:oMath>
                <m:r>
                  <m:rPr>
                    <m:sty m:val="p"/>
                  </m:rPr>
                  <a:rPr xmlns:a="http://schemas.openxmlformats.org/drawingml/2006/main" sz="39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Θ</m:t>
                </m:r>
                <m:r>
                  <a:rPr xmlns:a="http://schemas.openxmlformats.org/drawingml/2006/main" sz="39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(</m:t>
                </m:r>
                <m:r>
                  <a:rPr xmlns:a="http://schemas.openxmlformats.org/drawingml/2006/main" sz="39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n</m:t>
                </m:r>
                <m:r>
                  <a:rPr xmlns:a="http://schemas.openxmlformats.org/drawingml/2006/main" sz="39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+</m:t>
                </m:r>
                <m:r>
                  <a:rPr xmlns:a="http://schemas.openxmlformats.org/drawingml/2006/main" sz="39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k</m:t>
                </m:r>
                <m:r>
                  <a:rPr xmlns:a="http://schemas.openxmlformats.org/drawingml/2006/main" sz="39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)</m:t>
                </m:r>
              </m:oMath>
            </a14:m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3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8" name="Linear Time Sorting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Linear Time Sorting</a:t>
            </a:r>
          </a:p>
        </p:txBody>
      </p:sp>
      <p:sp>
        <p:nvSpPr>
          <p:cNvPr id="679" name="Radix Sort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pPr/>
            <a:r>
              <a:t>Radix Sort</a:t>
            </a:r>
          </a:p>
          <a:p>
            <a:pPr lvl="1"/>
            <a:r>
              <a:t>Imagine sorting punch cards with by ID in the first columns</a:t>
            </a:r>
          </a:p>
        </p:txBody>
      </p:sp>
      <p:pic>
        <p:nvPicPr>
          <p:cNvPr id="680" name="Used Punchcard (5151286161) - Punched card - Wikipedia.jpg" descr="Used Punchcard (5151286161) - Punched card - Wikipedia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088114" y="4876800"/>
            <a:ext cx="6828572" cy="3126334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3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2" name="Linear Time Sorting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Linear Time Sorting</a:t>
            </a:r>
          </a:p>
        </p:txBody>
      </p:sp>
      <p:sp>
        <p:nvSpPr>
          <p:cNvPr id="683" name="Simple Method: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pPr/>
            <a:r>
              <a:t>Simple Method:</a:t>
            </a:r>
          </a:p>
          <a:p>
            <a:pPr lvl="1"/>
            <a:r>
              <a:t>Create heaps of cards based on the first digit</a:t>
            </a:r>
          </a:p>
          <a:p>
            <a:pPr lvl="2"/>
            <a:r>
              <a:t>Then recursively sort the heaps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3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5" name="Linear Time Sorting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Linear Time Sorting</a:t>
            </a:r>
          </a:p>
        </p:txBody>
      </p:sp>
      <p:sp>
        <p:nvSpPr>
          <p:cNvPr id="686" name="Better method: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pPr/>
            <a:r>
              <a:t>Better method:</a:t>
            </a:r>
          </a:p>
          <a:p>
            <a:pPr lvl="1"/>
            <a:r>
              <a:t>Sort according to the last digit</a:t>
            </a:r>
          </a:p>
          <a:p>
            <a:pPr lvl="2"/>
            <a:r>
              <a:t>Then use a </a:t>
            </a:r>
            <a:r>
              <a:rPr i="1"/>
              <a:t>stable sort </a:t>
            </a:r>
            <a:r>
              <a:t>to sort after the second-last digit</a:t>
            </a:r>
          </a:p>
          <a:p>
            <a:pPr lvl="2"/>
            <a:r>
              <a:t>Then use a stable sort to sort after the third-last digit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3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8" name="Linear Time Sorting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Linear Time Sorting</a:t>
            </a:r>
          </a:p>
        </p:txBody>
      </p:sp>
      <p:sp>
        <p:nvSpPr>
          <p:cNvPr id="689" name="Stable sort: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pPr/>
            <a:r>
              <a:t>Stable sort:</a:t>
            </a:r>
          </a:p>
          <a:p>
            <a:pPr lvl="1"/>
            <a:r>
              <a:t>Leave order of elements with the same key during sorting</a:t>
            </a:r>
          </a:p>
          <a:p>
            <a:pPr lvl="1"/>
            <a:r>
              <a:t>Insertion sort, merge sort, bubble sort, counting sort are all stable</a:t>
            </a:r>
          </a:p>
          <a:p>
            <a:pPr lvl="1"/>
            <a:r>
              <a:t>Heap sort, selection sort, shell sort, and quick sort are not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3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1" name="Linear Time Sorting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Linear Time Sorting</a:t>
            </a:r>
          </a:p>
        </p:txBody>
      </p:sp>
      <p:sp>
        <p:nvSpPr>
          <p:cNvPr id="692" name="Radix sort: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pPr/>
            <a:r>
              <a:t>Radix sort:</a:t>
            </a:r>
          </a:p>
        </p:txBody>
      </p:sp>
      <p:sp>
        <p:nvSpPr>
          <p:cNvPr id="693" name="for i in range(length(key), 0, -1):…"/>
          <p:cNvSpPr txBox="1"/>
          <p:nvPr/>
        </p:nvSpPr>
        <p:spPr>
          <a:xfrm>
            <a:off x="2590800" y="3486150"/>
            <a:ext cx="7796511" cy="12827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>
            <a:spAutoFit/>
          </a:bodyPr>
          <a:lstStyle/>
          <a:p>
            <a:pPr/>
            <a:r>
              <a:t>for i in range(length(key), 0, -1):</a:t>
            </a:r>
          </a:p>
          <a:p>
            <a:pPr/>
            <a:r>
              <a:t>       stable_sort on digit i of key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3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5" name="Linear Time Sorting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Linear Time Sorting</a:t>
            </a:r>
          </a:p>
        </p:txBody>
      </p:sp>
      <p:pic>
        <p:nvPicPr>
          <p:cNvPr id="696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638550" y="3035300"/>
            <a:ext cx="5727700" cy="38354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3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8" name="Linear Time Sorting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Linear Time Sorting</a:t>
            </a:r>
          </a:p>
        </p:txBody>
      </p:sp>
      <p:sp>
        <p:nvSpPr>
          <p:cNvPr id="699" name="Radix sort correctness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pPr/>
            <a:r>
              <a:t>Radix sort correctness</a:t>
            </a:r>
          </a:p>
          <a:p>
            <a:pPr lvl="1"/>
            <a:r>
              <a:t>What would be a loop invariant?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3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1" name="Linear Time Sorting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Linear Time Sorting</a:t>
            </a:r>
          </a:p>
        </p:txBody>
      </p:sp>
      <p:sp>
        <p:nvSpPr>
          <p:cNvPr id="702" name="Assume   keys of   digits in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pPr/>
            <a:r>
              <a:t>Assume </a:t>
            </a:r>
            <a14:m>
              <m:oMath>
                <m:r>
                  <a:rPr xmlns:a="http://schemas.openxmlformats.org/drawingml/2006/main" sz="41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n</m:t>
                </m:r>
              </m:oMath>
            </a14:m>
            <a:r>
              <a:t> keys of </a:t>
            </a:r>
            <a14:m>
              <m:oMath>
                <m:r>
                  <a:rPr xmlns:a="http://schemas.openxmlformats.org/drawingml/2006/main" sz="37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d</m:t>
                </m:r>
              </m:oMath>
            </a14:m>
            <a:r>
              <a:t> digits in </a:t>
            </a:r>
            <a14:m>
              <m:oMath>
                <m:r>
                  <a:rPr xmlns:a="http://schemas.openxmlformats.org/drawingml/2006/main" sz="40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{</m:t>
                </m:r>
                <m:r>
                  <a:rPr xmlns:a="http://schemas.openxmlformats.org/drawingml/2006/main" sz="40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0,1,</m:t>
                </m:r>
                <m:r>
                  <a:rPr xmlns:a="http://schemas.openxmlformats.org/drawingml/2006/main" sz="40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…</m:t>
                </m:r>
                <m:r>
                  <a:rPr xmlns:a="http://schemas.openxmlformats.org/drawingml/2006/main" sz="40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,</m:t>
                </m:r>
                <m:r>
                  <a:rPr xmlns:a="http://schemas.openxmlformats.org/drawingml/2006/main" sz="40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r</m:t>
                </m:r>
                <m:r>
                  <a:rPr xmlns:a="http://schemas.openxmlformats.org/drawingml/2006/main" sz="40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-</m:t>
                </m:r>
                <m:r>
                  <a:rPr xmlns:a="http://schemas.openxmlformats.org/drawingml/2006/main" sz="40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1</m:t>
                </m:r>
                <m:r>
                  <a:rPr xmlns:a="http://schemas.openxmlformats.org/drawingml/2006/main" sz="40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}</m:t>
                </m:r>
              </m:oMath>
            </a14:m>
          </a:p>
          <a:p>
            <a:pPr/>
            <a:r>
              <a:t>Use counting sort to sort in time </a:t>
            </a:r>
            <a14:m>
              <m:oMath>
                <m:r>
                  <m:rPr>
                    <m:sty m:val="p"/>
                  </m:rPr>
                  <a:rPr xmlns:a="http://schemas.openxmlformats.org/drawingml/2006/main" sz="39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Θ</m:t>
                </m:r>
                <m:r>
                  <a:rPr xmlns:a="http://schemas.openxmlformats.org/drawingml/2006/main" sz="39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(</m:t>
                </m:r>
                <m:r>
                  <a:rPr xmlns:a="http://schemas.openxmlformats.org/drawingml/2006/main" sz="39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n</m:t>
                </m:r>
                <m:r>
                  <a:rPr xmlns:a="http://schemas.openxmlformats.org/drawingml/2006/main" sz="39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+</m:t>
                </m:r>
                <m:r>
                  <a:rPr xmlns:a="http://schemas.openxmlformats.org/drawingml/2006/main" sz="39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r</m:t>
                </m:r>
                <m:r>
                  <a:rPr xmlns:a="http://schemas.openxmlformats.org/drawingml/2006/main" sz="39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)</m:t>
                </m:r>
              </m:oMath>
            </a14:m>
          </a:p>
          <a:p>
            <a:pPr/>
            <a:r>
              <a:t>Radix sort then takes </a:t>
            </a:r>
            <a14:m>
              <m:oMath>
                <m:r>
                  <m:rPr>
                    <m:sty m:val="p"/>
                  </m:rPr>
                  <a:rPr xmlns:a="http://schemas.openxmlformats.org/drawingml/2006/main" sz="39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Θ</m:t>
                </m:r>
                <m:r>
                  <a:rPr xmlns:a="http://schemas.openxmlformats.org/drawingml/2006/main" sz="39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(</m:t>
                </m:r>
                <m:r>
                  <a:rPr xmlns:a="http://schemas.openxmlformats.org/drawingml/2006/main" sz="39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d</m:t>
                </m:r>
                <m:r>
                  <a:rPr xmlns:a="http://schemas.openxmlformats.org/drawingml/2006/main" sz="39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(</m:t>
                </m:r>
                <m:r>
                  <a:rPr xmlns:a="http://schemas.openxmlformats.org/drawingml/2006/main" sz="39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n</m:t>
                </m:r>
                <m:r>
                  <a:rPr xmlns:a="http://schemas.openxmlformats.org/drawingml/2006/main" sz="39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+</m:t>
                </m:r>
                <m:r>
                  <a:rPr xmlns:a="http://schemas.openxmlformats.org/drawingml/2006/main" sz="39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r</m:t>
                </m:r>
                <m:r>
                  <a:rPr xmlns:a="http://schemas.openxmlformats.org/drawingml/2006/main" sz="39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)</m:t>
                </m:r>
                <m:r>
                  <a:rPr xmlns:a="http://schemas.openxmlformats.org/drawingml/2006/main" sz="39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)</m:t>
                </m:r>
              </m:oMath>
            </a14:m>
            <a:r>
              <a:t> time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Bubble Sort"/>
          <p:cNvSpPr txBox="1"/>
          <p:nvPr>
            <p:ph type="ctr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Bubble Sort</a:t>
            </a:r>
          </a:p>
        </p:txBody>
      </p:sp>
      <p:sp>
        <p:nvSpPr>
          <p:cNvPr id="165" name="Thomas Schwarz, SJ"/>
          <p:cNvSpPr txBox="1"/>
          <p:nvPr>
            <p:ph type="subTitle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Thomas Schwarz, SJ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4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4" name="Linear Time Sorting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Linear Time Sorting</a:t>
            </a:r>
          </a:p>
        </p:txBody>
      </p:sp>
      <p:sp>
        <p:nvSpPr>
          <p:cNvPr id="705" name="Given   numbers of   bits each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pPr marL="382270" indent="-382270" defTabSz="502412">
              <a:spcBef>
                <a:spcPts val="1800"/>
              </a:spcBef>
              <a:defRPr sz="2752"/>
            </a:pPr>
            <a:r>
              <a:t>Given </a:t>
            </a:r>
            <a14:m>
              <m:oMath>
                <m:r>
                  <a:rPr xmlns:a="http://schemas.openxmlformats.org/drawingml/2006/main" sz="36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n</m:t>
                </m:r>
              </m:oMath>
            </a14:m>
            <a:r>
              <a:t> numbers of </a:t>
            </a:r>
            <a14:m>
              <m:oMath>
                <m:r>
                  <a:rPr xmlns:a="http://schemas.openxmlformats.org/drawingml/2006/main" sz="36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b</m:t>
                </m:r>
              </m:oMath>
            </a14:m>
            <a:r>
              <a:t> bits each</a:t>
            </a:r>
          </a:p>
          <a:p>
            <a:pPr marL="382270" indent="-382270" defTabSz="502412">
              <a:spcBef>
                <a:spcPts val="1800"/>
              </a:spcBef>
              <a:defRPr sz="2752"/>
            </a:pPr>
            <a:r>
              <a:t>Assume </a:t>
            </a:r>
            <a14:m>
              <m:oMath>
                <m:r>
                  <a:rPr xmlns:a="http://schemas.openxmlformats.org/drawingml/2006/main" sz="33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b</m:t>
                </m:r>
                <m:r>
                  <a:rPr xmlns:a="http://schemas.openxmlformats.org/drawingml/2006/main" sz="33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=</m:t>
                </m:r>
                <m:r>
                  <a:rPr xmlns:a="http://schemas.openxmlformats.org/drawingml/2006/main" sz="33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O</m:t>
                </m:r>
                <m:r>
                  <a:rPr xmlns:a="http://schemas.openxmlformats.org/drawingml/2006/main" sz="33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(</m:t>
                </m:r>
                <m:r>
                  <m:rPr>
                    <m:sty m:val="p"/>
                  </m:rPr>
                  <a:rPr xmlns:a="http://schemas.openxmlformats.org/drawingml/2006/main" sz="33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log</m:t>
                </m:r>
                <m:r>
                  <a:rPr xmlns:a="http://schemas.openxmlformats.org/drawingml/2006/main" sz="33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(</m:t>
                </m:r>
                <m:r>
                  <a:rPr xmlns:a="http://schemas.openxmlformats.org/drawingml/2006/main" sz="33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n</m:t>
                </m:r>
                <m:r>
                  <a:rPr xmlns:a="http://schemas.openxmlformats.org/drawingml/2006/main" sz="33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)</m:t>
                </m:r>
                <m:r>
                  <a:rPr xmlns:a="http://schemas.openxmlformats.org/drawingml/2006/main" sz="33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)</m:t>
                </m:r>
              </m:oMath>
            </a14:m>
          </a:p>
          <a:p>
            <a:pPr marL="382270" indent="-382270" defTabSz="502412">
              <a:spcBef>
                <a:spcPts val="1800"/>
              </a:spcBef>
              <a:defRPr sz="2752"/>
            </a:pPr>
            <a:r>
              <a:t>Choose </a:t>
            </a:r>
            <a14:m>
              <m:oMath>
                <m:r>
                  <a:rPr xmlns:a="http://schemas.openxmlformats.org/drawingml/2006/main" sz="34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r</m:t>
                </m:r>
                <m:r>
                  <a:rPr xmlns:a="http://schemas.openxmlformats.org/drawingml/2006/main" sz="34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=</m:t>
                </m:r>
                <m:r>
                  <a:rPr xmlns:a="http://schemas.openxmlformats.org/drawingml/2006/main" sz="34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⌊</m:t>
                </m:r>
                <m:sSub>
                  <m:e>
                    <m:r>
                      <m:rPr>
                        <m:sty m:val="p"/>
                      </m:rPr>
                      <a:rPr xmlns:a="http://schemas.openxmlformats.org/drawingml/2006/main" sz="345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log</m:t>
                    </m:r>
                  </m:e>
                  <m:sub>
                    <m:r>
                      <a:rPr xmlns:a="http://schemas.openxmlformats.org/drawingml/2006/main" sz="345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2</m:t>
                    </m:r>
                  </m:sub>
                </m:sSub>
                <m:r>
                  <a:rPr xmlns:a="http://schemas.openxmlformats.org/drawingml/2006/main" sz="34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(</m:t>
                </m:r>
                <m:r>
                  <a:rPr xmlns:a="http://schemas.openxmlformats.org/drawingml/2006/main" sz="34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n</m:t>
                </m:r>
                <m:r>
                  <a:rPr xmlns:a="http://schemas.openxmlformats.org/drawingml/2006/main" sz="34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)</m:t>
                </m:r>
                <m:r>
                  <a:rPr xmlns:a="http://schemas.openxmlformats.org/drawingml/2006/main" sz="34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⌋</m:t>
                </m:r>
              </m:oMath>
            </a14:m>
            <a:r>
              <a:t>.</a:t>
            </a:r>
          </a:p>
          <a:p>
            <a:pPr lvl="1" marL="764540" indent="-382270" defTabSz="502412">
              <a:spcBef>
                <a:spcPts val="1800"/>
              </a:spcBef>
              <a:defRPr sz="2752"/>
            </a:pPr>
            <a:r>
              <a:t>Divide the </a:t>
            </a:r>
            <a14:m>
              <m:oMath>
                <m:r>
                  <a:rPr xmlns:a="http://schemas.openxmlformats.org/drawingml/2006/main" sz="36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b</m:t>
                </m:r>
              </m:oMath>
            </a14:m>
            <a:r>
              <a:t>-bit numbers into “digits” of length </a:t>
            </a:r>
            <a14:m>
              <m:oMath>
                <m:r>
                  <a:rPr xmlns:a="http://schemas.openxmlformats.org/drawingml/2006/main" sz="35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r</m:t>
                </m:r>
              </m:oMath>
            </a14:m>
          </a:p>
          <a:p>
            <a:pPr lvl="1" marL="764540" indent="-382270" defTabSz="502412">
              <a:spcBef>
                <a:spcPts val="1800"/>
              </a:spcBef>
              <a:defRPr sz="2752"/>
            </a:pPr>
            <a:r>
              <a:t>Thus, each round of radix sort takes time </a:t>
            </a:r>
            <a14:m>
              <m:oMath>
                <m:r>
                  <m:rPr>
                    <m:sty m:val="p"/>
                  </m:rPr>
                  <a:rPr xmlns:a="http://schemas.openxmlformats.org/drawingml/2006/main" sz="33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Θ</m:t>
                </m:r>
                <m:r>
                  <a:rPr xmlns:a="http://schemas.openxmlformats.org/drawingml/2006/main" sz="33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(</m:t>
                </m:r>
                <m:r>
                  <a:rPr xmlns:a="http://schemas.openxmlformats.org/drawingml/2006/main" sz="33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n</m:t>
                </m:r>
                <m:r>
                  <a:rPr xmlns:a="http://schemas.openxmlformats.org/drawingml/2006/main" sz="33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+</m:t>
                </m:r>
                <m:sSup>
                  <m:e>
                    <m:r>
                      <a:rPr xmlns:a="http://schemas.openxmlformats.org/drawingml/2006/main" sz="335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2</m:t>
                    </m:r>
                  </m:e>
                  <m:sup>
                    <m:r>
                      <a:rPr xmlns:a="http://schemas.openxmlformats.org/drawingml/2006/main" sz="335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r</m:t>
                    </m:r>
                  </m:sup>
                </m:sSup>
                <m:r>
                  <a:rPr xmlns:a="http://schemas.openxmlformats.org/drawingml/2006/main" sz="33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)</m:t>
                </m:r>
              </m:oMath>
            </a14:m>
          </a:p>
          <a:p>
            <a:pPr lvl="1" marL="764540" indent="-382270" defTabSz="502412">
              <a:spcBef>
                <a:spcPts val="1800"/>
              </a:spcBef>
              <a:defRPr sz="2752"/>
            </a:pPr>
            <a:r>
              <a:t>There are </a:t>
            </a:r>
            <a14:m>
              <m:oMath>
                <m:r>
                  <a:rPr xmlns:a="http://schemas.openxmlformats.org/drawingml/2006/main" sz="33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⌈</m:t>
                </m:r>
                <m:f>
                  <m:fPr>
                    <m:ctrlPr>
                      <a:rPr xmlns:a="http://schemas.openxmlformats.org/drawingml/2006/main" sz="335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</m:ctrlPr>
                    <m:type m:val="bar"/>
                  </m:fPr>
                  <m:num>
                    <m:r>
                      <a:rPr xmlns:a="http://schemas.openxmlformats.org/drawingml/2006/main" sz="335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b</m:t>
                    </m:r>
                  </m:num>
                  <m:den>
                    <m:r>
                      <a:rPr xmlns:a="http://schemas.openxmlformats.org/drawingml/2006/main" sz="335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r</m:t>
                    </m:r>
                  </m:den>
                </m:f>
                <m:r>
                  <a:rPr xmlns:a="http://schemas.openxmlformats.org/drawingml/2006/main" sz="33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⌉</m:t>
                </m:r>
              </m:oMath>
            </a14:m>
            <a:r>
              <a:t> rounds</a:t>
            </a:r>
          </a:p>
          <a:p>
            <a:pPr lvl="1" marL="764540" indent="-382270" defTabSz="502412">
              <a:spcBef>
                <a:spcPts val="1800"/>
              </a:spcBef>
              <a:defRPr sz="2752"/>
            </a:pPr>
            <a:r>
              <a:t>So, radix sort takes </a:t>
            </a:r>
            <a14:m>
              <m:oMath>
                <m:r>
                  <m:rPr>
                    <m:sty m:val="p"/>
                  </m:rPr>
                  <a:rPr xmlns:a="http://schemas.openxmlformats.org/drawingml/2006/main" sz="33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Θ</m:t>
                </m:r>
                <m:r>
                  <a:rPr xmlns:a="http://schemas.openxmlformats.org/drawingml/2006/main" sz="33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(</m:t>
                </m:r>
                <m:f>
                  <m:fPr>
                    <m:ctrlPr>
                      <a:rPr xmlns:a="http://schemas.openxmlformats.org/drawingml/2006/main" sz="33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</m:ctrlPr>
                    <m:type m:val="bar"/>
                  </m:fPr>
                  <m:num>
                    <m:r>
                      <a:rPr xmlns:a="http://schemas.openxmlformats.org/drawingml/2006/main" sz="33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b</m:t>
                    </m:r>
                  </m:num>
                  <m:den>
                    <m:r>
                      <a:rPr xmlns:a="http://schemas.openxmlformats.org/drawingml/2006/main" sz="33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r</m:t>
                    </m:r>
                  </m:den>
                </m:f>
                <m:r>
                  <a:rPr xmlns:a="http://schemas.openxmlformats.org/drawingml/2006/main" sz="33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(</m:t>
                </m:r>
                <m:r>
                  <a:rPr xmlns:a="http://schemas.openxmlformats.org/drawingml/2006/main" sz="33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n</m:t>
                </m:r>
                <m:r>
                  <a:rPr xmlns:a="http://schemas.openxmlformats.org/drawingml/2006/main" sz="33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+</m:t>
                </m:r>
                <m:sSup>
                  <m:e>
                    <m:r>
                      <a:rPr xmlns:a="http://schemas.openxmlformats.org/drawingml/2006/main" sz="33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2</m:t>
                    </m:r>
                  </m:e>
                  <m:sup>
                    <m:r>
                      <a:rPr xmlns:a="http://schemas.openxmlformats.org/drawingml/2006/main" sz="33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r</m:t>
                    </m:r>
                  </m:sup>
                </m:sSup>
                <m:r>
                  <a:rPr xmlns:a="http://schemas.openxmlformats.org/drawingml/2006/main" sz="33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)</m:t>
                </m:r>
                <m:r>
                  <a:rPr xmlns:a="http://schemas.openxmlformats.org/drawingml/2006/main" sz="33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)</m:t>
                </m:r>
                <m:r>
                  <a:rPr xmlns:a="http://schemas.openxmlformats.org/drawingml/2006/main" sz="33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=</m:t>
                </m:r>
                <m:r>
                  <m:rPr>
                    <m:sty m:val="p"/>
                  </m:rPr>
                  <a:rPr xmlns:a="http://schemas.openxmlformats.org/drawingml/2006/main" sz="33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Θ</m:t>
                </m:r>
                <m:r>
                  <a:rPr xmlns:a="http://schemas.openxmlformats.org/drawingml/2006/main" sz="33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(</m:t>
                </m:r>
                <m:f>
                  <m:fPr>
                    <m:ctrlPr>
                      <a:rPr xmlns:a="http://schemas.openxmlformats.org/drawingml/2006/main" sz="33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</m:ctrlPr>
                    <m:type m:val="bar"/>
                  </m:fPr>
                  <m:num>
                    <m:r>
                      <a:rPr xmlns:a="http://schemas.openxmlformats.org/drawingml/2006/main" sz="33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b</m:t>
                    </m:r>
                  </m:num>
                  <m:den>
                    <m:r>
                      <a:rPr xmlns:a="http://schemas.openxmlformats.org/drawingml/2006/main" sz="33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r</m:t>
                    </m:r>
                  </m:den>
                </m:f>
                <m:r>
                  <a:rPr xmlns:a="http://schemas.openxmlformats.org/drawingml/2006/main" sz="33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(</m:t>
                </m:r>
                <m:r>
                  <a:rPr xmlns:a="http://schemas.openxmlformats.org/drawingml/2006/main" sz="33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n</m:t>
                </m:r>
                <m:r>
                  <a:rPr xmlns:a="http://schemas.openxmlformats.org/drawingml/2006/main" sz="33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+</m:t>
                </m:r>
                <m:r>
                  <a:rPr xmlns:a="http://schemas.openxmlformats.org/drawingml/2006/main" sz="33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n</m:t>
                </m:r>
                <m:r>
                  <a:rPr xmlns:a="http://schemas.openxmlformats.org/drawingml/2006/main" sz="33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)</m:t>
                </m:r>
                <m:r>
                  <a:rPr xmlns:a="http://schemas.openxmlformats.org/drawingml/2006/main" sz="33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)</m:t>
                </m:r>
                <m:r>
                  <a:rPr xmlns:a="http://schemas.openxmlformats.org/drawingml/2006/main" sz="33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=</m:t>
                </m:r>
                <m:r>
                  <m:rPr>
                    <m:sty m:val="p"/>
                  </m:rPr>
                  <a:rPr xmlns:a="http://schemas.openxmlformats.org/drawingml/2006/main" sz="33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Θ</m:t>
                </m:r>
                <m:r>
                  <a:rPr xmlns:a="http://schemas.openxmlformats.org/drawingml/2006/main" sz="33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(</m:t>
                </m:r>
                <m:r>
                  <a:rPr xmlns:a="http://schemas.openxmlformats.org/drawingml/2006/main" sz="33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n</m:t>
                </m:r>
                <m:r>
                  <a:rPr xmlns:a="http://schemas.openxmlformats.org/drawingml/2006/main" sz="33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)</m:t>
                </m:r>
              </m:oMath>
            </a14:m>
            <a:r>
              <a:t> time!</a:t>
            </a:r>
            <a:endParaRPr sz="3200"/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70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Class="entr" nodeType="with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7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70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70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" fill="hold"/>
                                        <p:tgtEl>
                                          <p:spTgt spid="70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70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8" fill="hold"/>
                                        <p:tgtEl>
                                          <p:spTgt spid="70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2" fill="hold"/>
                                        <p:tgtEl>
                                          <p:spTgt spid="70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5" animBg="1" rev="0" advAuto="0" spid="705" grpId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Bubble Sor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Bubble Sort</a:t>
            </a:r>
          </a:p>
        </p:txBody>
      </p:sp>
      <p:sp>
        <p:nvSpPr>
          <p:cNvPr id="168" name="Idea of bubble sort: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>
            <a:lvl4pPr>
              <a:defRPr>
                <a:latin typeface="Courier New"/>
                <a:ea typeface="Courier New"/>
                <a:cs typeface="Courier New"/>
                <a:sym typeface="Courier New"/>
              </a:defRPr>
            </a:lvl4pPr>
          </a:lstStyle>
          <a:p>
            <a:pPr/>
            <a:r>
              <a:t>Idea of bubble sort:</a:t>
            </a:r>
          </a:p>
          <a:p>
            <a:pPr lvl="1"/>
            <a:r>
              <a:t>Repeatedly swap adjacent elements in an array until they are in order</a:t>
            </a:r>
          </a:p>
          <a:p>
            <a:pPr lvl="2"/>
            <a:r>
              <a:t>Reminder: Swaps in Python are easy:</a:t>
            </a:r>
          </a:p>
          <a:p>
            <a:pPr lvl="3"/>
            <a:r>
              <a:t>arr[i],arr[i+1] = arr[i+1],arr[i]</a:t>
            </a:r>
          </a:p>
        </p:txBody>
      </p:sp>
      <p:sp>
        <p:nvSpPr>
          <p:cNvPr id="169" name="while not done:…"/>
          <p:cNvSpPr txBox="1"/>
          <p:nvPr/>
        </p:nvSpPr>
        <p:spPr>
          <a:xfrm>
            <a:off x="2151400" y="6193406"/>
            <a:ext cx="9351095" cy="1676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>
            <a:spAutoFit/>
          </a:bodyPr>
          <a:lstStyle/>
          <a:p>
            <a:pPr/>
            <a:r>
              <a:t>while not done:</a:t>
            </a:r>
          </a:p>
          <a:p>
            <a:pPr lvl="4"/>
            <a:r>
              <a:t>for i in range(len(arr)-1):</a:t>
            </a:r>
          </a:p>
          <a:p>
            <a:pPr lvl="4"/>
            <a:r>
              <a:t>    if arr[i] &gt; arr[i+1]:</a:t>
            </a:r>
          </a:p>
          <a:p>
            <a:pPr lvl="4"/>
            <a:r>
              <a:t>        arr[i],arr[i+1]=arr[i+1],arr[i]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Bubble Sor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Bubble Sort</a:t>
            </a:r>
          </a:p>
        </p:txBody>
      </p:sp>
      <p:sp>
        <p:nvSpPr>
          <p:cNvPr id="172" name="Example:  Sort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pPr/>
            <a:r>
              <a:t>Example:  Sort </a:t>
            </a:r>
          </a:p>
          <a:p>
            <a:pPr lvl="1"/>
            <a:r>
              <a:t>First pass: Check first pair</a:t>
            </a:r>
          </a:p>
          <a:p>
            <a:pPr lvl="1"/>
          </a:p>
          <a:p>
            <a:pPr lvl="2"/>
            <a:r>
              <a:t>Swap and move on</a:t>
            </a:r>
          </a:p>
          <a:p>
            <a:pPr lvl="2"/>
          </a:p>
          <a:p>
            <a:pPr lvl="2"/>
            <a:r>
              <a:t>No swap necessary, move on</a:t>
            </a:r>
          </a:p>
        </p:txBody>
      </p:sp>
      <p:pic>
        <p:nvPicPr>
          <p:cNvPr id="173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918610" y="2590800"/>
            <a:ext cx="2692401" cy="406400"/>
          </a:xfrm>
          <a:prstGeom prst="rect">
            <a:avLst/>
          </a:prstGeom>
          <a:ln w="12700">
            <a:miter lim="400000"/>
          </a:ln>
          <a:effectLst>
            <a:reflection blurRad="0" stA="50000" stPos="0" endA="0" endPos="40000" dist="0" dir="5400000" fadeDir="5400000" sx="100000" sy="-100000" kx="0" ky="0" algn="bl" rotWithShape="0"/>
          </a:effectLst>
        </p:spPr>
      </p:pic>
      <p:pic>
        <p:nvPicPr>
          <p:cNvPr id="174" name="Image" descr="Image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3127417" y="4007363"/>
            <a:ext cx="2692401" cy="736601"/>
          </a:xfrm>
          <a:prstGeom prst="rect">
            <a:avLst/>
          </a:prstGeom>
          <a:ln w="12700">
            <a:miter lim="400000"/>
          </a:ln>
        </p:spPr>
      </p:pic>
      <p:pic>
        <p:nvPicPr>
          <p:cNvPr id="175" name="Image" descr="Image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3127417" y="5481230"/>
            <a:ext cx="2692401" cy="736601"/>
          </a:xfrm>
          <a:prstGeom prst="rect">
            <a:avLst/>
          </a:prstGeom>
          <a:ln w="12700">
            <a:miter lim="400000"/>
          </a:ln>
        </p:spPr>
      </p:pic>
      <p:pic>
        <p:nvPicPr>
          <p:cNvPr id="176" name="Image" descr="Image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3127417" y="7163792"/>
            <a:ext cx="2692401" cy="73660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Bubble Sor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Bubble Sort</a:t>
            </a:r>
          </a:p>
        </p:txBody>
      </p:sp>
      <p:sp>
        <p:nvSpPr>
          <p:cNvPr id="179" name="Example: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pPr/>
            <a:r>
              <a:t>Example:</a:t>
            </a:r>
          </a:p>
          <a:p>
            <a:pPr lvl="1"/>
            <a:r>
              <a:t>Swap and move on</a:t>
            </a:r>
          </a:p>
          <a:p>
            <a:pPr lvl="2"/>
          </a:p>
          <a:p>
            <a:pPr lvl="1"/>
            <a:r>
              <a:t>Swap and move on</a:t>
            </a:r>
          </a:p>
          <a:p>
            <a:pPr lvl="2"/>
          </a:p>
          <a:p>
            <a:pPr lvl="1"/>
            <a:r>
              <a:t>Swap and move on</a:t>
            </a:r>
          </a:p>
          <a:p>
            <a:pPr lvl="2"/>
          </a:p>
        </p:txBody>
      </p:sp>
      <p:pic>
        <p:nvPicPr>
          <p:cNvPr id="180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952500" y="2590800"/>
            <a:ext cx="2692400" cy="736600"/>
          </a:xfrm>
          <a:prstGeom prst="rect">
            <a:avLst/>
          </a:prstGeom>
          <a:ln w="12700">
            <a:miter lim="400000"/>
          </a:ln>
        </p:spPr>
      </p:pic>
      <p:pic>
        <p:nvPicPr>
          <p:cNvPr id="181" name="Image" descr="Image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952500" y="2590800"/>
            <a:ext cx="2692400" cy="736600"/>
          </a:xfrm>
          <a:prstGeom prst="rect">
            <a:avLst/>
          </a:prstGeom>
          <a:ln w="12700">
            <a:miter lim="400000"/>
          </a:ln>
        </p:spPr>
      </p:pic>
      <p:pic>
        <p:nvPicPr>
          <p:cNvPr id="182" name="Image" descr="Image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952500" y="2590800"/>
            <a:ext cx="2692400" cy="7366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Bubble Sor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Bubble Sort</a:t>
            </a:r>
          </a:p>
        </p:txBody>
      </p:sp>
      <p:sp>
        <p:nvSpPr>
          <p:cNvPr id="185" name="Example: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pPr/>
            <a:r>
              <a:t>Example:</a:t>
            </a:r>
          </a:p>
          <a:p>
            <a:pPr lvl="1"/>
            <a:r>
              <a:t>Swap and move on</a:t>
            </a:r>
          </a:p>
          <a:p>
            <a:pPr lvl="2"/>
          </a:p>
          <a:p>
            <a:pPr lvl="1"/>
            <a:r>
              <a:t>Array is still not sorted, so we need to continue</a:t>
            </a:r>
          </a:p>
          <a:p>
            <a:pPr lvl="1"/>
            <a:r>
              <a:t>However: Notice that the maximum element has been picked up and is now at the correct position</a:t>
            </a:r>
          </a:p>
          <a:p>
            <a:pPr lvl="1"/>
            <a:r>
              <a:t>We only have to order the first </a:t>
            </a:r>
            <a14:m>
              <m:oMath>
                <m:r>
                  <a:rPr xmlns:a="http://schemas.openxmlformats.org/drawingml/2006/main" sz="40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n</m:t>
                </m:r>
                <m:r>
                  <a:rPr xmlns:a="http://schemas.openxmlformats.org/drawingml/2006/main" sz="40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-</m:t>
                </m:r>
                <m:r>
                  <a:rPr xmlns:a="http://schemas.openxmlformats.org/drawingml/2006/main" sz="40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1</m:t>
                </m:r>
              </m:oMath>
            </a14:m>
            <a:r>
              <a:t> positions</a:t>
            </a:r>
          </a:p>
        </p:txBody>
      </p:sp>
      <p:pic>
        <p:nvPicPr>
          <p:cNvPr id="186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952500" y="2590800"/>
            <a:ext cx="2692400" cy="4064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Bubble Sor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Bubble Sort</a:t>
            </a:r>
          </a:p>
        </p:txBody>
      </p:sp>
      <p:sp>
        <p:nvSpPr>
          <p:cNvPr id="189" name="Example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pPr/>
            <a:r>
              <a:t>Example</a:t>
            </a:r>
          </a:p>
          <a:p>
            <a:pPr lvl="1"/>
            <a:r>
              <a:t>Second pass:</a:t>
            </a:r>
          </a:p>
          <a:p>
            <a:pPr lvl="2"/>
          </a:p>
          <a:p>
            <a:pPr lvl="2"/>
          </a:p>
          <a:p>
            <a:pPr lvl="2"/>
          </a:p>
        </p:txBody>
      </p:sp>
      <p:pic>
        <p:nvPicPr>
          <p:cNvPr id="190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952500" y="2590800"/>
            <a:ext cx="2692400" cy="952500"/>
          </a:xfrm>
          <a:prstGeom prst="rect">
            <a:avLst/>
          </a:prstGeom>
          <a:ln w="12700">
            <a:miter lim="400000"/>
          </a:ln>
        </p:spPr>
      </p:pic>
      <p:pic>
        <p:nvPicPr>
          <p:cNvPr id="191" name="Image" descr="Image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952500" y="2590800"/>
            <a:ext cx="2692400" cy="952500"/>
          </a:xfrm>
          <a:prstGeom prst="rect">
            <a:avLst/>
          </a:prstGeom>
          <a:ln w="12700">
            <a:miter lim="400000"/>
          </a:ln>
        </p:spPr>
      </p:pic>
      <p:pic>
        <p:nvPicPr>
          <p:cNvPr id="192" name="Image" descr="Image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952500" y="2590800"/>
            <a:ext cx="2692400" cy="9525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Permutations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Permutations</a:t>
            </a:r>
          </a:p>
        </p:txBody>
      </p:sp>
      <p:sp>
        <p:nvSpPr>
          <p:cNvPr id="123" name="A permutation of the set   is a reordering of the numbers where each number between 1 and n appears exactly once.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pPr/>
            <a:r>
              <a:t>A permutation of the set </a:t>
            </a:r>
            <a14:m>
              <m:oMath>
                <m:r>
                  <a:rPr xmlns:a="http://schemas.openxmlformats.org/drawingml/2006/main" sz="40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{</m:t>
                </m:r>
                <m:r>
                  <a:rPr xmlns:a="http://schemas.openxmlformats.org/drawingml/2006/main" sz="40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1,2,</m:t>
                </m:r>
                <m:r>
                  <a:rPr xmlns:a="http://schemas.openxmlformats.org/drawingml/2006/main" sz="40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…</m:t>
                </m:r>
                <m:r>
                  <a:rPr xmlns:a="http://schemas.openxmlformats.org/drawingml/2006/main" sz="40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,</m:t>
                </m:r>
                <m:r>
                  <a:rPr xmlns:a="http://schemas.openxmlformats.org/drawingml/2006/main" sz="40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n</m:t>
                </m:r>
                <m:r>
                  <a:rPr xmlns:a="http://schemas.openxmlformats.org/drawingml/2006/main" sz="40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}</m:t>
                </m:r>
              </m:oMath>
            </a14:m>
            <a:r>
              <a:t> is a reordering of the numbers where each number between 1 and </a:t>
            </a:r>
            <a:r>
              <a:rPr i="1"/>
              <a:t>n</a:t>
            </a:r>
            <a:r>
              <a:t> appears exactly once.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Bubble Sor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Bubble Sort</a:t>
            </a:r>
          </a:p>
        </p:txBody>
      </p:sp>
      <p:sp>
        <p:nvSpPr>
          <p:cNvPr id="195" name="Example (Second Pass):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pPr/>
            <a:r>
              <a:t>Example (Second Pass):</a:t>
            </a:r>
          </a:p>
          <a:p>
            <a:pPr lvl="1"/>
          </a:p>
          <a:p>
            <a:pPr lvl="1"/>
          </a:p>
          <a:p>
            <a:pPr/>
            <a:r>
              <a:t>The maximum in the remaining array has now reached its correct point</a:t>
            </a:r>
          </a:p>
          <a:p>
            <a:pPr lvl="1"/>
          </a:p>
        </p:txBody>
      </p:sp>
      <p:pic>
        <p:nvPicPr>
          <p:cNvPr id="196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952500" y="2590800"/>
            <a:ext cx="2692400" cy="952500"/>
          </a:xfrm>
          <a:prstGeom prst="rect">
            <a:avLst/>
          </a:prstGeom>
          <a:ln w="12700">
            <a:miter lim="400000"/>
          </a:ln>
        </p:spPr>
      </p:pic>
      <p:pic>
        <p:nvPicPr>
          <p:cNvPr id="197" name="Image" descr="Image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952500" y="2590800"/>
            <a:ext cx="2692400" cy="901700"/>
          </a:xfrm>
          <a:prstGeom prst="rect">
            <a:avLst/>
          </a:prstGeom>
          <a:ln w="12700">
            <a:miter lim="400000"/>
          </a:ln>
        </p:spPr>
      </p:pic>
      <p:pic>
        <p:nvPicPr>
          <p:cNvPr id="198" name="Image" descr="Image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952500" y="2590800"/>
            <a:ext cx="2692400" cy="9144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Bubble Sor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Bubble Sort</a:t>
            </a:r>
          </a:p>
        </p:txBody>
      </p:sp>
      <p:sp>
        <p:nvSpPr>
          <p:cNvPr id="201" name="Example: Third Pass"/>
          <p:cNvSpPr txBox="1"/>
          <p:nvPr>
            <p:ph type="body" sz="half" idx="1"/>
          </p:nvPr>
        </p:nvSpPr>
        <p:spPr>
          <a:xfrm>
            <a:off x="952500" y="2590800"/>
            <a:ext cx="4802932" cy="6286500"/>
          </a:xfrm>
          <a:prstGeom prst="rect">
            <a:avLst/>
          </a:prstGeom>
        </p:spPr>
        <p:txBody>
          <a:bodyPr anchor="t"/>
          <a:lstStyle/>
          <a:p>
            <a:pPr/>
            <a:r>
              <a:t>Example: Third Pass</a:t>
            </a:r>
          </a:p>
          <a:p>
            <a:pPr lvl="1"/>
          </a:p>
          <a:p>
            <a:pPr lvl="1"/>
          </a:p>
          <a:p>
            <a:pPr lvl="1"/>
          </a:p>
          <a:p>
            <a:pPr lvl="1"/>
          </a:p>
        </p:txBody>
      </p:sp>
      <p:pic>
        <p:nvPicPr>
          <p:cNvPr id="202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952500" y="2590800"/>
            <a:ext cx="2692400" cy="965200"/>
          </a:xfrm>
          <a:prstGeom prst="rect">
            <a:avLst/>
          </a:prstGeom>
          <a:ln w="12700">
            <a:miter lim="400000"/>
          </a:ln>
        </p:spPr>
      </p:pic>
      <p:pic>
        <p:nvPicPr>
          <p:cNvPr id="203" name="Image" descr="Image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952500" y="2590800"/>
            <a:ext cx="2679700" cy="977900"/>
          </a:xfrm>
          <a:prstGeom prst="rect">
            <a:avLst/>
          </a:prstGeom>
          <a:ln w="12700">
            <a:miter lim="400000"/>
          </a:ln>
        </p:spPr>
      </p:pic>
      <p:pic>
        <p:nvPicPr>
          <p:cNvPr id="204" name="Image" descr="Image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952500" y="2590800"/>
            <a:ext cx="2679700" cy="965200"/>
          </a:xfrm>
          <a:prstGeom prst="rect">
            <a:avLst/>
          </a:prstGeom>
          <a:ln w="12700">
            <a:miter lim="400000"/>
          </a:ln>
        </p:spPr>
      </p:pic>
      <p:pic>
        <p:nvPicPr>
          <p:cNvPr id="205" name="Image" descr="Image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952500" y="2590800"/>
            <a:ext cx="2679700" cy="977900"/>
          </a:xfrm>
          <a:prstGeom prst="rect">
            <a:avLst/>
          </a:prstGeom>
          <a:ln w="12700">
            <a:miter lim="400000"/>
          </a:ln>
        </p:spPr>
      </p:pic>
      <p:sp>
        <p:nvSpPr>
          <p:cNvPr id="206" name="Third largest element has bubbled up to the correct place"/>
          <p:cNvSpPr txBox="1"/>
          <p:nvPr/>
        </p:nvSpPr>
        <p:spPr>
          <a:xfrm>
            <a:off x="6048314" y="2590800"/>
            <a:ext cx="4802933" cy="62865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normAutofit fontScale="100000" lnSpcReduction="0"/>
          </a:bodyPr>
          <a:lstStyle/>
          <a:p>
            <a:pPr lvl="1" marL="889000" indent="-444500">
              <a:spcBef>
                <a:spcPts val="2200"/>
              </a:spcBef>
              <a:buSzPct val="145000"/>
              <a:buChar char="•"/>
              <a:defRPr sz="3200">
                <a:latin typeface="Helvetica Neue"/>
                <a:ea typeface="Helvetica Neue"/>
                <a:cs typeface="Helvetica Neue"/>
                <a:sym typeface="Helvetica Neue"/>
              </a:defRPr>
            </a:pPr>
          </a:p>
          <a:p>
            <a:pPr marL="444500" indent="-444500">
              <a:spcBef>
                <a:spcPts val="2200"/>
              </a:spcBef>
              <a:buSzPct val="145000"/>
              <a:buChar char="•"/>
              <a:defRPr sz="3200"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t>Third largest element has bubbled up to the correct place</a:t>
            </a:r>
          </a:p>
          <a:p>
            <a:pPr lvl="1" marL="889000" indent="-444500">
              <a:spcBef>
                <a:spcPts val="2200"/>
              </a:spcBef>
              <a:buSzPct val="145000"/>
              <a:buChar char="•"/>
              <a:defRPr sz="3200">
                <a:latin typeface="Helvetica Neue"/>
                <a:ea typeface="Helvetica Neue"/>
                <a:cs typeface="Helvetica Neue"/>
                <a:sym typeface="Helvetica Neue"/>
              </a:defRPr>
            </a:pPr>
          </a:p>
        </p:txBody>
      </p:sp>
      <p:pic>
        <p:nvPicPr>
          <p:cNvPr id="207" name="Image" descr="Image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6048314" y="2590800"/>
            <a:ext cx="2679701" cy="914400"/>
          </a:xfrm>
          <a:prstGeom prst="rect">
            <a:avLst/>
          </a:prstGeom>
          <a:ln w="12700">
            <a:miter lim="400000"/>
          </a:ln>
        </p:spPr>
      </p:pic>
      <p:pic>
        <p:nvPicPr>
          <p:cNvPr id="208" name="Image" descr="Image"/>
          <p:cNvPicPr>
            <a:picLocks noChangeAspect="1"/>
          </p:cNvPicPr>
          <p:nvPr/>
        </p:nvPicPr>
        <p:blipFill>
          <a:blip r:embed="rId7">
            <a:extLst/>
          </a:blip>
          <a:stretch>
            <a:fillRect/>
          </a:stretch>
        </p:blipFill>
        <p:spPr>
          <a:xfrm>
            <a:off x="6048314" y="2590800"/>
            <a:ext cx="2679701" cy="9017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Bubble Sor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Bubble Sort</a:t>
            </a:r>
          </a:p>
        </p:txBody>
      </p:sp>
      <p:sp>
        <p:nvSpPr>
          <p:cNvPr id="211" name="Fourth pass"/>
          <p:cNvSpPr txBox="1"/>
          <p:nvPr>
            <p:ph type="body" sz="half" idx="1"/>
          </p:nvPr>
        </p:nvSpPr>
        <p:spPr>
          <a:xfrm>
            <a:off x="952500" y="2590800"/>
            <a:ext cx="5549900" cy="6286500"/>
          </a:xfrm>
          <a:prstGeom prst="rect">
            <a:avLst/>
          </a:prstGeom>
        </p:spPr>
        <p:txBody>
          <a:bodyPr anchor="t"/>
          <a:lstStyle/>
          <a:p>
            <a:pPr/>
            <a:r>
              <a:t>Fourth pass</a:t>
            </a:r>
          </a:p>
          <a:p>
            <a:pPr lvl="1"/>
          </a:p>
          <a:p>
            <a:pPr lvl="1"/>
          </a:p>
          <a:p>
            <a:pPr lvl="1"/>
          </a:p>
          <a:p>
            <a:pPr lvl="1"/>
          </a:p>
        </p:txBody>
      </p:sp>
      <p:pic>
        <p:nvPicPr>
          <p:cNvPr id="212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952500" y="2590800"/>
            <a:ext cx="2679700" cy="1003300"/>
          </a:xfrm>
          <a:prstGeom prst="rect">
            <a:avLst/>
          </a:prstGeom>
          <a:ln w="12700">
            <a:miter lim="400000"/>
          </a:ln>
          <a:effectLst>
            <a:reflection blurRad="0" stA="50000" stPos="0" endA="0" endPos="40000" dist="0" dir="5400000" fadeDir="5400000" sx="100000" sy="-100000" kx="0" ky="0" algn="bl" rotWithShape="0"/>
          </a:effectLst>
        </p:spPr>
      </p:pic>
      <p:pic>
        <p:nvPicPr>
          <p:cNvPr id="213" name="Image" descr="Image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952500" y="2590800"/>
            <a:ext cx="2679700" cy="990600"/>
          </a:xfrm>
          <a:prstGeom prst="rect">
            <a:avLst/>
          </a:prstGeom>
          <a:ln w="12700">
            <a:miter lim="400000"/>
          </a:ln>
        </p:spPr>
      </p:pic>
      <p:pic>
        <p:nvPicPr>
          <p:cNvPr id="214" name="Image" descr="Image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952500" y="2590800"/>
            <a:ext cx="2679700" cy="990600"/>
          </a:xfrm>
          <a:prstGeom prst="rect">
            <a:avLst/>
          </a:prstGeom>
          <a:ln w="12700">
            <a:miter lim="400000"/>
          </a:ln>
        </p:spPr>
      </p:pic>
      <p:pic>
        <p:nvPicPr>
          <p:cNvPr id="215" name="Image" descr="Image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952500" y="2590800"/>
            <a:ext cx="2679700" cy="901700"/>
          </a:xfrm>
          <a:prstGeom prst="rect">
            <a:avLst/>
          </a:prstGeom>
          <a:ln w="12700">
            <a:miter lim="400000"/>
          </a:ln>
        </p:spPr>
      </p:pic>
      <p:sp>
        <p:nvSpPr>
          <p:cNvPr id="216" name="Now 3 has bubbled up"/>
          <p:cNvSpPr txBox="1"/>
          <p:nvPr/>
        </p:nvSpPr>
        <p:spPr>
          <a:xfrm>
            <a:off x="6502400" y="2590800"/>
            <a:ext cx="5549900" cy="62865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normAutofit fontScale="100000" lnSpcReduction="0"/>
          </a:bodyPr>
          <a:lstStyle/>
          <a:p>
            <a:pPr marL="444500" indent="-444500">
              <a:spcBef>
                <a:spcPts val="2200"/>
              </a:spcBef>
              <a:buSzPct val="145000"/>
              <a:buChar char="•"/>
              <a:defRPr sz="3200"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t>Now 3 has bubbled up</a:t>
            </a:r>
          </a:p>
          <a:p>
            <a:pPr lvl="1" marL="889000" indent="-444500">
              <a:spcBef>
                <a:spcPts val="2200"/>
              </a:spcBef>
              <a:buSzPct val="145000"/>
              <a:buChar char="•"/>
              <a:defRPr sz="3200">
                <a:latin typeface="Helvetica Neue"/>
                <a:ea typeface="Helvetica Neue"/>
                <a:cs typeface="Helvetica Neue"/>
                <a:sym typeface="Helvetica Neue"/>
              </a:defRPr>
            </a:pPr>
          </a:p>
        </p:txBody>
      </p:sp>
      <p:pic>
        <p:nvPicPr>
          <p:cNvPr id="217" name="Image" descr="Image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6502400" y="2590800"/>
            <a:ext cx="2679700" cy="9017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Bubble Sor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Bubble Sort</a:t>
            </a:r>
          </a:p>
        </p:txBody>
      </p:sp>
      <p:sp>
        <p:nvSpPr>
          <p:cNvPr id="220" name="Fifth Pass…"/>
          <p:cNvSpPr txBox="1"/>
          <p:nvPr>
            <p:ph type="body" sz="half" idx="1"/>
          </p:nvPr>
        </p:nvSpPr>
        <p:spPr>
          <a:xfrm>
            <a:off x="952500" y="2590800"/>
            <a:ext cx="5549900" cy="6286500"/>
          </a:xfrm>
          <a:prstGeom prst="rect">
            <a:avLst/>
          </a:prstGeom>
        </p:spPr>
        <p:txBody>
          <a:bodyPr anchor="t"/>
          <a:lstStyle/>
          <a:p>
            <a:pPr marL="382270" indent="-382270" defTabSz="502412">
              <a:spcBef>
                <a:spcPts val="1800"/>
              </a:spcBef>
              <a:defRPr sz="2752"/>
            </a:pPr>
            <a:r>
              <a:t>Fifth Pass</a:t>
            </a:r>
          </a:p>
          <a:p>
            <a:pPr lvl="1" marL="764540" indent="-382270" defTabSz="502412">
              <a:spcBef>
                <a:spcPts val="1800"/>
              </a:spcBef>
              <a:defRPr sz="2752"/>
            </a:pPr>
          </a:p>
          <a:p>
            <a:pPr lvl="1" marL="764540" indent="-382270" defTabSz="502412">
              <a:spcBef>
                <a:spcPts val="1800"/>
              </a:spcBef>
              <a:defRPr sz="2752"/>
            </a:pPr>
          </a:p>
          <a:p>
            <a:pPr lvl="1" marL="764540" indent="-382270" defTabSz="502412">
              <a:spcBef>
                <a:spcPts val="1800"/>
              </a:spcBef>
              <a:defRPr sz="2752"/>
            </a:pPr>
          </a:p>
          <a:p>
            <a:pPr marL="382270" indent="-382270" defTabSz="502412">
              <a:spcBef>
                <a:spcPts val="1800"/>
              </a:spcBef>
              <a:defRPr sz="2752"/>
            </a:pPr>
            <a:r>
              <a:t>2 has bubbled up</a:t>
            </a:r>
          </a:p>
          <a:p>
            <a:pPr lvl="1" marL="764540" indent="-382270" defTabSz="502412">
              <a:spcBef>
                <a:spcPts val="1800"/>
              </a:spcBef>
              <a:defRPr sz="2752"/>
            </a:pPr>
          </a:p>
        </p:txBody>
      </p:sp>
      <p:pic>
        <p:nvPicPr>
          <p:cNvPr id="221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952500" y="2590800"/>
            <a:ext cx="2679700" cy="990600"/>
          </a:xfrm>
          <a:prstGeom prst="rect">
            <a:avLst/>
          </a:prstGeom>
          <a:ln w="12700">
            <a:miter lim="400000"/>
          </a:ln>
        </p:spPr>
      </p:pic>
      <p:pic>
        <p:nvPicPr>
          <p:cNvPr id="222" name="Image" descr="Image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952500" y="2590800"/>
            <a:ext cx="2692400" cy="990600"/>
          </a:xfrm>
          <a:prstGeom prst="rect">
            <a:avLst/>
          </a:prstGeom>
          <a:ln w="12700">
            <a:miter lim="400000"/>
          </a:ln>
        </p:spPr>
      </p:pic>
      <p:pic>
        <p:nvPicPr>
          <p:cNvPr id="223" name="Image" descr="Image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952500" y="2590800"/>
            <a:ext cx="2692400" cy="901700"/>
          </a:xfrm>
          <a:prstGeom prst="rect">
            <a:avLst/>
          </a:prstGeom>
          <a:ln w="12700">
            <a:miter lim="400000"/>
          </a:ln>
        </p:spPr>
      </p:pic>
      <p:pic>
        <p:nvPicPr>
          <p:cNvPr id="224" name="Image" descr="Image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952500" y="2590800"/>
            <a:ext cx="2692400" cy="914400"/>
          </a:xfrm>
          <a:prstGeom prst="rect">
            <a:avLst/>
          </a:prstGeom>
          <a:ln w="12700">
            <a:miter lim="400000"/>
          </a:ln>
        </p:spPr>
      </p:pic>
      <p:sp>
        <p:nvSpPr>
          <p:cNvPr id="225" name="Final Pass…"/>
          <p:cNvSpPr txBox="1"/>
          <p:nvPr/>
        </p:nvSpPr>
        <p:spPr>
          <a:xfrm>
            <a:off x="6502400" y="2590800"/>
            <a:ext cx="5549900" cy="62865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normAutofit fontScale="100000" lnSpcReduction="0"/>
          </a:bodyPr>
          <a:lstStyle/>
          <a:p>
            <a:pPr marL="444500" indent="-444500">
              <a:spcBef>
                <a:spcPts val="2200"/>
              </a:spcBef>
              <a:buSzPct val="145000"/>
              <a:buChar char="•"/>
              <a:defRPr sz="3200"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t>Final Pass</a:t>
            </a:r>
          </a:p>
          <a:p>
            <a:pPr lvl="1" marL="889000" indent="-444500">
              <a:spcBef>
                <a:spcPts val="2200"/>
              </a:spcBef>
              <a:buSzPct val="145000"/>
              <a:buChar char="•"/>
              <a:defRPr sz="3200">
                <a:latin typeface="Helvetica Neue"/>
                <a:ea typeface="Helvetica Neue"/>
                <a:cs typeface="Helvetica Neue"/>
                <a:sym typeface="Helvetica Neue"/>
              </a:defRPr>
            </a:pPr>
          </a:p>
          <a:p>
            <a:pPr lvl="1" marL="889000" indent="-444500">
              <a:spcBef>
                <a:spcPts val="2200"/>
              </a:spcBef>
              <a:buSzPct val="145000"/>
              <a:buChar char="•"/>
              <a:defRPr sz="3200">
                <a:latin typeface="Helvetica Neue"/>
                <a:ea typeface="Helvetica Neue"/>
                <a:cs typeface="Helvetica Neue"/>
                <a:sym typeface="Helvetica Neue"/>
              </a:defRPr>
            </a:pPr>
          </a:p>
          <a:p>
            <a:pPr marL="444500" indent="-444500">
              <a:spcBef>
                <a:spcPts val="2200"/>
              </a:spcBef>
              <a:buSzPct val="145000"/>
              <a:buChar char="•"/>
              <a:defRPr sz="3200"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t>1 has bubbled up, and a singleton is always sorted:</a:t>
            </a:r>
          </a:p>
          <a:p>
            <a:pPr lvl="1" marL="889000" indent="-444500">
              <a:spcBef>
                <a:spcPts val="2200"/>
              </a:spcBef>
              <a:buSzPct val="145000"/>
              <a:buChar char="•"/>
              <a:defRPr sz="3200">
                <a:latin typeface="Helvetica Neue"/>
                <a:ea typeface="Helvetica Neue"/>
                <a:cs typeface="Helvetica Neue"/>
                <a:sym typeface="Helvetica Neue"/>
              </a:defRPr>
            </a:pPr>
          </a:p>
        </p:txBody>
      </p:sp>
      <p:pic>
        <p:nvPicPr>
          <p:cNvPr id="226" name="Image" descr="Image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6502400" y="2590800"/>
            <a:ext cx="2692400" cy="990600"/>
          </a:xfrm>
          <a:prstGeom prst="rect">
            <a:avLst/>
          </a:prstGeom>
          <a:ln w="12700">
            <a:miter lim="400000"/>
          </a:ln>
        </p:spPr>
      </p:pic>
      <p:pic>
        <p:nvPicPr>
          <p:cNvPr id="227" name="Image" descr="Image"/>
          <p:cNvPicPr>
            <a:picLocks noChangeAspect="1"/>
          </p:cNvPicPr>
          <p:nvPr/>
        </p:nvPicPr>
        <p:blipFill>
          <a:blip r:embed="rId7">
            <a:extLst/>
          </a:blip>
          <a:stretch>
            <a:fillRect/>
          </a:stretch>
        </p:blipFill>
        <p:spPr>
          <a:xfrm>
            <a:off x="6502400" y="2590800"/>
            <a:ext cx="2705100" cy="914400"/>
          </a:xfrm>
          <a:prstGeom prst="rect">
            <a:avLst/>
          </a:prstGeom>
          <a:ln w="12700">
            <a:miter lim="400000"/>
          </a:ln>
        </p:spPr>
      </p:pic>
      <p:pic>
        <p:nvPicPr>
          <p:cNvPr id="228" name="Image" descr="Image"/>
          <p:cNvPicPr>
            <a:picLocks noChangeAspect="1"/>
          </p:cNvPicPr>
          <p:nvPr/>
        </p:nvPicPr>
        <p:blipFill>
          <a:blip r:embed="rId8">
            <a:extLst/>
          </a:blip>
          <a:stretch>
            <a:fillRect/>
          </a:stretch>
        </p:blipFill>
        <p:spPr>
          <a:xfrm>
            <a:off x="6502400" y="2590800"/>
            <a:ext cx="2717800" cy="9144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Bubble Sor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Bubble Sort</a:t>
            </a:r>
          </a:p>
        </p:txBody>
      </p:sp>
      <p:sp>
        <p:nvSpPr>
          <p:cNvPr id="231" name="We need one less pass than there are array elements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pPr/>
            <a:r>
              <a:t>We need one less pass than there are array elements</a:t>
            </a:r>
          </a:p>
          <a:p>
            <a:pPr lvl="1"/>
            <a:r>
              <a:t>And we do not need to look at the last elements of the array</a:t>
            </a:r>
          </a:p>
        </p:txBody>
      </p:sp>
      <p:sp>
        <p:nvSpPr>
          <p:cNvPr id="232" name="def bubblesort(arr):…"/>
          <p:cNvSpPr txBox="1"/>
          <p:nvPr/>
        </p:nvSpPr>
        <p:spPr>
          <a:xfrm>
            <a:off x="1785766" y="5051416"/>
            <a:ext cx="9945663" cy="2463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def bubblesort(arr):</a:t>
            </a:r>
          </a:p>
          <a:p>
            <a:pPr lvl="1"/>
            <a:r>
              <a:t>   n = len(arr)</a:t>
            </a:r>
          </a:p>
          <a:p>
            <a:pPr lvl="1"/>
            <a:r>
              <a:t>   for i in range(n-1):</a:t>
            </a:r>
          </a:p>
          <a:p>
            <a:pPr lvl="1"/>
            <a:r>
              <a:t>      for j in range(n-i-1):</a:t>
            </a:r>
          </a:p>
          <a:p>
            <a:pPr lvl="1"/>
            <a:r>
              <a:t>          if arr[j] &gt; arr[j+1]:</a:t>
            </a:r>
          </a:p>
          <a:p>
            <a:pPr lvl="1"/>
            <a:r>
              <a:t>              arr[j],arr[j+1]=arr[j+1],arr[j]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Bubble Sor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Bubble Sort</a:t>
            </a:r>
          </a:p>
        </p:txBody>
      </p:sp>
      <p:sp>
        <p:nvSpPr>
          <p:cNvPr id="235" name="Potential improvements: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pPr/>
            <a:r>
              <a:t>Potential improvements:</a:t>
            </a:r>
          </a:p>
          <a:p>
            <a:pPr lvl="1"/>
            <a:r>
              <a:t>After each pass, the elements after the last swap are already in order</a:t>
            </a:r>
          </a:p>
          <a:p>
            <a:pPr lvl="2"/>
            <a:r>
              <a:t>We can skip the corresponding passes</a:t>
            </a:r>
          </a:p>
          <a:p>
            <a:pPr lvl="3"/>
            <a:r>
              <a:t>But need to keep track of the last swap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Bubble Sor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Bubble Sort</a:t>
            </a:r>
          </a:p>
        </p:txBody>
      </p:sp>
      <p:sp>
        <p:nvSpPr>
          <p:cNvPr id="238" name="Performance: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pPr/>
            <a:r>
              <a:t>Performance:</a:t>
            </a:r>
          </a:p>
          <a:p>
            <a:pPr lvl="1"/>
            <a:r>
              <a:t>At pass </a:t>
            </a:r>
            <a14:m>
              <m:oMath>
                <m:r>
                  <a:rPr xmlns:a="http://schemas.openxmlformats.org/drawingml/2006/main" sz="39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i</m:t>
                </m:r>
                <m:r>
                  <a:rPr xmlns:a="http://schemas.openxmlformats.org/drawingml/2006/main" sz="39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,</m:t>
                </m:r>
                <m:r>
                  <a:rPr xmlns:a="http://schemas.openxmlformats.org/drawingml/2006/main" sz="39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i</m:t>
                </m:r>
                <m:r>
                  <a:rPr xmlns:a="http://schemas.openxmlformats.org/drawingml/2006/main" sz="39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=</m:t>
                </m:r>
                <m:r>
                  <a:rPr xmlns:a="http://schemas.openxmlformats.org/drawingml/2006/main" sz="39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0,1,</m:t>
                </m:r>
                <m:r>
                  <a:rPr xmlns:a="http://schemas.openxmlformats.org/drawingml/2006/main" sz="39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…</m:t>
                </m:r>
                <m:r>
                  <a:rPr xmlns:a="http://schemas.openxmlformats.org/drawingml/2006/main" sz="39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,</m:t>
                </m:r>
                <m:r>
                  <a:rPr xmlns:a="http://schemas.openxmlformats.org/drawingml/2006/main" sz="39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n</m:t>
                </m:r>
                <m:r>
                  <a:rPr xmlns:a="http://schemas.openxmlformats.org/drawingml/2006/main" sz="39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-</m:t>
                </m:r>
                <m:r>
                  <a:rPr xmlns:a="http://schemas.openxmlformats.org/drawingml/2006/main" sz="39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2</m:t>
                </m:r>
              </m:oMath>
            </a14:m>
            <a:r>
              <a:t>, we compare </a:t>
            </a:r>
            <a14:m>
              <m:oMath>
                <m:r>
                  <a:rPr xmlns:a="http://schemas.openxmlformats.org/drawingml/2006/main" sz="40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n</m:t>
                </m:r>
                <m:r>
                  <a:rPr xmlns:a="http://schemas.openxmlformats.org/drawingml/2006/main" sz="40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-</m:t>
                </m:r>
                <m:r>
                  <a:rPr xmlns:a="http://schemas.openxmlformats.org/drawingml/2006/main" sz="40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i</m:t>
                </m:r>
                <m:r>
                  <a:rPr xmlns:a="http://schemas.openxmlformats.org/drawingml/2006/main" sz="40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-</m:t>
                </m:r>
                <m:r>
                  <a:rPr xmlns:a="http://schemas.openxmlformats.org/drawingml/2006/main" sz="40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1</m:t>
                </m:r>
              </m:oMath>
            </a14:m>
            <a:r>
              <a:t> values</a:t>
            </a:r>
          </a:p>
          <a:p>
            <a:pPr lvl="1"/>
            <a:r>
              <a:t>This means, we make</a:t>
            </a:r>
          </a:p>
          <a:p>
            <a:pPr lvl="2"/>
            <a14:m>
              <m:oMath>
                <m:r>
                  <a:rPr xmlns:a="http://schemas.openxmlformats.org/drawingml/2006/main" sz="38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(</m:t>
                </m:r>
                <m:r>
                  <a:rPr xmlns:a="http://schemas.openxmlformats.org/drawingml/2006/main" sz="38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n</m:t>
                </m:r>
                <m:r>
                  <a:rPr xmlns:a="http://schemas.openxmlformats.org/drawingml/2006/main" sz="38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-</m:t>
                </m:r>
                <m:r>
                  <a:rPr xmlns:a="http://schemas.openxmlformats.org/drawingml/2006/main" sz="38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1</m:t>
                </m:r>
                <m:r>
                  <a:rPr xmlns:a="http://schemas.openxmlformats.org/drawingml/2006/main" sz="38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)</m:t>
                </m:r>
                <m:r>
                  <a:rPr xmlns:a="http://schemas.openxmlformats.org/drawingml/2006/main" sz="38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+</m:t>
                </m:r>
                <m:r>
                  <a:rPr xmlns:a="http://schemas.openxmlformats.org/drawingml/2006/main" sz="38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(</m:t>
                </m:r>
                <m:r>
                  <a:rPr xmlns:a="http://schemas.openxmlformats.org/drawingml/2006/main" sz="38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n</m:t>
                </m:r>
                <m:r>
                  <a:rPr xmlns:a="http://schemas.openxmlformats.org/drawingml/2006/main" sz="38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-</m:t>
                </m:r>
                <m:r>
                  <a:rPr xmlns:a="http://schemas.openxmlformats.org/drawingml/2006/main" sz="38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2</m:t>
                </m:r>
                <m:r>
                  <a:rPr xmlns:a="http://schemas.openxmlformats.org/drawingml/2006/main" sz="38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)</m:t>
                </m:r>
                <m:r>
                  <a:rPr xmlns:a="http://schemas.openxmlformats.org/drawingml/2006/main" sz="38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+</m:t>
                </m:r>
                <m:r>
                  <a:rPr xmlns:a="http://schemas.openxmlformats.org/drawingml/2006/main" sz="38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…</m:t>
                </m:r>
                <m:r>
                  <a:rPr xmlns:a="http://schemas.openxmlformats.org/drawingml/2006/main" sz="38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+</m:t>
                </m:r>
                <m:r>
                  <a:rPr xmlns:a="http://schemas.openxmlformats.org/drawingml/2006/main" sz="38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2</m:t>
                </m:r>
                <m:r>
                  <a:rPr xmlns:a="http://schemas.openxmlformats.org/drawingml/2006/main" sz="38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+</m:t>
                </m:r>
                <m:r>
                  <a:rPr xmlns:a="http://schemas.openxmlformats.org/drawingml/2006/main" sz="38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1</m:t>
                </m:r>
                <m:r>
                  <a:rPr xmlns:a="http://schemas.openxmlformats.org/drawingml/2006/main" sz="38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=</m:t>
                </m:r>
                <m:f>
                  <m:fPr>
                    <m:ctrlPr>
                      <a:rPr xmlns:a="http://schemas.openxmlformats.org/drawingml/2006/main" sz="385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</m:ctrlPr>
                    <m:type m:val="bar"/>
                  </m:fPr>
                  <m:num>
                    <m:r>
                      <a:rPr xmlns:a="http://schemas.openxmlformats.org/drawingml/2006/main" sz="385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n</m:t>
                    </m:r>
                    <m:r>
                      <a:rPr xmlns:a="http://schemas.openxmlformats.org/drawingml/2006/main" sz="385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xmlns:a="http://schemas.openxmlformats.org/drawingml/2006/main" sz="385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n</m:t>
                    </m:r>
                    <m:r>
                      <a:rPr xmlns:a="http://schemas.openxmlformats.org/drawingml/2006/main" sz="385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-</m:t>
                    </m:r>
                    <m:r>
                      <a:rPr xmlns:a="http://schemas.openxmlformats.org/drawingml/2006/main" sz="385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1</m:t>
                    </m:r>
                    <m:r>
                      <a:rPr xmlns:a="http://schemas.openxmlformats.org/drawingml/2006/main" sz="385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num>
                  <m:den>
                    <m:r>
                      <a:rPr xmlns:a="http://schemas.openxmlformats.org/drawingml/2006/main" sz="385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2</m:t>
                    </m:r>
                  </m:den>
                </m:f>
              </m:oMath>
            </a14:m>
            <a:r>
              <a:t> comparisons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Bubble Sor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Bubble Sort</a:t>
            </a:r>
          </a:p>
        </p:txBody>
      </p:sp>
      <p:sp>
        <p:nvSpPr>
          <p:cNvPr id="241" name="If we use the last swap trick: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pPr/>
            <a:r>
              <a:t>If we use the last swap trick:</a:t>
            </a:r>
          </a:p>
          <a:p>
            <a:pPr lvl="1"/>
            <a:r>
              <a:t>Best case behavior: The array is sorted, we did not do any swap, and we are done after a single pass with </a:t>
            </a:r>
            <a14:m>
              <m:oMath>
                <m:r>
                  <a:rPr xmlns:a="http://schemas.openxmlformats.org/drawingml/2006/main" sz="40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n</m:t>
                </m:r>
                <m:r>
                  <a:rPr xmlns:a="http://schemas.openxmlformats.org/drawingml/2006/main" sz="40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-</m:t>
                </m:r>
                <m:r>
                  <a:rPr xmlns:a="http://schemas.openxmlformats.org/drawingml/2006/main" sz="40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1</m:t>
                </m:r>
              </m:oMath>
            </a14:m>
            <a:r>
              <a:t> comparisons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Bubble Sor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Bubble Sort</a:t>
            </a:r>
          </a:p>
        </p:txBody>
      </p:sp>
      <p:sp>
        <p:nvSpPr>
          <p:cNvPr id="244" name="Bubble sort is known to be the least efficient sort for data that is not already sorted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pPr/>
            <a:r>
              <a:t>Bubble sort is known to be the least efficient sort for data that is not already sorted</a:t>
            </a:r>
          </a:p>
          <a:p>
            <a:pPr lvl="1"/>
            <a:r>
              <a:t>Among the sorting algorithms that do not try to be horrible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Cocktail Sor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Cocktail Sort</a:t>
            </a:r>
          </a:p>
        </p:txBody>
      </p:sp>
      <p:sp>
        <p:nvSpPr>
          <p:cNvPr id="247" name="Bubble sort will move small elements only slowly to their correct position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pPr/>
            <a:r>
              <a:t>Bubble sort will move small elements only slowly to their correct position</a:t>
            </a:r>
          </a:p>
          <a:p>
            <a:pPr lvl="1"/>
            <a:r>
              <a:t>Cocktail sort makes one pass from the left to the right</a:t>
            </a:r>
          </a:p>
          <a:p>
            <a:pPr lvl="2"/>
            <a:r>
              <a:t>Moves maximum to its rightful spot</a:t>
            </a:r>
          </a:p>
          <a:p>
            <a:pPr lvl="1"/>
            <a:r>
              <a:t>Then the next pass from the right to the left</a:t>
            </a:r>
          </a:p>
          <a:p>
            <a:pPr lvl="2"/>
            <a:r>
              <a:t>Moves minimum to its rightful spot</a:t>
            </a:r>
          </a:p>
          <a:p>
            <a:pPr lvl="1"/>
            <a:r>
              <a:t>Then the next pass from left to the right starting with second element and ending before the last one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Permutations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Permutations</a:t>
            </a:r>
          </a:p>
        </p:txBody>
      </p:sp>
      <p:sp>
        <p:nvSpPr>
          <p:cNvPr id="126" name="How many permutations are there?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pPr/>
            <a:r>
              <a:t>How many permutations are there?</a:t>
            </a:r>
          </a:p>
          <a:p>
            <a:pPr lvl="1"/>
            <a:r>
              <a:t>Use recurrence!</a:t>
            </a:r>
          </a:p>
          <a:p>
            <a:pPr lvl="2"/>
            <a:r>
              <a:t>In a permutation of </a:t>
            </a:r>
            <a14:m>
              <m:oMath>
                <m:r>
                  <a:rPr xmlns:a="http://schemas.openxmlformats.org/drawingml/2006/main" sz="40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{</m:t>
                </m:r>
                <m:r>
                  <a:rPr xmlns:a="http://schemas.openxmlformats.org/drawingml/2006/main" sz="40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1,2,</m:t>
                </m:r>
                <m:r>
                  <a:rPr xmlns:a="http://schemas.openxmlformats.org/drawingml/2006/main" sz="40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…</m:t>
                </m:r>
                <m:r>
                  <a:rPr xmlns:a="http://schemas.openxmlformats.org/drawingml/2006/main" sz="40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,</m:t>
                </m:r>
                <m:r>
                  <a:rPr xmlns:a="http://schemas.openxmlformats.org/drawingml/2006/main" sz="40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n</m:t>
                </m:r>
                <m:r>
                  <a:rPr xmlns:a="http://schemas.openxmlformats.org/drawingml/2006/main" sz="40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}</m:t>
                </m:r>
              </m:oMath>
            </a14:m>
            <a:r>
              <a:t>, where is the </a:t>
            </a:r>
            <a14:m>
              <m:oMath>
                <m:r>
                  <a:rPr xmlns:a="http://schemas.openxmlformats.org/drawingml/2006/main" sz="41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n</m:t>
                </m:r>
              </m:oMath>
            </a14:m>
            <a:r>
              <a:t> located?</a:t>
            </a:r>
          </a:p>
          <a:p>
            <a:pPr lvl="2"/>
            <a:r>
              <a:t>There are </a:t>
            </a:r>
            <a14:m>
              <m:oMath>
                <m:r>
                  <a:rPr xmlns:a="http://schemas.openxmlformats.org/drawingml/2006/main" sz="40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n</m:t>
                </m:r>
                <m:r>
                  <a:rPr xmlns:a="http://schemas.openxmlformats.org/drawingml/2006/main" sz="40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-</m:t>
                </m:r>
                <m:r>
                  <a:rPr xmlns:a="http://schemas.openxmlformats.org/drawingml/2006/main" sz="40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1</m:t>
                </m:r>
              </m:oMath>
            </a14:m>
            <a:r>
              <a:t> other numbers. </a:t>
            </a:r>
          </a:p>
          <a:p>
            <a:pPr lvl="2"/>
            <a:r>
              <a:t>This gives us </a:t>
            </a:r>
            <a14:m>
              <m:oMath>
                <m:r>
                  <a:rPr xmlns:a="http://schemas.openxmlformats.org/drawingml/2006/main" sz="39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n</m:t>
                </m:r>
                <m:r>
                  <a:rPr xmlns:a="http://schemas.openxmlformats.org/drawingml/2006/main" sz="39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-</m:t>
                </m:r>
                <m:r>
                  <a:rPr xmlns:a="http://schemas.openxmlformats.org/drawingml/2006/main" sz="39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2</m:t>
                </m:r>
              </m:oMath>
            </a14:m>
            <a:r>
              <a:t> gaps and spots before and after</a:t>
            </a:r>
          </a:p>
        </p:txBody>
      </p:sp>
      <p:pic>
        <p:nvPicPr>
          <p:cNvPr id="127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241800" y="7410450"/>
            <a:ext cx="4521200" cy="5334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2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Class="entr" nodeType="with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1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1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1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" fill="hold"/>
                                        <p:tgtEl>
                                          <p:spTgt spid="1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12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Class="entr" nodeType="clickEffect" presetSubtype="0" presetID="1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8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27" grpId="2"/>
      <p:bldP build="p" bldLvl="5" animBg="1" rev="0" advAuto="0" spid="126" grpId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Cocktail Sor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Cocktail Sort</a:t>
            </a:r>
          </a:p>
        </p:txBody>
      </p:sp>
      <p:pic>
        <p:nvPicPr>
          <p:cNvPr id="250" name="Sorting_shaker_sort_anim.gif" descr="Sorting_shaker_sort_anim.gif"/>
          <p:cNvPicPr>
            <a:picLocks noChangeAspect="0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388419" y="2693177"/>
            <a:ext cx="6080743" cy="56417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Insertion Sort"/>
          <p:cNvSpPr txBox="1"/>
          <p:nvPr>
            <p:ph type="ctr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Insertion Sort</a:t>
            </a:r>
          </a:p>
        </p:txBody>
      </p:sp>
      <p:sp>
        <p:nvSpPr>
          <p:cNvPr id="253" name="Thomas Schwarz, SJ"/>
          <p:cNvSpPr txBox="1"/>
          <p:nvPr>
            <p:ph type="subTitle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Thomas Schwarz, SJ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Insertion Sor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Insertion Sort</a:t>
            </a:r>
          </a:p>
        </p:txBody>
      </p:sp>
      <p:sp>
        <p:nvSpPr>
          <p:cNvPr id="256" name="Idea: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pPr/>
            <a:r>
              <a:t>Idea:</a:t>
            </a:r>
          </a:p>
          <a:p>
            <a:pPr lvl="1"/>
            <a:r>
              <a:t>Break the array into a sorted and an unsorted part</a:t>
            </a:r>
          </a:p>
          <a:p>
            <a:pPr lvl="2"/>
            <a:r>
              <a:t>Move first element of the unsorted part into the correct position in the sorted array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Insertion Sor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Insertion Sort</a:t>
            </a:r>
          </a:p>
        </p:txBody>
      </p:sp>
      <p:sp>
        <p:nvSpPr>
          <p:cNvPr id="259" name="Example: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pPr/>
            <a:r>
              <a:t>Example:</a:t>
            </a:r>
          </a:p>
          <a:p>
            <a:pPr lvl="1"/>
            <a:r>
              <a:t>Sort </a:t>
            </a:r>
          </a:p>
          <a:p>
            <a:pPr lvl="2"/>
            <a:r>
              <a:t>Reddish part is unsorted: initially whole array</a:t>
            </a:r>
          </a:p>
          <a:p>
            <a:pPr lvl="2"/>
            <a:r>
              <a:t>Greenish part is sorted: initially empty</a:t>
            </a:r>
          </a:p>
        </p:txBody>
      </p:sp>
      <p:pic>
        <p:nvPicPr>
          <p:cNvPr id="260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952500" y="2590800"/>
            <a:ext cx="2870200" cy="5334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Insertion Sor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Insertion Sort</a:t>
            </a:r>
          </a:p>
        </p:txBody>
      </p:sp>
      <p:sp>
        <p:nvSpPr>
          <p:cNvPr id="263" name="Example: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pPr/>
            <a:r>
              <a:t>Example:</a:t>
            </a:r>
          </a:p>
          <a:p>
            <a:pPr lvl="1"/>
          </a:p>
          <a:p>
            <a:pPr lvl="1"/>
            <a:r>
              <a:t>First element in the red part is 4:</a:t>
            </a:r>
          </a:p>
          <a:p>
            <a:pPr lvl="1"/>
            <a:r>
              <a:t>Insert 4 into the green part</a:t>
            </a:r>
          </a:p>
          <a:p>
            <a:pPr lvl="1"/>
          </a:p>
        </p:txBody>
      </p:sp>
      <p:pic>
        <p:nvPicPr>
          <p:cNvPr id="264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952500" y="2590800"/>
            <a:ext cx="2870200" cy="533400"/>
          </a:xfrm>
          <a:prstGeom prst="rect">
            <a:avLst/>
          </a:prstGeom>
          <a:ln w="12700">
            <a:miter lim="400000"/>
          </a:ln>
        </p:spPr>
      </p:pic>
      <p:pic>
        <p:nvPicPr>
          <p:cNvPr id="265" name="Image" descr="Image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952500" y="2590800"/>
            <a:ext cx="3022600" cy="5207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Insertion Sor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Insertion Sort</a:t>
            </a:r>
          </a:p>
        </p:txBody>
      </p:sp>
      <p:sp>
        <p:nvSpPr>
          <p:cNvPr id="268" name="Example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pPr/>
            <a:r>
              <a:t>Example</a:t>
            </a:r>
          </a:p>
          <a:p>
            <a:pPr lvl="1"/>
          </a:p>
          <a:p>
            <a:pPr lvl="1"/>
            <a:r>
              <a:t>Next unsorted element is 2</a:t>
            </a:r>
          </a:p>
          <a:p>
            <a:pPr lvl="1"/>
            <a:r>
              <a:t>Compare with 4</a:t>
            </a:r>
          </a:p>
          <a:p>
            <a:pPr lvl="1"/>
            <a:r>
              <a:t>Insert in front of 4</a:t>
            </a:r>
          </a:p>
          <a:p>
            <a:pPr lvl="1"/>
          </a:p>
        </p:txBody>
      </p:sp>
      <p:pic>
        <p:nvPicPr>
          <p:cNvPr id="269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952500" y="2590800"/>
            <a:ext cx="3022600" cy="520700"/>
          </a:xfrm>
          <a:prstGeom prst="rect">
            <a:avLst/>
          </a:prstGeom>
          <a:ln w="12700">
            <a:miter lim="400000"/>
          </a:ln>
        </p:spPr>
      </p:pic>
      <p:pic>
        <p:nvPicPr>
          <p:cNvPr id="270" name="Image" descr="Image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952500" y="2590800"/>
            <a:ext cx="3022600" cy="5207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Insertion Sor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Insertion Sort</a:t>
            </a:r>
          </a:p>
        </p:txBody>
      </p:sp>
      <p:sp>
        <p:nvSpPr>
          <p:cNvPr id="273" name="Example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pPr/>
            <a:r>
              <a:t>Example</a:t>
            </a:r>
          </a:p>
          <a:p>
            <a:pPr lvl="1"/>
          </a:p>
          <a:p>
            <a:pPr lvl="1"/>
            <a:r>
              <a:t>Next unsorted element is 6</a:t>
            </a:r>
          </a:p>
          <a:p>
            <a:pPr lvl="2"/>
            <a:r>
              <a:t>Compare with 2, then 4</a:t>
            </a:r>
          </a:p>
          <a:p>
            <a:pPr lvl="2"/>
            <a:r>
              <a:t>Insert after 4</a:t>
            </a:r>
          </a:p>
          <a:p>
            <a:pPr lvl="1"/>
          </a:p>
        </p:txBody>
      </p:sp>
      <p:pic>
        <p:nvPicPr>
          <p:cNvPr id="274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952500" y="2590800"/>
            <a:ext cx="3022600" cy="520700"/>
          </a:xfrm>
          <a:prstGeom prst="rect">
            <a:avLst/>
          </a:prstGeom>
          <a:ln w="12700">
            <a:miter lim="400000"/>
          </a:ln>
        </p:spPr>
      </p:pic>
      <p:pic>
        <p:nvPicPr>
          <p:cNvPr id="275" name="Image" descr="Image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952500" y="2590800"/>
            <a:ext cx="3022600" cy="5207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Insertion Sor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Insertion Sort</a:t>
            </a:r>
          </a:p>
        </p:txBody>
      </p:sp>
      <p:sp>
        <p:nvSpPr>
          <p:cNvPr id="278" name="Example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pPr/>
            <a:r>
              <a:t>Example</a:t>
            </a:r>
          </a:p>
          <a:p>
            <a:pPr lvl="1"/>
          </a:p>
          <a:p>
            <a:pPr lvl="1"/>
            <a:r>
              <a:t>Next unsorted element is 5</a:t>
            </a:r>
          </a:p>
          <a:p>
            <a:pPr lvl="1"/>
            <a:r>
              <a:t>Compare with 2, 4, 6</a:t>
            </a:r>
          </a:p>
          <a:p>
            <a:pPr lvl="2"/>
            <a:r>
              <a:t>Insert before 6</a:t>
            </a:r>
          </a:p>
          <a:p>
            <a:pPr lvl="1"/>
          </a:p>
        </p:txBody>
      </p:sp>
      <p:pic>
        <p:nvPicPr>
          <p:cNvPr id="279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952500" y="2590800"/>
            <a:ext cx="3022600" cy="520700"/>
          </a:xfrm>
          <a:prstGeom prst="rect">
            <a:avLst/>
          </a:prstGeom>
          <a:ln w="12700">
            <a:miter lim="400000"/>
          </a:ln>
        </p:spPr>
      </p:pic>
      <p:pic>
        <p:nvPicPr>
          <p:cNvPr id="280" name="Image" descr="Image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952500" y="2590800"/>
            <a:ext cx="2984500" cy="5207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" name="Insertion Sor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Insertion Sort</a:t>
            </a:r>
          </a:p>
        </p:txBody>
      </p:sp>
      <p:sp>
        <p:nvSpPr>
          <p:cNvPr id="283" name="Example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pPr/>
            <a:r>
              <a:t>Example</a:t>
            </a:r>
          </a:p>
          <a:p>
            <a:pPr lvl="1"/>
          </a:p>
          <a:p>
            <a:pPr lvl="1"/>
            <a:r>
              <a:t>Next unsorted element is 3</a:t>
            </a:r>
          </a:p>
          <a:p>
            <a:pPr lvl="1"/>
            <a:r>
              <a:t>Compare with 2, then 4</a:t>
            </a:r>
          </a:p>
          <a:p>
            <a:pPr lvl="1"/>
            <a:r>
              <a:t>Insert before 4</a:t>
            </a:r>
          </a:p>
          <a:p>
            <a:pPr lvl="1"/>
          </a:p>
        </p:txBody>
      </p:sp>
      <p:pic>
        <p:nvPicPr>
          <p:cNvPr id="284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952500" y="2590800"/>
            <a:ext cx="2984500" cy="520700"/>
          </a:xfrm>
          <a:prstGeom prst="rect">
            <a:avLst/>
          </a:prstGeom>
          <a:ln w="12700">
            <a:miter lim="400000"/>
          </a:ln>
        </p:spPr>
      </p:pic>
      <p:pic>
        <p:nvPicPr>
          <p:cNvPr id="285" name="Image" descr="Image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952500" y="2590800"/>
            <a:ext cx="3022600" cy="5207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Insertion Sor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Insertion Sort</a:t>
            </a:r>
          </a:p>
        </p:txBody>
      </p:sp>
      <p:sp>
        <p:nvSpPr>
          <p:cNvPr id="288" name="Example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pPr/>
            <a:r>
              <a:t>Example</a:t>
            </a:r>
          </a:p>
          <a:p>
            <a:pPr lvl="1"/>
          </a:p>
          <a:p>
            <a:pPr lvl="1"/>
            <a:r>
              <a:t>Next comes 1</a:t>
            </a:r>
          </a:p>
          <a:p>
            <a:pPr lvl="1"/>
            <a:r>
              <a:t>Compare with 2</a:t>
            </a:r>
          </a:p>
          <a:p>
            <a:pPr lvl="1"/>
            <a:r>
              <a:t>Insert before 2</a:t>
            </a:r>
          </a:p>
          <a:p>
            <a:pPr lvl="1"/>
          </a:p>
        </p:txBody>
      </p:sp>
      <p:pic>
        <p:nvPicPr>
          <p:cNvPr id="289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952500" y="2590800"/>
            <a:ext cx="3022600" cy="520700"/>
          </a:xfrm>
          <a:prstGeom prst="rect">
            <a:avLst/>
          </a:prstGeom>
          <a:ln w="12700">
            <a:miter lim="400000"/>
          </a:ln>
        </p:spPr>
      </p:pic>
      <p:pic>
        <p:nvPicPr>
          <p:cNvPr id="290" name="Image" descr="Image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952500" y="2590800"/>
            <a:ext cx="3035300" cy="5207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Permutations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Permutations</a:t>
            </a:r>
          </a:p>
        </p:txBody>
      </p:sp>
      <p:sp>
        <p:nvSpPr>
          <p:cNvPr id="130" name="Let   be the number of permutations of   elements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pPr/>
            <a:r>
              <a:t>Let </a:t>
            </a:r>
            <a14:m>
              <m:oMath>
                <m:r>
                  <a:rPr xmlns:a="http://schemas.openxmlformats.org/drawingml/2006/main" sz="44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n</m:t>
                </m:r>
                <m:r>
                  <a:rPr xmlns:a="http://schemas.openxmlformats.org/drawingml/2006/main" sz="44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!</m:t>
                </m:r>
              </m:oMath>
            </a14:m>
            <a:r>
              <a:t> be the number of permutations of </a:t>
            </a:r>
            <a14:m>
              <m:oMath>
                <m:r>
                  <a:rPr xmlns:a="http://schemas.openxmlformats.org/drawingml/2006/main" sz="41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n</m:t>
                </m:r>
              </m:oMath>
            </a14:m>
            <a:r>
              <a:t> elements</a:t>
            </a:r>
          </a:p>
          <a:p>
            <a:pPr lvl="1"/>
            <a:r>
              <a:t>This gives us the recurrence </a:t>
            </a:r>
          </a:p>
          <a:p>
            <a:pPr lvl="2"/>
            <a14:m>
              <m:oMathPara>
                <m:oMathParaPr>
                  <m:jc m:val="left"/>
                </m:oMathParaPr>
                <m:oMath>
                  <m:r>
                    <a:rPr xmlns:a="http://schemas.openxmlformats.org/drawingml/2006/main" sz="39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n</m:t>
                  </m:r>
                  <m:r>
                    <a:rPr xmlns:a="http://schemas.openxmlformats.org/drawingml/2006/main" sz="39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!</m:t>
                  </m:r>
                  <m:r>
                    <a:rPr xmlns:a="http://schemas.openxmlformats.org/drawingml/2006/main" sz="39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=</m:t>
                  </m:r>
                  <m:r>
                    <a:rPr xmlns:a="http://schemas.openxmlformats.org/drawingml/2006/main" sz="39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n</m:t>
                  </m:r>
                  <m:r>
                    <a:rPr xmlns:a="http://schemas.openxmlformats.org/drawingml/2006/main" sz="39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⋅</m:t>
                  </m:r>
                  <m:r>
                    <a:rPr xmlns:a="http://schemas.openxmlformats.org/drawingml/2006/main" sz="39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(</m:t>
                  </m:r>
                  <m:r>
                    <a:rPr xmlns:a="http://schemas.openxmlformats.org/drawingml/2006/main" sz="39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n</m:t>
                  </m:r>
                  <m:r>
                    <a:rPr xmlns:a="http://schemas.openxmlformats.org/drawingml/2006/main" sz="39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-</m:t>
                  </m:r>
                  <m:r>
                    <a:rPr xmlns:a="http://schemas.openxmlformats.org/drawingml/2006/main" sz="39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1</m:t>
                  </m:r>
                  <m:r>
                    <a:rPr xmlns:a="http://schemas.openxmlformats.org/drawingml/2006/main" sz="39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)</m:t>
                  </m:r>
                  <m:r>
                    <a:rPr xmlns:a="http://schemas.openxmlformats.org/drawingml/2006/main" sz="39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!</m:t>
                  </m:r>
                </m:oMath>
              </m:oMathPara>
            </a14:m>
          </a:p>
          <a:p>
            <a:pPr lvl="1"/>
            <a:r>
              <a:t>which can be unfolded very simply</a:t>
            </a:r>
          </a:p>
          <a:p>
            <a:pPr lvl="2"/>
            <a:r>
              <a:t>                         </a:t>
            </a:r>
            <a14:m>
              <m:oMath>
                <m:r>
                  <a:rPr xmlns:a="http://schemas.openxmlformats.org/drawingml/2006/main" sz="38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n</m:t>
                </m:r>
                <m:r>
                  <a:rPr xmlns:a="http://schemas.openxmlformats.org/drawingml/2006/main" sz="38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!</m:t>
                </m:r>
                <m:r>
                  <a:rPr xmlns:a="http://schemas.openxmlformats.org/drawingml/2006/main" sz="38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=</m:t>
                </m:r>
                <m:limUpp>
                  <m:e>
                    <m:limLow>
                      <m:e>
                        <m:r>
                          <a:rPr xmlns:a="http://schemas.openxmlformats.org/drawingml/2006/main" sz="385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∏</m:t>
                        </m:r>
                      </m:e>
                      <m:lim>
                        <m:r>
                          <a:rPr xmlns:a="http://schemas.openxmlformats.org/drawingml/2006/main" sz="385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i</m:t>
                        </m:r>
                        <m:r>
                          <a:rPr xmlns:a="http://schemas.openxmlformats.org/drawingml/2006/main" sz="385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xmlns:a="http://schemas.openxmlformats.org/drawingml/2006/main" sz="385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lim>
                    </m:limLow>
                  </m:e>
                  <m:lim>
                    <m:r>
                      <a:rPr xmlns:a="http://schemas.openxmlformats.org/drawingml/2006/main" sz="385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n</m:t>
                    </m:r>
                  </m:lim>
                </m:limUpp>
                <m:r>
                  <a:rPr xmlns:a="http://schemas.openxmlformats.org/drawingml/2006/main" sz="38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i</m:t>
                </m:r>
              </m:oMath>
            </a14:m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3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Class="entr" nodeType="with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1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1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1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" fill="hold"/>
                                        <p:tgtEl>
                                          <p:spTgt spid="1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13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5" animBg="1" rev="0" advAuto="0" spid="130" grpId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" name="Insertion Sor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Insertion Sort</a:t>
            </a:r>
          </a:p>
        </p:txBody>
      </p:sp>
      <p:sp>
        <p:nvSpPr>
          <p:cNvPr id="293" name="Example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pPr/>
            <a:r>
              <a:t>Example</a:t>
            </a:r>
          </a:p>
          <a:p>
            <a:pPr lvl="1"/>
          </a:p>
          <a:p>
            <a:pPr lvl="2"/>
            <a:r>
              <a:t>Final unsorted element is 0</a:t>
            </a:r>
          </a:p>
          <a:p>
            <a:pPr lvl="2"/>
            <a:r>
              <a:t>Compare with 1</a:t>
            </a:r>
          </a:p>
          <a:p>
            <a:pPr lvl="2"/>
            <a:r>
              <a:t>Insert before 1</a:t>
            </a:r>
          </a:p>
          <a:p>
            <a:pPr lvl="1"/>
          </a:p>
          <a:p>
            <a:pPr lvl="1"/>
            <a:r>
              <a:t>We are done</a:t>
            </a:r>
          </a:p>
        </p:txBody>
      </p:sp>
      <p:pic>
        <p:nvPicPr>
          <p:cNvPr id="294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952500" y="2590800"/>
            <a:ext cx="3035300" cy="520700"/>
          </a:xfrm>
          <a:prstGeom prst="rect">
            <a:avLst/>
          </a:prstGeom>
          <a:ln w="12700">
            <a:miter lim="400000"/>
          </a:ln>
        </p:spPr>
      </p:pic>
      <p:pic>
        <p:nvPicPr>
          <p:cNvPr id="295" name="Image" descr="Image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952500" y="2590800"/>
            <a:ext cx="2794000" cy="5207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" name="Insertion Sor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Insertion Sort</a:t>
            </a:r>
          </a:p>
        </p:txBody>
      </p:sp>
      <p:sp>
        <p:nvSpPr>
          <p:cNvPr id="298" name="Performance: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pPr marL="408940" indent="-408940" defTabSz="537463">
              <a:spcBef>
                <a:spcPts val="2000"/>
              </a:spcBef>
              <a:defRPr sz="2944"/>
            </a:pPr>
            <a:r>
              <a:t>Performance:</a:t>
            </a:r>
          </a:p>
          <a:p>
            <a:pPr lvl="1" marL="817880" indent="-408940" defTabSz="537463">
              <a:spcBef>
                <a:spcPts val="2000"/>
              </a:spcBef>
              <a:defRPr sz="2944"/>
            </a:pPr>
            <a:r>
              <a:t>Inserting at a specific index in an array means moving the elements after the insertion</a:t>
            </a:r>
          </a:p>
          <a:p>
            <a:pPr lvl="2" marL="1226819" indent="-408940" defTabSz="537463">
              <a:spcBef>
                <a:spcPts val="2000"/>
              </a:spcBef>
              <a:defRPr sz="2944"/>
            </a:pPr>
            <a:r>
              <a:t>This is a big hidden cost</a:t>
            </a:r>
          </a:p>
          <a:p>
            <a:pPr lvl="1" marL="817880" indent="-408940" defTabSz="537463">
              <a:spcBef>
                <a:spcPts val="2000"/>
              </a:spcBef>
              <a:defRPr sz="2944"/>
            </a:pPr>
            <a:r>
              <a:t>Inserting at a specific index into a linked list only involves finding the insertion point and constant link resetting work</a:t>
            </a:r>
          </a:p>
          <a:p>
            <a:pPr lvl="1" marL="817880" indent="-408940" defTabSz="537463">
              <a:spcBef>
                <a:spcPts val="2000"/>
              </a:spcBef>
              <a:defRPr sz="2944"/>
            </a:pPr>
            <a:r>
              <a:t>However, we can now avoid comparisons</a:t>
            </a:r>
          </a:p>
          <a:p>
            <a:pPr lvl="1" marL="817880" indent="-408940" defTabSz="537463">
              <a:spcBef>
                <a:spcPts val="2000"/>
              </a:spcBef>
              <a:defRPr sz="2944"/>
            </a:pPr>
            <a:r>
              <a:t>To insert into a sorted array of length </a:t>
            </a:r>
            <a14:m>
              <m:oMath>
                <m:r>
                  <a:rPr xmlns:a="http://schemas.openxmlformats.org/drawingml/2006/main" sz="45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i</m:t>
                </m:r>
              </m:oMath>
            </a14:m>
          </a:p>
          <a:p>
            <a:pPr lvl="2" marL="1226819" indent="-408940" defTabSz="537463">
              <a:spcBef>
                <a:spcPts val="2000"/>
              </a:spcBef>
              <a:defRPr sz="2944"/>
            </a:pPr>
            <a:r>
              <a:t>only need on average </a:t>
            </a:r>
            <a14:m>
              <m:oMath>
                <m:f>
                  <m:fPr>
                    <m:ctrlPr>
                      <a:rPr xmlns:a="http://schemas.openxmlformats.org/drawingml/2006/main" sz="36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</m:ctrlPr>
                    <m:type m:val="bar"/>
                  </m:fPr>
                  <m:num>
                    <m:r>
                      <a:rPr xmlns:a="http://schemas.openxmlformats.org/drawingml/2006/main" sz="36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i</m:t>
                    </m:r>
                  </m:num>
                  <m:den>
                    <m:r>
                      <a:rPr xmlns:a="http://schemas.openxmlformats.org/drawingml/2006/main" sz="36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2</m:t>
                    </m:r>
                  </m:den>
                </m:f>
                <m:r>
                  <a:rPr xmlns:a="http://schemas.openxmlformats.org/drawingml/2006/main" sz="36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+</m:t>
                </m:r>
                <m:r>
                  <a:rPr xmlns:a="http://schemas.openxmlformats.org/drawingml/2006/main" sz="36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1</m:t>
                </m:r>
              </m:oMath>
            </a14:m>
            <a:r>
              <a:t> comparisons</a:t>
            </a:r>
            <a:endParaRPr sz="3200"/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" name="Insertion Sor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Insertion Sort</a:t>
            </a:r>
          </a:p>
        </p:txBody>
      </p:sp>
      <p:sp>
        <p:nvSpPr>
          <p:cNvPr id="301" name="Average case: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pPr/>
            <a:r>
              <a:t>Average case:</a:t>
            </a:r>
          </a:p>
          <a:p>
            <a:pPr lvl="1"/>
            <a:r>
              <a:t>Pass </a:t>
            </a:r>
            <a14:m>
              <m:oMath>
                <m:r>
                  <a:rPr xmlns:a="http://schemas.openxmlformats.org/drawingml/2006/main" sz="49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i</m:t>
                </m:r>
              </m:oMath>
            </a14:m>
            <a:r>
              <a:t> has </a:t>
            </a:r>
            <a14:m>
              <m:oMath>
                <m:r>
                  <a:rPr xmlns:a="http://schemas.openxmlformats.org/drawingml/2006/main" sz="39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1</m:t>
                </m:r>
                <m:r>
                  <a:rPr xmlns:a="http://schemas.openxmlformats.org/drawingml/2006/main" sz="39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+</m:t>
                </m:r>
                <m:f>
                  <m:fPr>
                    <m:ctrlPr>
                      <a:rPr xmlns:a="http://schemas.openxmlformats.org/drawingml/2006/main" sz="39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</m:ctrlPr>
                    <m:type m:val="bar"/>
                  </m:fPr>
                  <m:num>
                    <m:r>
                      <a:rPr xmlns:a="http://schemas.openxmlformats.org/drawingml/2006/main" sz="39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i</m:t>
                    </m:r>
                  </m:num>
                  <m:den>
                    <m:r>
                      <a:rPr xmlns:a="http://schemas.openxmlformats.org/drawingml/2006/main" sz="39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2</m:t>
                    </m:r>
                  </m:den>
                </m:f>
              </m:oMath>
            </a14:m>
            <a:r>
              <a:t> comparisons</a:t>
            </a:r>
          </a:p>
          <a:p>
            <a:pPr lvl="1"/>
            <a:r>
              <a:t>Total of </a:t>
            </a:r>
            <a14:m>
              <m:oMath>
                <m:limUpp>
                  <m:e>
                    <m:limLow>
                      <m:e>
                        <m:r>
                          <a:rPr xmlns:a="http://schemas.openxmlformats.org/drawingml/2006/main" sz="385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∑</m:t>
                        </m:r>
                      </m:e>
                      <m:lim>
                        <m:r>
                          <a:rPr xmlns:a="http://schemas.openxmlformats.org/drawingml/2006/main" sz="385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i</m:t>
                        </m:r>
                        <m:r>
                          <a:rPr xmlns:a="http://schemas.openxmlformats.org/drawingml/2006/main" sz="385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xmlns:a="http://schemas.openxmlformats.org/drawingml/2006/main" sz="385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lim>
                    </m:limLow>
                  </m:e>
                  <m:lim>
                    <m:r>
                      <a:rPr xmlns:a="http://schemas.openxmlformats.org/drawingml/2006/main" sz="385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n</m:t>
                    </m:r>
                    <m:r>
                      <a:rPr xmlns:a="http://schemas.openxmlformats.org/drawingml/2006/main" sz="385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-</m:t>
                    </m:r>
                    <m:r>
                      <a:rPr xmlns:a="http://schemas.openxmlformats.org/drawingml/2006/main" sz="385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1</m:t>
                    </m:r>
                  </m:lim>
                </m:limUpp>
                <m:r>
                  <a:rPr xmlns:a="http://schemas.openxmlformats.org/drawingml/2006/main" sz="38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(</m:t>
                </m:r>
                <m:r>
                  <a:rPr xmlns:a="http://schemas.openxmlformats.org/drawingml/2006/main" sz="38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1</m:t>
                </m:r>
                <m:r>
                  <a:rPr xmlns:a="http://schemas.openxmlformats.org/drawingml/2006/main" sz="38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+</m:t>
                </m:r>
                <m:f>
                  <m:fPr>
                    <m:ctrlPr>
                      <a:rPr xmlns:a="http://schemas.openxmlformats.org/drawingml/2006/main" sz="385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</m:ctrlPr>
                    <m:type m:val="bar"/>
                  </m:fPr>
                  <m:num>
                    <m:r>
                      <a:rPr xmlns:a="http://schemas.openxmlformats.org/drawingml/2006/main" sz="385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i</m:t>
                    </m:r>
                  </m:num>
                  <m:den>
                    <m:r>
                      <a:rPr xmlns:a="http://schemas.openxmlformats.org/drawingml/2006/main" sz="385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2</m:t>
                    </m:r>
                  </m:den>
                </m:f>
                <m:r>
                  <a:rPr xmlns:a="http://schemas.openxmlformats.org/drawingml/2006/main" sz="38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)</m:t>
                </m:r>
                <m:r>
                  <a:rPr xmlns:a="http://schemas.openxmlformats.org/drawingml/2006/main" sz="38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=</m:t>
                </m:r>
                <m:r>
                  <a:rPr xmlns:a="http://schemas.openxmlformats.org/drawingml/2006/main" sz="38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n</m:t>
                </m:r>
                <m:r>
                  <a:rPr xmlns:a="http://schemas.openxmlformats.org/drawingml/2006/main" sz="38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+</m:t>
                </m:r>
                <m:f>
                  <m:fPr>
                    <m:ctrlPr>
                      <a:rPr xmlns:a="http://schemas.openxmlformats.org/drawingml/2006/main" sz="385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</m:ctrlPr>
                    <m:type m:val="bar"/>
                  </m:fPr>
                  <m:num>
                    <m:r>
                      <a:rPr xmlns:a="http://schemas.openxmlformats.org/drawingml/2006/main" sz="385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1</m:t>
                    </m:r>
                  </m:num>
                  <m:den>
                    <m:r>
                      <a:rPr xmlns:a="http://schemas.openxmlformats.org/drawingml/2006/main" sz="385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2</m:t>
                    </m:r>
                  </m:den>
                </m:f>
                <m:f>
                  <m:fPr>
                    <m:ctrlPr>
                      <a:rPr xmlns:a="http://schemas.openxmlformats.org/drawingml/2006/main" sz="385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</m:ctrlPr>
                    <m:type m:val="bar"/>
                  </m:fPr>
                  <m:num>
                    <m:r>
                      <a:rPr xmlns:a="http://schemas.openxmlformats.org/drawingml/2006/main" sz="385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n</m:t>
                    </m:r>
                    <m:r>
                      <a:rPr xmlns:a="http://schemas.openxmlformats.org/drawingml/2006/main" sz="385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xmlns:a="http://schemas.openxmlformats.org/drawingml/2006/main" sz="385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n</m:t>
                    </m:r>
                    <m:r>
                      <a:rPr xmlns:a="http://schemas.openxmlformats.org/drawingml/2006/main" sz="385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-</m:t>
                    </m:r>
                    <m:r>
                      <a:rPr xmlns:a="http://schemas.openxmlformats.org/drawingml/2006/main" sz="385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1</m:t>
                    </m:r>
                    <m:r>
                      <a:rPr xmlns:a="http://schemas.openxmlformats.org/drawingml/2006/main" sz="385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num>
                  <m:den>
                    <m:r>
                      <a:rPr xmlns:a="http://schemas.openxmlformats.org/drawingml/2006/main" sz="385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2</m:t>
                    </m:r>
                  </m:den>
                </m:f>
              </m:oMath>
            </a14:m>
            <a:r>
              <a:t> comparisons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" name="Insertion Sor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Insertion Sort</a:t>
            </a:r>
          </a:p>
        </p:txBody>
      </p:sp>
      <p:sp>
        <p:nvSpPr>
          <p:cNvPr id="304" name="Best Case:…"/>
          <p:cNvSpPr txBox="1"/>
          <p:nvPr>
            <p:ph type="body" sz="half" idx="1"/>
          </p:nvPr>
        </p:nvSpPr>
        <p:spPr>
          <a:xfrm>
            <a:off x="952500" y="2590800"/>
            <a:ext cx="7243695" cy="6286500"/>
          </a:xfrm>
          <a:prstGeom prst="rect">
            <a:avLst/>
          </a:prstGeom>
        </p:spPr>
        <p:txBody>
          <a:bodyPr anchor="t"/>
          <a:lstStyle/>
          <a:p>
            <a:pPr/>
            <a:r>
              <a:t>Best Case:</a:t>
            </a:r>
          </a:p>
          <a:p>
            <a:pPr lvl="1"/>
            <a:r>
              <a:t>Only one comparison per pass:</a:t>
            </a:r>
          </a:p>
          <a:p>
            <a:pPr lvl="2"/>
            <a:r>
              <a:t>New element inserted into the sorted part is smaller than the current minimum of the part</a:t>
            </a:r>
          </a:p>
          <a:p>
            <a:pPr lvl="1"/>
            <a:r>
              <a:t>Original array is ordered from maximum to minimum</a:t>
            </a:r>
          </a:p>
        </p:txBody>
      </p:sp>
      <p:pic>
        <p:nvPicPr>
          <p:cNvPr id="305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655050" y="2774950"/>
            <a:ext cx="3035300" cy="42037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" name="Selection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Selection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" name="Selection Problems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Selection Problems</a:t>
            </a:r>
          </a:p>
        </p:txBody>
      </p:sp>
      <p:sp>
        <p:nvSpPr>
          <p:cNvPr id="310" name="Given an unordered array: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pPr/>
            <a:r>
              <a:t>Given an unordered array:</a:t>
            </a:r>
          </a:p>
          <a:p>
            <a:pPr lvl="1"/>
            <a:r>
              <a:t>Find the </a:t>
            </a:r>
            <a14:m>
              <m:oMath>
                <m:r>
                  <a:rPr xmlns:a="http://schemas.openxmlformats.org/drawingml/2006/main" sz="38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k</m:t>
                </m:r>
              </m:oMath>
            </a14:m>
            <a:r>
              <a:t>-largest (-smallest) element in an unordered array</a:t>
            </a:r>
          </a:p>
          <a:p>
            <a:pPr lvl="1"/>
            <a:r>
              <a:t>Naïve Solution:</a:t>
            </a:r>
          </a:p>
          <a:p>
            <a:pPr lvl="2"/>
            <a:r>
              <a:t>Sort (usually in time </a:t>
            </a:r>
            <a14:m>
              <m:oMath>
                <m:r>
                  <m:rPr>
                    <m:sty m:val="p"/>
                  </m:rPr>
                  <a:rPr xmlns:a="http://schemas.openxmlformats.org/drawingml/2006/main" sz="39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Θ</m:t>
                </m:r>
                <m:r>
                  <a:rPr xmlns:a="http://schemas.openxmlformats.org/drawingml/2006/main" sz="39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(</m:t>
                </m:r>
                <m:r>
                  <a:rPr xmlns:a="http://schemas.openxmlformats.org/drawingml/2006/main" sz="39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n</m:t>
                </m:r>
                <m:r>
                  <m:rPr>
                    <m:sty m:val="p"/>
                  </m:rPr>
                  <a:rPr xmlns:a="http://schemas.openxmlformats.org/drawingml/2006/main" sz="39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log</m:t>
                </m:r>
                <m:r>
                  <a:rPr xmlns:a="http://schemas.openxmlformats.org/drawingml/2006/main" sz="39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n</m:t>
                </m:r>
                <m:r>
                  <a:rPr xmlns:a="http://schemas.openxmlformats.org/drawingml/2006/main" sz="39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)</m:t>
                </m:r>
              </m:oMath>
            </a14:m>
            <a:r>
              <a:t> )</a:t>
            </a:r>
          </a:p>
          <a:p>
            <a:pPr lvl="2"/>
            <a:r>
              <a:t>Pick element </a:t>
            </a:r>
            <a14:m>
              <m:oMath>
                <m:r>
                  <a:rPr xmlns:a="http://schemas.openxmlformats.org/drawingml/2006/main" sz="38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n</m:t>
                </m:r>
                <m:r>
                  <a:rPr xmlns:a="http://schemas.openxmlformats.org/drawingml/2006/main" sz="38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-</m:t>
                </m:r>
                <m:r>
                  <a:rPr xmlns:a="http://schemas.openxmlformats.org/drawingml/2006/main" sz="38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k</m:t>
                </m:r>
              </m:oMath>
            </a14:m>
            <a:r>
              <a:t> or </a:t>
            </a:r>
            <a14:m>
              <m:oMath>
                <m:r>
                  <a:rPr xmlns:a="http://schemas.openxmlformats.org/drawingml/2006/main" sz="38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k</m:t>
                </m:r>
              </m:oMath>
            </a14:m>
            <a:r>
              <a:t> of the sorted array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" name="Selection Problem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Selection Problem</a:t>
            </a:r>
          </a:p>
        </p:txBody>
      </p:sp>
      <p:sp>
        <p:nvSpPr>
          <p:cNvPr id="313" name="Finding the maximum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pPr/>
            <a:r>
              <a:t>Finding the maximum</a:t>
            </a:r>
          </a:p>
          <a:p>
            <a:pPr/>
            <a:r>
              <a:t>Finding the maximum and minimum at the same time</a:t>
            </a:r>
          </a:p>
          <a:p>
            <a:pPr/>
            <a:r>
              <a:t>Finding the </a:t>
            </a:r>
            <a14:m>
              <m:oMath>
                <m:r>
                  <a:rPr xmlns:a="http://schemas.openxmlformats.org/drawingml/2006/main" sz="38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k</m:t>
                </m:r>
              </m:oMath>
            </a14:m>
            <a:r>
              <a:rPr baseline="31999"/>
              <a:t>th </a:t>
            </a:r>
            <a:r>
              <a:t>largest element</a:t>
            </a:r>
          </a:p>
          <a:p>
            <a:pPr/>
            <a:r>
              <a:t>Finding the median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" name="Maximum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Maximum</a:t>
            </a:r>
          </a:p>
        </p:txBody>
      </p:sp>
      <p:sp>
        <p:nvSpPr>
          <p:cNvPr id="316" name="Obvious algorithm: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pPr/>
            <a:r>
              <a:t>Obvious algorithm:</a:t>
            </a:r>
          </a:p>
          <a:p>
            <a:pPr lvl="1"/>
          </a:p>
          <a:p>
            <a:pPr lvl="1"/>
          </a:p>
          <a:p>
            <a:pPr lvl="1"/>
          </a:p>
          <a:p>
            <a:pPr lvl="1"/>
          </a:p>
          <a:p>
            <a:pPr/>
            <a14:m>
              <m:oMath>
                <m:r>
                  <a:rPr xmlns:a="http://schemas.openxmlformats.org/drawingml/2006/main" sz="40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n</m:t>
                </m:r>
                <m:r>
                  <a:rPr xmlns:a="http://schemas.openxmlformats.org/drawingml/2006/main" sz="40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-</m:t>
                </m:r>
                <m:r>
                  <a:rPr xmlns:a="http://schemas.openxmlformats.org/drawingml/2006/main" sz="40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1</m:t>
                </m:r>
              </m:oMath>
            </a14:m>
            <a:r>
              <a:t> comparisons</a:t>
            </a:r>
          </a:p>
        </p:txBody>
      </p:sp>
      <p:sp>
        <p:nvSpPr>
          <p:cNvPr id="317" name="def max(array):…"/>
          <p:cNvSpPr txBox="1"/>
          <p:nvPr/>
        </p:nvSpPr>
        <p:spPr>
          <a:xfrm>
            <a:off x="2371030" y="3340100"/>
            <a:ext cx="7156327" cy="3251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def max(array):</a:t>
            </a:r>
          </a:p>
          <a:p>
            <a:pPr/>
            <a:r>
              <a:t>   result = array[0]</a:t>
            </a:r>
          </a:p>
          <a:p>
            <a:pPr/>
            <a:r>
              <a:t>   for i in range(1, len(array)):</a:t>
            </a:r>
          </a:p>
          <a:p>
            <a:pPr/>
            <a:r>
              <a:t>      if array[i]&gt;result:</a:t>
            </a:r>
          </a:p>
          <a:p>
            <a:pPr/>
            <a:r>
              <a:t>         result = array[i]</a:t>
            </a:r>
          </a:p>
          <a:p>
            <a:pPr lvl="1"/>
            <a:r>
              <a:t>  return result</a:t>
            </a:r>
          </a:p>
          <a:p>
            <a:pPr/>
            <a:r>
              <a:t>      </a:t>
            </a:r>
          </a:p>
          <a:p>
            <a:pPr/>
            <a:r>
              <a:t>      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" name="Maximum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Maximum</a:t>
            </a:r>
          </a:p>
        </p:txBody>
      </p:sp>
      <p:sp>
        <p:nvSpPr>
          <p:cNvPr id="320" name="Toy algorithm: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pPr/>
            <a:r>
              <a:t>Toy algorithm:</a:t>
            </a:r>
          </a:p>
          <a:p>
            <a:pPr lvl="1"/>
            <a:r>
              <a:t>Partition array into </a:t>
            </a:r>
            <a14:m>
              <m:oMath>
                <m:r>
                  <a:rPr xmlns:a="http://schemas.openxmlformats.org/drawingml/2006/main" sz="45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⌊</m:t>
                </m:r>
                <m:r>
                  <a:rPr xmlns:a="http://schemas.openxmlformats.org/drawingml/2006/main" sz="45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n</m:t>
                </m:r>
                <m:r>
                  <a:rPr xmlns:a="http://schemas.openxmlformats.org/drawingml/2006/main" sz="45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/</m:t>
                </m:r>
                <m:r>
                  <a:rPr xmlns:a="http://schemas.openxmlformats.org/drawingml/2006/main" sz="45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2</m:t>
                </m:r>
                <m:r>
                  <a:rPr xmlns:a="http://schemas.openxmlformats.org/drawingml/2006/main" sz="45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⌋</m:t>
                </m:r>
              </m:oMath>
            </a14:m>
            <a:r>
              <a:t> pairs.</a:t>
            </a:r>
          </a:p>
          <a:p>
            <a:pPr lvl="2"/>
            <a:r>
              <a:t>(There might be an additional element).</a:t>
            </a:r>
          </a:p>
          <a:p>
            <a:pPr lvl="1"/>
            <a:r>
              <a:t>Use one comparison in order to select the largest of each pair (plus the odd one out if exists)</a:t>
            </a:r>
          </a:p>
          <a:p>
            <a:pPr lvl="1"/>
            <a:r>
              <a:t>These form an array of length </a:t>
            </a:r>
            <a14:m>
              <m:oMath>
                <m:r>
                  <a:rPr xmlns:a="http://schemas.openxmlformats.org/drawingml/2006/main" sz="41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⌊</m:t>
                </m:r>
                <m:r>
                  <a:rPr xmlns:a="http://schemas.openxmlformats.org/drawingml/2006/main" sz="41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n</m:t>
                </m:r>
                <m:r>
                  <a:rPr xmlns:a="http://schemas.openxmlformats.org/drawingml/2006/main" sz="41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/</m:t>
                </m:r>
                <m:r>
                  <a:rPr xmlns:a="http://schemas.openxmlformats.org/drawingml/2006/main" sz="41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2</m:t>
                </m:r>
                <m:r>
                  <a:rPr xmlns:a="http://schemas.openxmlformats.org/drawingml/2006/main" sz="41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⌋</m:t>
                </m:r>
                <m:r>
                  <a:rPr xmlns:a="http://schemas.openxmlformats.org/drawingml/2006/main" sz="41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+</m:t>
                </m:r>
                <m:r>
                  <a:rPr xmlns:a="http://schemas.openxmlformats.org/drawingml/2006/main" sz="41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1</m:t>
                </m:r>
              </m:oMath>
            </a14:m>
          </a:p>
          <a:p>
            <a:pPr lvl="1"/>
            <a:r>
              <a:t>Recursively call the toy algorithm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" name="Maximum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Maximum</a:t>
            </a:r>
          </a:p>
        </p:txBody>
      </p:sp>
      <p:sp>
        <p:nvSpPr>
          <p:cNvPr id="323" name="What is the recurrence relation?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pPr/>
            <a:r>
              <a:t>What is the recurrence relation?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Permutations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 anchor="t"/>
          <a:lstStyle/>
          <a:p>
            <a:pPr/>
            <a:r>
              <a:t>Permutations</a:t>
            </a:r>
          </a:p>
        </p:txBody>
      </p:sp>
      <p:sp>
        <p:nvSpPr>
          <p:cNvPr id="133" name="How do we determine its asymptotic growth?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pPr marL="0" indent="0">
              <a:buSzTx/>
              <a:buNone/>
            </a:pPr>
            <a:r>
              <a:t>How do we determine its asymptotic growth?</a:t>
            </a:r>
          </a:p>
          <a:p>
            <a:pPr marL="0" indent="0" algn="ctr">
              <a:buSzTx/>
              <a:buNone/>
            </a:pPr>
            <a14:m>
              <m:oMathPara>
                <m:oMathParaPr>
                  <m:jc m:val="center"/>
                </m:oMathParaPr>
                <m:oMath>
                  <m:r>
                    <a:rPr xmlns:a="http://schemas.openxmlformats.org/drawingml/2006/main" sz="38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n</m:t>
                  </m:r>
                  <m:r>
                    <a:rPr xmlns:a="http://schemas.openxmlformats.org/drawingml/2006/main" sz="38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!</m:t>
                  </m:r>
                  <m:r>
                    <a:rPr xmlns:a="http://schemas.openxmlformats.org/drawingml/2006/main" sz="38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=</m:t>
                  </m:r>
                  <m:limUpp>
                    <m:e>
                      <m:limLow>
                        <m:e>
                          <m:r>
                            <a:rPr xmlns:a="http://schemas.openxmlformats.org/drawingml/2006/main" sz="385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∏</m:t>
                          </m:r>
                        </m:e>
                        <m:lim>
                          <m:r>
                            <a:rPr xmlns:a="http://schemas.openxmlformats.org/drawingml/2006/main" sz="385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i</m:t>
                          </m:r>
                          <m:r>
                            <a:rPr xmlns:a="http://schemas.openxmlformats.org/drawingml/2006/main" sz="385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xmlns:a="http://schemas.openxmlformats.org/drawingml/2006/main" sz="385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lim>
                      </m:limLow>
                    </m:e>
                    <m:lim>
                      <m:r>
                        <a:rPr xmlns:a="http://schemas.openxmlformats.org/drawingml/2006/main" sz="385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n</m:t>
                      </m:r>
                    </m:lim>
                  </m:limUpp>
                  <m:r>
                    <a:rPr xmlns:a="http://schemas.openxmlformats.org/drawingml/2006/main" sz="38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i</m:t>
                  </m:r>
                </m:oMath>
              </m:oMathPara>
            </a14:m>
          </a:p>
          <a:p>
            <a:pPr marL="0" indent="0" algn="ctr">
              <a:buSzTx/>
              <a:buNone/>
            </a:pPr>
          </a:p>
          <a:p>
            <a:pPr marL="0" indent="0" algn="ctr">
              <a:buSzTx/>
              <a:buNone/>
            </a:pPr>
          </a:p>
          <a:p>
            <a:pPr marL="0" indent="0" algn="ctr">
              <a:buSzTx/>
              <a:buNone/>
            </a:pPr>
          </a:p>
          <a:p>
            <a:pPr marL="0" indent="0" algn="ctr">
              <a:buSzTx/>
              <a:buNone/>
            </a:pPr>
          </a:p>
          <a:p>
            <a:pPr marL="0" indent="0">
              <a:buSzTx/>
              <a:buNone/>
            </a:pPr>
            <a:r>
              <a:t>Use Logarithms!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3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Class="entr" nodeType="with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1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1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13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" fill="hold"/>
                                        <p:tgtEl>
                                          <p:spTgt spid="13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13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8" fill="hold"/>
                                        <p:tgtEl>
                                          <p:spTgt spid="13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2" fill="hold"/>
                                        <p:tgtEl>
                                          <p:spTgt spid="13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5" animBg="1" rev="0" advAuto="0" spid="133" grpId="1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" name="Maximum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Maximum</a:t>
            </a:r>
          </a:p>
        </p:txBody>
      </p:sp>
      <p:sp>
        <p:nvSpPr>
          <p:cNvPr id="326" name="T(2) = 1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pPr marL="422275" indent="-422275" defTabSz="554990">
              <a:spcBef>
                <a:spcPts val="2000"/>
              </a:spcBef>
              <a:defRPr sz="3040"/>
            </a:pPr>
            <a14:m>
              <m:oMathPara>
                <m:oMathParaPr>
                  <m:jc m:val="left"/>
                </m:oMathParaPr>
                <m:oMath>
                  <m:r>
                    <a:rPr xmlns:a="http://schemas.openxmlformats.org/drawingml/2006/main" sz="37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T</m:t>
                  </m:r>
                  <m:r>
                    <a:rPr xmlns:a="http://schemas.openxmlformats.org/drawingml/2006/main" sz="37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(</m:t>
                  </m:r>
                  <m:r>
                    <a:rPr xmlns:a="http://schemas.openxmlformats.org/drawingml/2006/main" sz="37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n</m:t>
                  </m:r>
                  <m:r>
                    <a:rPr xmlns:a="http://schemas.openxmlformats.org/drawingml/2006/main" sz="37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)</m:t>
                  </m:r>
                  <m:r>
                    <a:rPr xmlns:a="http://schemas.openxmlformats.org/drawingml/2006/main" sz="37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=</m:t>
                  </m:r>
                  <m:r>
                    <a:rPr xmlns:a="http://schemas.openxmlformats.org/drawingml/2006/main" sz="37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T</m:t>
                  </m:r>
                  <m:r>
                    <a:rPr xmlns:a="http://schemas.openxmlformats.org/drawingml/2006/main" sz="37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(</m:t>
                  </m:r>
                  <m:r>
                    <a:rPr xmlns:a="http://schemas.openxmlformats.org/drawingml/2006/main" sz="37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n</m:t>
                  </m:r>
                  <m:r>
                    <a:rPr xmlns:a="http://schemas.openxmlformats.org/drawingml/2006/main" sz="37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-</m:t>
                  </m:r>
                  <m:r>
                    <a:rPr xmlns:a="http://schemas.openxmlformats.org/drawingml/2006/main" sz="37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⌊</m:t>
                  </m:r>
                  <m:r>
                    <a:rPr xmlns:a="http://schemas.openxmlformats.org/drawingml/2006/main" sz="37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n</m:t>
                  </m:r>
                  <m:r>
                    <a:rPr xmlns:a="http://schemas.openxmlformats.org/drawingml/2006/main" sz="37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/</m:t>
                  </m:r>
                  <m:r>
                    <a:rPr xmlns:a="http://schemas.openxmlformats.org/drawingml/2006/main" sz="37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2</m:t>
                  </m:r>
                  <m:r>
                    <a:rPr xmlns:a="http://schemas.openxmlformats.org/drawingml/2006/main" sz="37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⌋</m:t>
                  </m:r>
                  <m:r>
                    <a:rPr xmlns:a="http://schemas.openxmlformats.org/drawingml/2006/main" sz="37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)</m:t>
                  </m:r>
                  <m:r>
                    <a:rPr xmlns:a="http://schemas.openxmlformats.org/drawingml/2006/main" sz="37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+</m:t>
                  </m:r>
                  <m:r>
                    <a:rPr xmlns:a="http://schemas.openxmlformats.org/drawingml/2006/main" sz="37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⌊</m:t>
                  </m:r>
                  <m:r>
                    <a:rPr xmlns:a="http://schemas.openxmlformats.org/drawingml/2006/main" sz="37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n</m:t>
                  </m:r>
                  <m:r>
                    <a:rPr xmlns:a="http://schemas.openxmlformats.org/drawingml/2006/main" sz="37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/</m:t>
                  </m:r>
                  <m:r>
                    <a:rPr xmlns:a="http://schemas.openxmlformats.org/drawingml/2006/main" sz="37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2</m:t>
                  </m:r>
                  <m:r>
                    <a:rPr xmlns:a="http://schemas.openxmlformats.org/drawingml/2006/main" sz="37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⌋</m:t>
                  </m:r>
                </m:oMath>
              </m:oMathPara>
            </a14:m>
          </a:p>
          <a:p>
            <a:pPr marL="422275" indent="-422275" defTabSz="554990">
              <a:spcBef>
                <a:spcPts val="2000"/>
              </a:spcBef>
              <a:defRPr sz="3040"/>
            </a:pPr>
            <a:r>
              <a:t>T(2) = 1</a:t>
            </a:r>
          </a:p>
          <a:p>
            <a:pPr marL="422275" indent="-422275" defTabSz="554990">
              <a:spcBef>
                <a:spcPts val="2000"/>
              </a:spcBef>
              <a:defRPr sz="3040"/>
            </a:pPr>
          </a:p>
          <a:p>
            <a:pPr marL="422275" indent="-422275" defTabSz="554990">
              <a:spcBef>
                <a:spcPts val="2000"/>
              </a:spcBef>
              <a:defRPr sz="3040"/>
            </a:pPr>
          </a:p>
          <a:p>
            <a:pPr marL="422275" indent="-422275" defTabSz="554990">
              <a:spcBef>
                <a:spcPts val="2000"/>
              </a:spcBef>
              <a:defRPr sz="3040"/>
            </a:pPr>
          </a:p>
          <a:p>
            <a:pPr marL="422275" indent="-422275" defTabSz="554990">
              <a:spcBef>
                <a:spcPts val="2000"/>
              </a:spcBef>
              <a:defRPr sz="3040"/>
            </a:pPr>
          </a:p>
          <a:p>
            <a:pPr marL="422275" indent="-422275" defTabSz="554990">
              <a:spcBef>
                <a:spcPts val="2000"/>
              </a:spcBef>
              <a:defRPr sz="3040"/>
            </a:pPr>
          </a:p>
          <a:p>
            <a:pPr marL="422275" indent="-422275" defTabSz="554990">
              <a:spcBef>
                <a:spcPts val="2000"/>
              </a:spcBef>
              <a:defRPr sz="3040"/>
            </a:pPr>
            <a:r>
              <a:t>Now use substitution to get an idea of solving the recurrence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" name="Maximum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Maximum</a:t>
            </a:r>
          </a:p>
        </p:txBody>
      </p:sp>
      <p:sp>
        <p:nvSpPr>
          <p:cNvPr id="329" name="Assume   is a power of 2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pPr/>
            <a:r>
              <a:t>Assume </a:t>
            </a:r>
            <a14:m>
              <m:oMath>
                <m:r>
                  <a:rPr xmlns:a="http://schemas.openxmlformats.org/drawingml/2006/main" sz="41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n</m:t>
                </m:r>
              </m:oMath>
            </a14:m>
            <a:r>
              <a:t> is a power of 2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" name="Maximum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Maximum</a:t>
            </a:r>
          </a:p>
        </p:txBody>
      </p:sp>
      <p:sp>
        <p:nvSpPr>
          <p:cNvPr id="332" name="Recurrence then becomes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pPr/>
            <a:r>
              <a:t>Recurrence then becomes </a:t>
            </a:r>
          </a:p>
          <a:p>
            <a:pPr lvl="1"/>
            <a14:m>
              <m:oMathPara>
                <m:oMathParaPr>
                  <m:jc m:val="left"/>
                </m:oMathParaPr>
                <m:oMath>
                  <m:r>
                    <a:rPr xmlns:a="http://schemas.openxmlformats.org/drawingml/2006/main" sz="39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T</m:t>
                  </m:r>
                  <m:r>
                    <a:rPr xmlns:a="http://schemas.openxmlformats.org/drawingml/2006/main" sz="39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(</m:t>
                  </m:r>
                  <m:r>
                    <a:rPr xmlns:a="http://schemas.openxmlformats.org/drawingml/2006/main" sz="39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n</m:t>
                  </m:r>
                  <m:r>
                    <a:rPr xmlns:a="http://schemas.openxmlformats.org/drawingml/2006/main" sz="39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)</m:t>
                  </m:r>
                  <m:r>
                    <a:rPr xmlns:a="http://schemas.openxmlformats.org/drawingml/2006/main" sz="39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=</m:t>
                  </m:r>
                  <m:r>
                    <a:rPr xmlns:a="http://schemas.openxmlformats.org/drawingml/2006/main" sz="39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T</m:t>
                  </m:r>
                  <m:r>
                    <a:rPr xmlns:a="http://schemas.openxmlformats.org/drawingml/2006/main" sz="39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(</m:t>
                  </m:r>
                  <m:r>
                    <a:rPr xmlns:a="http://schemas.openxmlformats.org/drawingml/2006/main" sz="39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n</m:t>
                  </m:r>
                  <m:r>
                    <a:rPr xmlns:a="http://schemas.openxmlformats.org/drawingml/2006/main" sz="39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/</m:t>
                  </m:r>
                  <m:r>
                    <a:rPr xmlns:a="http://schemas.openxmlformats.org/drawingml/2006/main" sz="39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2</m:t>
                  </m:r>
                  <m:r>
                    <a:rPr xmlns:a="http://schemas.openxmlformats.org/drawingml/2006/main" sz="39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)</m:t>
                  </m:r>
                  <m:r>
                    <a:rPr xmlns:a="http://schemas.openxmlformats.org/drawingml/2006/main" sz="39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+</m:t>
                  </m:r>
                  <m:r>
                    <a:rPr xmlns:a="http://schemas.openxmlformats.org/drawingml/2006/main" sz="39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n</m:t>
                  </m:r>
                  <m:r>
                    <a:rPr xmlns:a="http://schemas.openxmlformats.org/drawingml/2006/main" sz="39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/</m:t>
                  </m:r>
                  <m:r>
                    <a:rPr xmlns:a="http://schemas.openxmlformats.org/drawingml/2006/main" sz="39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2,</m:t>
                  </m:r>
                  <m:r>
                    <a:rPr xmlns:a="http://schemas.openxmlformats.org/drawingml/2006/main" sz="39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T</m:t>
                  </m:r>
                  <m:r>
                    <a:rPr xmlns:a="http://schemas.openxmlformats.org/drawingml/2006/main" sz="39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(</m:t>
                  </m:r>
                  <m:r>
                    <a:rPr xmlns:a="http://schemas.openxmlformats.org/drawingml/2006/main" sz="39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2</m:t>
                  </m:r>
                  <m:r>
                    <a:rPr xmlns:a="http://schemas.openxmlformats.org/drawingml/2006/main" sz="39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)</m:t>
                  </m:r>
                  <m:r>
                    <a:rPr xmlns:a="http://schemas.openxmlformats.org/drawingml/2006/main" sz="39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=</m:t>
                  </m:r>
                  <m:r>
                    <a:rPr xmlns:a="http://schemas.openxmlformats.org/drawingml/2006/main" sz="39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1</m:t>
                  </m:r>
                </m:oMath>
              </m:oMathPara>
            </a14:m>
          </a:p>
          <a:p>
            <a:pPr lvl="1"/>
            <a:r>
              <a:t>        </a:t>
            </a:r>
            <a14:m>
              <m:oMath>
                <m:r>
                  <a:rPr xmlns:a="http://schemas.openxmlformats.org/drawingml/2006/main" sz="40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=</m:t>
                </m:r>
                <m:r>
                  <a:rPr xmlns:a="http://schemas.openxmlformats.org/drawingml/2006/main" sz="40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T</m:t>
                </m:r>
                <m:r>
                  <a:rPr xmlns:a="http://schemas.openxmlformats.org/drawingml/2006/main" sz="40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(</m:t>
                </m:r>
                <m:r>
                  <a:rPr xmlns:a="http://schemas.openxmlformats.org/drawingml/2006/main" sz="40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n</m:t>
                </m:r>
                <m:r>
                  <a:rPr xmlns:a="http://schemas.openxmlformats.org/drawingml/2006/main" sz="40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/</m:t>
                </m:r>
                <m:r>
                  <a:rPr xmlns:a="http://schemas.openxmlformats.org/drawingml/2006/main" sz="40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4</m:t>
                </m:r>
                <m:r>
                  <a:rPr xmlns:a="http://schemas.openxmlformats.org/drawingml/2006/main" sz="40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)</m:t>
                </m:r>
                <m:r>
                  <a:rPr xmlns:a="http://schemas.openxmlformats.org/drawingml/2006/main" sz="40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+</m:t>
                </m:r>
                <m:r>
                  <a:rPr xmlns:a="http://schemas.openxmlformats.org/drawingml/2006/main" sz="40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n</m:t>
                </m:r>
                <m:r>
                  <a:rPr xmlns:a="http://schemas.openxmlformats.org/drawingml/2006/main" sz="40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/</m:t>
                </m:r>
                <m:r>
                  <a:rPr xmlns:a="http://schemas.openxmlformats.org/drawingml/2006/main" sz="40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4</m:t>
                </m:r>
                <m:r>
                  <a:rPr xmlns:a="http://schemas.openxmlformats.org/drawingml/2006/main" sz="40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+</m:t>
                </m:r>
                <m:r>
                  <a:rPr xmlns:a="http://schemas.openxmlformats.org/drawingml/2006/main" sz="40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n</m:t>
                </m:r>
                <m:r>
                  <a:rPr xmlns:a="http://schemas.openxmlformats.org/drawingml/2006/main" sz="40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/</m:t>
                </m:r>
                <m:r>
                  <a:rPr xmlns:a="http://schemas.openxmlformats.org/drawingml/2006/main" sz="40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2</m:t>
                </m:r>
              </m:oMath>
            </a14:m>
          </a:p>
          <a:p>
            <a:pPr lvl="1"/>
            <a:r>
              <a:t>        </a:t>
            </a:r>
            <a14:m>
              <m:oMath>
                <m:r>
                  <a:rPr xmlns:a="http://schemas.openxmlformats.org/drawingml/2006/main" sz="39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=</m:t>
                </m:r>
                <m:r>
                  <a:rPr xmlns:a="http://schemas.openxmlformats.org/drawingml/2006/main" sz="39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T</m:t>
                </m:r>
                <m:r>
                  <a:rPr xmlns:a="http://schemas.openxmlformats.org/drawingml/2006/main" sz="39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(</m:t>
                </m:r>
                <m:r>
                  <a:rPr xmlns:a="http://schemas.openxmlformats.org/drawingml/2006/main" sz="39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n</m:t>
                </m:r>
                <m:r>
                  <a:rPr xmlns:a="http://schemas.openxmlformats.org/drawingml/2006/main" sz="39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/</m:t>
                </m:r>
                <m:r>
                  <a:rPr xmlns:a="http://schemas.openxmlformats.org/drawingml/2006/main" sz="39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8</m:t>
                </m:r>
                <m:r>
                  <a:rPr xmlns:a="http://schemas.openxmlformats.org/drawingml/2006/main" sz="39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)</m:t>
                </m:r>
                <m:r>
                  <a:rPr xmlns:a="http://schemas.openxmlformats.org/drawingml/2006/main" sz="39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+</m:t>
                </m:r>
                <m:r>
                  <a:rPr xmlns:a="http://schemas.openxmlformats.org/drawingml/2006/main" sz="39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n</m:t>
                </m:r>
                <m:r>
                  <a:rPr xmlns:a="http://schemas.openxmlformats.org/drawingml/2006/main" sz="39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/</m:t>
                </m:r>
                <m:r>
                  <a:rPr xmlns:a="http://schemas.openxmlformats.org/drawingml/2006/main" sz="39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8</m:t>
                </m:r>
                <m:r>
                  <a:rPr xmlns:a="http://schemas.openxmlformats.org/drawingml/2006/main" sz="39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+</m:t>
                </m:r>
                <m:r>
                  <a:rPr xmlns:a="http://schemas.openxmlformats.org/drawingml/2006/main" sz="39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n</m:t>
                </m:r>
                <m:r>
                  <a:rPr xmlns:a="http://schemas.openxmlformats.org/drawingml/2006/main" sz="39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/</m:t>
                </m:r>
                <m:r>
                  <a:rPr xmlns:a="http://schemas.openxmlformats.org/drawingml/2006/main" sz="39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4</m:t>
                </m:r>
                <m:r>
                  <a:rPr xmlns:a="http://schemas.openxmlformats.org/drawingml/2006/main" sz="39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+</m:t>
                </m:r>
                <m:r>
                  <a:rPr xmlns:a="http://schemas.openxmlformats.org/drawingml/2006/main" sz="39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n</m:t>
                </m:r>
                <m:r>
                  <a:rPr xmlns:a="http://schemas.openxmlformats.org/drawingml/2006/main" sz="39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/</m:t>
                </m:r>
                <m:r>
                  <a:rPr xmlns:a="http://schemas.openxmlformats.org/drawingml/2006/main" sz="39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2</m:t>
                </m:r>
              </m:oMath>
            </a14:m>
          </a:p>
          <a:p>
            <a:pPr lvl="1"/>
            <a:r>
              <a:t>                </a:t>
            </a:r>
            <a14:m>
              <m:oMath>
                <m:r>
                  <a:rPr xmlns:a="http://schemas.openxmlformats.org/drawingml/2006/main" sz="49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…</m:t>
                </m:r>
              </m:oMath>
            </a14:m>
          </a:p>
          <a:p>
            <a:pPr lvl="1"/>
            <a:r>
              <a:t>         </a:t>
            </a:r>
            <a14:m>
              <m:oMath>
                <m:r>
                  <a:rPr xmlns:a="http://schemas.openxmlformats.org/drawingml/2006/main" sz="39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=</m:t>
                </m:r>
                <m:r>
                  <a:rPr xmlns:a="http://schemas.openxmlformats.org/drawingml/2006/main" sz="39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T</m:t>
                </m:r>
                <m:r>
                  <a:rPr xmlns:a="http://schemas.openxmlformats.org/drawingml/2006/main" sz="39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(</m:t>
                </m:r>
                <m:r>
                  <a:rPr xmlns:a="http://schemas.openxmlformats.org/drawingml/2006/main" sz="39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2</m:t>
                </m:r>
                <m:r>
                  <a:rPr xmlns:a="http://schemas.openxmlformats.org/drawingml/2006/main" sz="39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)</m:t>
                </m:r>
                <m:r>
                  <a:rPr xmlns:a="http://schemas.openxmlformats.org/drawingml/2006/main" sz="39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+</m:t>
                </m:r>
                <m:r>
                  <a:rPr xmlns:a="http://schemas.openxmlformats.org/drawingml/2006/main" sz="39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2</m:t>
                </m:r>
                <m:r>
                  <a:rPr xmlns:a="http://schemas.openxmlformats.org/drawingml/2006/main" sz="39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+</m:t>
                </m:r>
                <m:r>
                  <a:rPr xmlns:a="http://schemas.openxmlformats.org/drawingml/2006/main" sz="39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4</m:t>
                </m:r>
                <m:r>
                  <a:rPr xmlns:a="http://schemas.openxmlformats.org/drawingml/2006/main" sz="39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+</m:t>
                </m:r>
                <m:r>
                  <a:rPr xmlns:a="http://schemas.openxmlformats.org/drawingml/2006/main" sz="39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8</m:t>
                </m:r>
                <m:r>
                  <a:rPr xmlns:a="http://schemas.openxmlformats.org/drawingml/2006/main" sz="39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+</m:t>
                </m:r>
                <m:r>
                  <a:rPr xmlns:a="http://schemas.openxmlformats.org/drawingml/2006/main" sz="39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…</m:t>
                </m:r>
                <m:r>
                  <a:rPr xmlns:a="http://schemas.openxmlformats.org/drawingml/2006/main" sz="39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+</m:t>
                </m:r>
                <m:r>
                  <a:rPr xmlns:a="http://schemas.openxmlformats.org/drawingml/2006/main" sz="39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n</m:t>
                </m:r>
                <m:r>
                  <a:rPr xmlns:a="http://schemas.openxmlformats.org/drawingml/2006/main" sz="39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/</m:t>
                </m:r>
                <m:r>
                  <a:rPr xmlns:a="http://schemas.openxmlformats.org/drawingml/2006/main" sz="39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8</m:t>
                </m:r>
                <m:r>
                  <a:rPr xmlns:a="http://schemas.openxmlformats.org/drawingml/2006/main" sz="39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+</m:t>
                </m:r>
                <m:r>
                  <a:rPr xmlns:a="http://schemas.openxmlformats.org/drawingml/2006/main" sz="39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n</m:t>
                </m:r>
                <m:r>
                  <a:rPr xmlns:a="http://schemas.openxmlformats.org/drawingml/2006/main" sz="39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/</m:t>
                </m:r>
                <m:r>
                  <a:rPr xmlns:a="http://schemas.openxmlformats.org/drawingml/2006/main" sz="39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4</m:t>
                </m:r>
                <m:r>
                  <a:rPr xmlns:a="http://schemas.openxmlformats.org/drawingml/2006/main" sz="39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+</m:t>
                </m:r>
                <m:r>
                  <a:rPr xmlns:a="http://schemas.openxmlformats.org/drawingml/2006/main" sz="39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n</m:t>
                </m:r>
                <m:r>
                  <a:rPr xmlns:a="http://schemas.openxmlformats.org/drawingml/2006/main" sz="39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/</m:t>
                </m:r>
                <m:r>
                  <a:rPr xmlns:a="http://schemas.openxmlformats.org/drawingml/2006/main" sz="39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2</m:t>
                </m:r>
              </m:oMath>
            </a14:m>
          </a:p>
          <a:p>
            <a:pPr lvl="1"/>
            <a:r>
              <a:t>         </a:t>
            </a:r>
            <a14:m>
              <m:oMath>
                <m:r>
                  <a:rPr xmlns:a="http://schemas.openxmlformats.org/drawingml/2006/main" sz="44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=</m:t>
                </m:r>
                <m:r>
                  <a:rPr xmlns:a="http://schemas.openxmlformats.org/drawingml/2006/main" sz="44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n</m:t>
                </m:r>
                <m:r>
                  <a:rPr xmlns:a="http://schemas.openxmlformats.org/drawingml/2006/main" sz="44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-</m:t>
                </m:r>
                <m:r>
                  <a:rPr xmlns:a="http://schemas.openxmlformats.org/drawingml/2006/main" sz="44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1</m:t>
                </m:r>
              </m:oMath>
            </a14:m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33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Class="entr" nodeType="with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3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3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3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" fill="hold"/>
                                        <p:tgtEl>
                                          <p:spTgt spid="33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33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8" fill="hold"/>
                                        <p:tgtEl>
                                          <p:spTgt spid="33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2" fill="hold"/>
                                        <p:tgtEl>
                                          <p:spTgt spid="33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5" animBg="1" rev="0" advAuto="0" spid="332" grpId="1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4" name="Maximum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Maximum</a:t>
            </a:r>
          </a:p>
        </p:txBody>
      </p:sp>
      <p:sp>
        <p:nvSpPr>
          <p:cNvPr id="335" name="Now prove by induction for all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pPr/>
            <a:r>
              <a:t>Now prove by induction for all </a:t>
            </a:r>
            <a14:m>
              <m:oMath>
                <m:r>
                  <a:rPr xmlns:a="http://schemas.openxmlformats.org/drawingml/2006/main" sz="40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n</m:t>
                </m:r>
                <m:r>
                  <a:rPr xmlns:a="http://schemas.openxmlformats.org/drawingml/2006/main" sz="40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∈</m:t>
                </m:r>
                <m:r>
                  <m:rPr>
                    <m:sty m:val="p"/>
                    <m:scr m:val="double-struck"/>
                  </m:rPr>
                  <a:rPr xmlns:a="http://schemas.openxmlformats.org/drawingml/2006/main" sz="40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N</m:t>
                </m:r>
              </m:oMath>
            </a14:m>
          </a:p>
          <a:p>
            <a:pPr/>
            <a14:m>
              <m:oMathPara>
                <m:oMathParaPr>
                  <m:jc m:val="left"/>
                </m:oMathParaPr>
                <m:oMath>
                  <m:r>
                    <a:rPr xmlns:a="http://schemas.openxmlformats.org/drawingml/2006/main" sz="39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T</m:t>
                  </m:r>
                  <m:r>
                    <a:rPr xmlns:a="http://schemas.openxmlformats.org/drawingml/2006/main" sz="39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(</m:t>
                  </m:r>
                  <m:r>
                    <a:rPr xmlns:a="http://schemas.openxmlformats.org/drawingml/2006/main" sz="39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n</m:t>
                  </m:r>
                  <m:r>
                    <a:rPr xmlns:a="http://schemas.openxmlformats.org/drawingml/2006/main" sz="39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)</m:t>
                  </m:r>
                  <m:r>
                    <a:rPr xmlns:a="http://schemas.openxmlformats.org/drawingml/2006/main" sz="39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=</m:t>
                  </m:r>
                  <m:r>
                    <a:rPr xmlns:a="http://schemas.openxmlformats.org/drawingml/2006/main" sz="39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T</m:t>
                  </m:r>
                  <m:r>
                    <a:rPr xmlns:a="http://schemas.openxmlformats.org/drawingml/2006/main" sz="39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(</m:t>
                  </m:r>
                  <m:r>
                    <a:rPr xmlns:a="http://schemas.openxmlformats.org/drawingml/2006/main" sz="39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n</m:t>
                  </m:r>
                  <m:r>
                    <a:rPr xmlns:a="http://schemas.openxmlformats.org/drawingml/2006/main" sz="39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-</m:t>
                  </m:r>
                  <m:r>
                    <a:rPr xmlns:a="http://schemas.openxmlformats.org/drawingml/2006/main" sz="39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⌊</m:t>
                  </m:r>
                  <m:r>
                    <a:rPr xmlns:a="http://schemas.openxmlformats.org/drawingml/2006/main" sz="39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n</m:t>
                  </m:r>
                  <m:r>
                    <a:rPr xmlns:a="http://schemas.openxmlformats.org/drawingml/2006/main" sz="39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/</m:t>
                  </m:r>
                  <m:r>
                    <a:rPr xmlns:a="http://schemas.openxmlformats.org/drawingml/2006/main" sz="39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2</m:t>
                  </m:r>
                  <m:r>
                    <a:rPr xmlns:a="http://schemas.openxmlformats.org/drawingml/2006/main" sz="39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⌋</m:t>
                  </m:r>
                  <m:r>
                    <a:rPr xmlns:a="http://schemas.openxmlformats.org/drawingml/2006/main" sz="39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)</m:t>
                  </m:r>
                  <m:r>
                    <a:rPr xmlns:a="http://schemas.openxmlformats.org/drawingml/2006/main" sz="39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+</m:t>
                  </m:r>
                  <m:r>
                    <a:rPr xmlns:a="http://schemas.openxmlformats.org/drawingml/2006/main" sz="39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⌊</m:t>
                  </m:r>
                  <m:r>
                    <a:rPr xmlns:a="http://schemas.openxmlformats.org/drawingml/2006/main" sz="39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n</m:t>
                  </m:r>
                  <m:r>
                    <a:rPr xmlns:a="http://schemas.openxmlformats.org/drawingml/2006/main" sz="39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/</m:t>
                  </m:r>
                  <m:r>
                    <a:rPr xmlns:a="http://schemas.openxmlformats.org/drawingml/2006/main" sz="39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2</m:t>
                  </m:r>
                  <m:r>
                    <a:rPr xmlns:a="http://schemas.openxmlformats.org/drawingml/2006/main" sz="39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⌋</m:t>
                  </m:r>
                </m:oMath>
              </m:oMathPara>
            </a14:m>
          </a:p>
          <a:p>
            <a:pPr/>
            <a14:m>
              <m:oMathPara>
                <m:oMathParaPr>
                  <m:jc m:val="left"/>
                </m:oMathParaPr>
                <m:oMath>
                  <m:r>
                    <a:rPr xmlns:a="http://schemas.openxmlformats.org/drawingml/2006/main" sz="40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T</m:t>
                  </m:r>
                  <m:r>
                    <a:rPr xmlns:a="http://schemas.openxmlformats.org/drawingml/2006/main" sz="40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(</m:t>
                  </m:r>
                  <m:r>
                    <a:rPr xmlns:a="http://schemas.openxmlformats.org/drawingml/2006/main" sz="40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2</m:t>
                  </m:r>
                  <m:r>
                    <a:rPr xmlns:a="http://schemas.openxmlformats.org/drawingml/2006/main" sz="40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)</m:t>
                  </m:r>
                  <m:r>
                    <a:rPr xmlns:a="http://schemas.openxmlformats.org/drawingml/2006/main" sz="40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=</m:t>
                  </m:r>
                  <m:r>
                    <a:rPr xmlns:a="http://schemas.openxmlformats.org/drawingml/2006/main" sz="40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1</m:t>
                  </m:r>
                </m:oMath>
              </m:oMathPara>
            </a14:m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" name="Maximum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Maximum</a:t>
            </a:r>
          </a:p>
        </p:txBody>
      </p:sp>
      <p:sp>
        <p:nvSpPr>
          <p:cNvPr id="338" name="Induction Hypothesis:    if  .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pPr/>
            <a:r>
              <a:t>Induction Hypothesis:  </a:t>
            </a:r>
            <a14:m>
              <m:oMath>
                <m:r>
                  <a:rPr xmlns:a="http://schemas.openxmlformats.org/drawingml/2006/main" sz="39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T</m:t>
                </m:r>
                <m:r>
                  <a:rPr xmlns:a="http://schemas.openxmlformats.org/drawingml/2006/main" sz="39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(</m:t>
                </m:r>
                <m:r>
                  <a:rPr xmlns:a="http://schemas.openxmlformats.org/drawingml/2006/main" sz="39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m</m:t>
                </m:r>
                <m:r>
                  <a:rPr xmlns:a="http://schemas.openxmlformats.org/drawingml/2006/main" sz="39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)</m:t>
                </m:r>
                <m:r>
                  <a:rPr xmlns:a="http://schemas.openxmlformats.org/drawingml/2006/main" sz="39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=</m:t>
                </m:r>
                <m:r>
                  <a:rPr xmlns:a="http://schemas.openxmlformats.org/drawingml/2006/main" sz="39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m</m:t>
                </m:r>
                <m:r>
                  <a:rPr xmlns:a="http://schemas.openxmlformats.org/drawingml/2006/main" sz="39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-</m:t>
                </m:r>
                <m:r>
                  <a:rPr xmlns:a="http://schemas.openxmlformats.org/drawingml/2006/main" sz="39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1</m:t>
                </m:r>
              </m:oMath>
            </a14:m>
            <a:r>
              <a:t> if </a:t>
            </a:r>
            <a14:m>
              <m:oMath>
                <m:r>
                  <a:rPr xmlns:a="http://schemas.openxmlformats.org/drawingml/2006/main" sz="39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m</m:t>
                </m:r>
                <m:r>
                  <a:rPr xmlns:a="http://schemas.openxmlformats.org/drawingml/2006/main" sz="39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&lt;</m:t>
                </m:r>
                <m:r>
                  <a:rPr xmlns:a="http://schemas.openxmlformats.org/drawingml/2006/main" sz="39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n</m:t>
                </m:r>
              </m:oMath>
            </a14:m>
            <a:r>
              <a:t>.</a:t>
            </a:r>
          </a:p>
          <a:p>
            <a:pPr/>
            <a14:m>
              <m:oMath>
                <m:r>
                  <a:rPr xmlns:a="http://schemas.openxmlformats.org/drawingml/2006/main" sz="40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T</m:t>
                </m:r>
                <m:r>
                  <a:rPr xmlns:a="http://schemas.openxmlformats.org/drawingml/2006/main" sz="40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(</m:t>
                </m:r>
                <m:r>
                  <a:rPr xmlns:a="http://schemas.openxmlformats.org/drawingml/2006/main" sz="40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n</m:t>
                </m:r>
                <m:r>
                  <a:rPr xmlns:a="http://schemas.openxmlformats.org/drawingml/2006/main" sz="40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)</m:t>
                </m:r>
              </m:oMath>
            </a14:m>
            <a:r>
              <a:t> </a:t>
            </a:r>
          </a:p>
          <a:p>
            <a:pPr lvl="1"/>
            <a14:m>
              <m:oMathPara>
                <m:oMathParaPr>
                  <m:jc m:val="left"/>
                </m:oMathParaPr>
                <m:oMath>
                  <m:r>
                    <a:rPr xmlns:a="http://schemas.openxmlformats.org/drawingml/2006/main" sz="40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=</m:t>
                  </m:r>
                  <m:r>
                    <a:rPr xmlns:a="http://schemas.openxmlformats.org/drawingml/2006/main" sz="40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T</m:t>
                  </m:r>
                  <m:r>
                    <a:rPr xmlns:a="http://schemas.openxmlformats.org/drawingml/2006/main" sz="40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(</m:t>
                  </m:r>
                  <m:r>
                    <a:rPr xmlns:a="http://schemas.openxmlformats.org/drawingml/2006/main" sz="40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n</m:t>
                  </m:r>
                  <m:r>
                    <a:rPr xmlns:a="http://schemas.openxmlformats.org/drawingml/2006/main" sz="40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-</m:t>
                  </m:r>
                  <m:r>
                    <a:rPr xmlns:a="http://schemas.openxmlformats.org/drawingml/2006/main" sz="40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⌊</m:t>
                  </m:r>
                  <m:r>
                    <a:rPr xmlns:a="http://schemas.openxmlformats.org/drawingml/2006/main" sz="40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n</m:t>
                  </m:r>
                  <m:r>
                    <a:rPr xmlns:a="http://schemas.openxmlformats.org/drawingml/2006/main" sz="40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/</m:t>
                  </m:r>
                  <m:r>
                    <a:rPr xmlns:a="http://schemas.openxmlformats.org/drawingml/2006/main" sz="40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2</m:t>
                  </m:r>
                  <m:r>
                    <a:rPr xmlns:a="http://schemas.openxmlformats.org/drawingml/2006/main" sz="40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⌋</m:t>
                  </m:r>
                  <m:r>
                    <a:rPr xmlns:a="http://schemas.openxmlformats.org/drawingml/2006/main" sz="40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)</m:t>
                  </m:r>
                  <m:r>
                    <a:rPr xmlns:a="http://schemas.openxmlformats.org/drawingml/2006/main" sz="40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+</m:t>
                  </m:r>
                  <m:r>
                    <a:rPr xmlns:a="http://schemas.openxmlformats.org/drawingml/2006/main" sz="40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⌊</m:t>
                  </m:r>
                  <m:r>
                    <a:rPr xmlns:a="http://schemas.openxmlformats.org/drawingml/2006/main" sz="40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n</m:t>
                  </m:r>
                  <m:r>
                    <a:rPr xmlns:a="http://schemas.openxmlformats.org/drawingml/2006/main" sz="40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/</m:t>
                  </m:r>
                  <m:r>
                    <a:rPr xmlns:a="http://schemas.openxmlformats.org/drawingml/2006/main" sz="40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2</m:t>
                  </m:r>
                  <m:r>
                    <a:rPr xmlns:a="http://schemas.openxmlformats.org/drawingml/2006/main" sz="40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⌋</m:t>
                  </m:r>
                </m:oMath>
              </m:oMathPara>
            </a14:m>
          </a:p>
          <a:p>
            <a:pPr lvl="1"/>
            <a14:m>
              <m:oMathPara>
                <m:oMathParaPr>
                  <m:jc m:val="left"/>
                </m:oMathParaPr>
                <m:oMath>
                  <m:r>
                    <a:rPr xmlns:a="http://schemas.openxmlformats.org/drawingml/2006/main" sz="40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=</m:t>
                  </m:r>
                  <m:r>
                    <a:rPr xmlns:a="http://schemas.openxmlformats.org/drawingml/2006/main" sz="40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n</m:t>
                  </m:r>
                  <m:r>
                    <a:rPr xmlns:a="http://schemas.openxmlformats.org/drawingml/2006/main" sz="40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-</m:t>
                  </m:r>
                  <m:r>
                    <a:rPr xmlns:a="http://schemas.openxmlformats.org/drawingml/2006/main" sz="40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⌊</m:t>
                  </m:r>
                  <m:r>
                    <a:rPr xmlns:a="http://schemas.openxmlformats.org/drawingml/2006/main" sz="40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n</m:t>
                  </m:r>
                  <m:r>
                    <a:rPr xmlns:a="http://schemas.openxmlformats.org/drawingml/2006/main" sz="40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/</m:t>
                  </m:r>
                  <m:r>
                    <a:rPr xmlns:a="http://schemas.openxmlformats.org/drawingml/2006/main" sz="40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2</m:t>
                  </m:r>
                  <m:r>
                    <a:rPr xmlns:a="http://schemas.openxmlformats.org/drawingml/2006/main" sz="40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⌋</m:t>
                  </m:r>
                  <m:r>
                    <a:rPr xmlns:a="http://schemas.openxmlformats.org/drawingml/2006/main" sz="40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-</m:t>
                  </m:r>
                  <m:r>
                    <a:rPr xmlns:a="http://schemas.openxmlformats.org/drawingml/2006/main" sz="40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1</m:t>
                  </m:r>
                  <m:r>
                    <a:rPr xmlns:a="http://schemas.openxmlformats.org/drawingml/2006/main" sz="40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+</m:t>
                  </m:r>
                  <m:r>
                    <a:rPr xmlns:a="http://schemas.openxmlformats.org/drawingml/2006/main" sz="40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⌊</m:t>
                  </m:r>
                  <m:r>
                    <a:rPr xmlns:a="http://schemas.openxmlformats.org/drawingml/2006/main" sz="40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n</m:t>
                  </m:r>
                  <m:r>
                    <a:rPr xmlns:a="http://schemas.openxmlformats.org/drawingml/2006/main" sz="40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/</m:t>
                  </m:r>
                  <m:r>
                    <a:rPr xmlns:a="http://schemas.openxmlformats.org/drawingml/2006/main" sz="40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2</m:t>
                  </m:r>
                  <m:r>
                    <a:rPr xmlns:a="http://schemas.openxmlformats.org/drawingml/2006/main" sz="40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⌋</m:t>
                  </m:r>
                </m:oMath>
              </m:oMathPara>
            </a14:m>
          </a:p>
          <a:p>
            <a:pPr lvl="1"/>
            <a14:m>
              <m:oMathPara>
                <m:oMathParaPr>
                  <m:jc m:val="left"/>
                </m:oMathParaPr>
                <m:oMath>
                  <m:r>
                    <a:rPr xmlns:a="http://schemas.openxmlformats.org/drawingml/2006/main" sz="44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=</m:t>
                  </m:r>
                  <m:r>
                    <a:rPr xmlns:a="http://schemas.openxmlformats.org/drawingml/2006/main" sz="44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n</m:t>
                  </m:r>
                  <m:r>
                    <a:rPr xmlns:a="http://schemas.openxmlformats.org/drawingml/2006/main" sz="44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-</m:t>
                  </m:r>
                  <m:r>
                    <a:rPr xmlns:a="http://schemas.openxmlformats.org/drawingml/2006/main" sz="44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1</m:t>
                  </m:r>
                </m:oMath>
              </m:oMathPara>
            </a14:m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33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Class="entr" nodeType="with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3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3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33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" fill="hold"/>
                                        <p:tgtEl>
                                          <p:spTgt spid="33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33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5" animBg="1" rev="0" advAuto="0" spid="338" grpId="1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" name="Maximum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Maximum</a:t>
            </a:r>
          </a:p>
        </p:txBody>
      </p:sp>
      <p:sp>
        <p:nvSpPr>
          <p:cNvPr id="341" name="In fact: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pPr/>
            <a:r>
              <a:t>In fact:</a:t>
            </a:r>
          </a:p>
          <a:p>
            <a:pPr lvl="1"/>
            <a:r>
              <a:t> </a:t>
            </a:r>
            <a:r>
              <a:rPr i="1"/>
              <a:t>Theorem:  Finding the maximum of an array of length </a:t>
            </a:r>
            <a14:m>
              <m:oMath>
                <m:r>
                  <a:rPr xmlns:a="http://schemas.openxmlformats.org/drawingml/2006/main" sz="41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n</m:t>
                </m:r>
              </m:oMath>
            </a14:m>
            <a:r>
              <a:rPr i="1"/>
              <a:t> costs at least </a:t>
            </a:r>
            <a14:m>
              <m:oMath>
                <m:r>
                  <a:rPr xmlns:a="http://schemas.openxmlformats.org/drawingml/2006/main" sz="40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n</m:t>
                </m:r>
                <m:r>
                  <a:rPr xmlns:a="http://schemas.openxmlformats.org/drawingml/2006/main" sz="40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-</m:t>
                </m:r>
                <m:r>
                  <a:rPr xmlns:a="http://schemas.openxmlformats.org/drawingml/2006/main" sz="40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1</m:t>
                </m:r>
              </m:oMath>
            </a14:m>
            <a:r>
              <a:rPr i="1"/>
              <a:t> comparisons</a:t>
            </a:r>
            <a:endParaRPr i="1"/>
          </a:p>
          <a:p>
            <a:pPr lvl="1"/>
            <a:r>
              <a:rPr i="1"/>
              <a:t>Proof</a:t>
            </a:r>
            <a:r>
              <a:t>: </a:t>
            </a:r>
            <a:r>
              <a:t>Place all elements into three buckets:</a:t>
            </a:r>
          </a:p>
          <a:p>
            <a:pPr lvl="2"/>
            <a:r>
              <a:t>One for not-looked at</a:t>
            </a:r>
          </a:p>
          <a:p>
            <a:pPr lvl="2"/>
            <a:r>
              <a:t>One for won all comparisons</a:t>
            </a:r>
          </a:p>
          <a:p>
            <a:pPr lvl="2"/>
            <a:r>
              <a:t>One for lost at least one comparison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3" name="Maximum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Maximum</a:t>
            </a:r>
          </a:p>
        </p:txBody>
      </p:sp>
      <p:sp>
        <p:nvSpPr>
          <p:cNvPr id="344" name="A single comparison can involves 6 cases…"/>
          <p:cNvSpPr txBox="1"/>
          <p:nvPr>
            <p:ph type="body" sz="half" idx="1"/>
          </p:nvPr>
        </p:nvSpPr>
        <p:spPr>
          <a:xfrm>
            <a:off x="952500" y="4309260"/>
            <a:ext cx="11099800" cy="4568040"/>
          </a:xfrm>
          <a:prstGeom prst="rect">
            <a:avLst/>
          </a:prstGeom>
        </p:spPr>
        <p:txBody>
          <a:bodyPr anchor="t"/>
          <a:lstStyle/>
          <a:p>
            <a:pPr marL="355600" indent="-355600" defTabSz="467359">
              <a:spcBef>
                <a:spcPts val="1700"/>
              </a:spcBef>
              <a:defRPr sz="2560"/>
            </a:pPr>
            <a:r>
              <a:t>A single comparison can involves 6 cases</a:t>
            </a:r>
          </a:p>
          <a:p>
            <a:pPr lvl="1" marL="711200" indent="-355600" defTabSz="467359">
              <a:spcBef>
                <a:spcPts val="1700"/>
              </a:spcBef>
              <a:defRPr sz="2560"/>
            </a:pPr>
            <a:r>
              <a:t>X-X:  move two elements from X, one into W, one into L</a:t>
            </a:r>
          </a:p>
          <a:p>
            <a:pPr lvl="1" marL="711200" indent="-355600" defTabSz="467359">
              <a:spcBef>
                <a:spcPts val="1700"/>
              </a:spcBef>
              <a:defRPr sz="2560"/>
            </a:pPr>
            <a:r>
              <a:t>X-W: move one element from X into W or move one element from X into W and one from W into L</a:t>
            </a:r>
          </a:p>
          <a:p>
            <a:pPr lvl="1" marL="711200" indent="-355600" defTabSz="467359">
              <a:spcBef>
                <a:spcPts val="1700"/>
              </a:spcBef>
              <a:defRPr sz="2560"/>
            </a:pPr>
            <a:r>
              <a:t>X-L: move one element from X into W or one into L</a:t>
            </a:r>
          </a:p>
          <a:p>
            <a:pPr lvl="1" marL="711200" indent="-355600" defTabSz="467359">
              <a:spcBef>
                <a:spcPts val="1700"/>
              </a:spcBef>
              <a:defRPr sz="2560"/>
            </a:pPr>
            <a:r>
              <a:t>W-W: move one element from W to L</a:t>
            </a:r>
          </a:p>
          <a:p>
            <a:pPr lvl="1" marL="711200" indent="-355600" defTabSz="467359">
              <a:spcBef>
                <a:spcPts val="1700"/>
              </a:spcBef>
              <a:defRPr sz="2560"/>
            </a:pPr>
            <a:r>
              <a:t>W-L: nothing or move one element from W to L</a:t>
            </a:r>
          </a:p>
          <a:p>
            <a:pPr lvl="1" marL="711200" indent="-355600" defTabSz="467359">
              <a:spcBef>
                <a:spcPts val="1700"/>
              </a:spcBef>
              <a:defRPr sz="2560"/>
            </a:pPr>
            <a:r>
              <a:t>L-L: nothing</a:t>
            </a:r>
          </a:p>
        </p:txBody>
      </p:sp>
      <p:pic>
        <p:nvPicPr>
          <p:cNvPr id="345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657600" y="2413000"/>
            <a:ext cx="5689600" cy="15494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7" name="Maximum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Maximum</a:t>
            </a:r>
          </a:p>
        </p:txBody>
      </p:sp>
      <p:sp>
        <p:nvSpPr>
          <p:cNvPr id="348" name="To have finished the algorithm: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pPr/>
            <a:r>
              <a:t>To have finished the algorithm:</a:t>
            </a:r>
          </a:p>
          <a:p>
            <a:pPr lvl="1"/>
            <a:r>
              <a:t>No elements left in X</a:t>
            </a:r>
          </a:p>
          <a:p>
            <a:pPr lvl="1"/>
            <a:r>
              <a:t>Only one element left in W</a:t>
            </a:r>
          </a:p>
          <a:p>
            <a:pPr lvl="1"/>
          </a:p>
          <a:p>
            <a:pPr lvl="1"/>
          </a:p>
          <a:p>
            <a:pPr lvl="1"/>
          </a:p>
          <a:p>
            <a:pPr lvl="1"/>
          </a:p>
          <a:p>
            <a:pPr lvl="1"/>
            <a:r>
              <a:t>Otherwise, can construct counterexample</a:t>
            </a:r>
          </a:p>
        </p:txBody>
      </p:sp>
      <p:pic>
        <p:nvPicPr>
          <p:cNvPr id="349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393464" y="5253809"/>
            <a:ext cx="5689601" cy="154940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1" name="Maximum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Maximum</a:t>
            </a:r>
          </a:p>
        </p:txBody>
      </p:sp>
      <p:sp>
        <p:nvSpPr>
          <p:cNvPr id="352" name="One left in X:  could be the maximum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pPr/>
            <a:r>
              <a:t>One left in X:  could be the maximum</a:t>
            </a:r>
          </a:p>
          <a:p>
            <a:pPr/>
          </a:p>
          <a:p>
            <a:pPr/>
          </a:p>
          <a:p>
            <a:pPr/>
          </a:p>
          <a:p>
            <a:pPr/>
            <a:r>
              <a:t>Two (or more) left in W:</a:t>
            </a:r>
          </a:p>
          <a:p>
            <a:pPr lvl="1"/>
            <a:r>
              <a:t>Which one is the maximum?</a:t>
            </a:r>
          </a:p>
        </p:txBody>
      </p:sp>
      <p:pic>
        <p:nvPicPr>
          <p:cNvPr id="353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122978" y="3482546"/>
            <a:ext cx="5702301" cy="1549401"/>
          </a:xfrm>
          <a:prstGeom prst="rect">
            <a:avLst/>
          </a:prstGeom>
          <a:ln w="12700">
            <a:miter lim="400000"/>
          </a:ln>
        </p:spPr>
      </p:pic>
      <p:pic>
        <p:nvPicPr>
          <p:cNvPr id="354" name="Image" descr="Image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3122978" y="7340600"/>
            <a:ext cx="5702301" cy="15367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6" name="Maximum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Maximum</a:t>
            </a:r>
          </a:p>
        </p:txBody>
      </p:sp>
      <p:sp>
        <p:nvSpPr>
          <p:cNvPr id="357" name="Each comparison sends at most one element to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pPr/>
            <a:r>
              <a:t>Each comparison sends at most one element to </a:t>
            </a:r>
            <a14:m>
              <m:oMath>
                <m:r>
                  <a:rPr xmlns:a="http://schemas.openxmlformats.org/drawingml/2006/main" sz="37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L</m:t>
                </m:r>
              </m:oMath>
            </a14:m>
          </a:p>
          <a:p>
            <a:pPr/>
            <a:r>
              <a:t>At best, </a:t>
            </a:r>
            <a14:m>
              <m:oMath>
                <m:r>
                  <a:rPr xmlns:a="http://schemas.openxmlformats.org/drawingml/2006/main" sz="40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n</m:t>
                </m:r>
                <m:r>
                  <a:rPr xmlns:a="http://schemas.openxmlformats.org/drawingml/2006/main" sz="40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-</m:t>
                </m:r>
                <m:r>
                  <a:rPr xmlns:a="http://schemas.openxmlformats.org/drawingml/2006/main" sz="40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1</m:t>
                </m:r>
              </m:oMath>
            </a14:m>
            <a:r>
              <a:t> comparisons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Permutations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Permutations</a:t>
            </a:r>
          </a:p>
        </p:txBody>
      </p:sp>
      <p:sp>
        <p:nvSpPr>
          <p:cNvPr id="136" name="Approximation of the factorial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pPr/>
            <a:r>
              <a:t>Approximation of the factorial</a:t>
            </a:r>
          </a:p>
          <a:p>
            <a:pPr marL="0" indent="0">
              <a:buSzTx/>
              <a:buNone/>
            </a:pPr>
            <a:r>
              <a:t>     Use </a:t>
            </a:r>
            <a14:m>
              <m:oMath>
                <m:r>
                  <m:rPr>
                    <m:sty m:val="p"/>
                  </m:rPr>
                  <a:rPr xmlns:a="http://schemas.openxmlformats.org/drawingml/2006/main" sz="38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log</m:t>
                </m:r>
                <m:r>
                  <a:rPr xmlns:a="http://schemas.openxmlformats.org/drawingml/2006/main" sz="38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n</m:t>
                </m:r>
                <m:r>
                  <a:rPr xmlns:a="http://schemas.openxmlformats.org/drawingml/2006/main" sz="38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!</m:t>
                </m:r>
                <m:r>
                  <a:rPr xmlns:a="http://schemas.openxmlformats.org/drawingml/2006/main" sz="38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=</m:t>
                </m:r>
                <m:limUpp>
                  <m:e>
                    <m:limLow>
                      <m:e>
                        <m:r>
                          <a:rPr xmlns:a="http://schemas.openxmlformats.org/drawingml/2006/main" sz="385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∑</m:t>
                        </m:r>
                      </m:e>
                      <m:lim>
                        <m:r>
                          <a:rPr xmlns:a="http://schemas.openxmlformats.org/drawingml/2006/main" sz="385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i</m:t>
                        </m:r>
                        <m:r>
                          <a:rPr xmlns:a="http://schemas.openxmlformats.org/drawingml/2006/main" sz="385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xmlns:a="http://schemas.openxmlformats.org/drawingml/2006/main" sz="385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lim>
                    </m:limLow>
                  </m:e>
                  <m:lim>
                    <m:r>
                      <a:rPr xmlns:a="http://schemas.openxmlformats.org/drawingml/2006/main" sz="385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n</m:t>
                    </m:r>
                  </m:lim>
                </m:limUpp>
                <m:r>
                  <m:rPr>
                    <m:sty m:val="p"/>
                  </m:rPr>
                  <a:rPr xmlns:a="http://schemas.openxmlformats.org/drawingml/2006/main" sz="38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log</m:t>
                </m:r>
                <m:r>
                  <a:rPr xmlns:a="http://schemas.openxmlformats.org/drawingml/2006/main" sz="38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(</m:t>
                </m:r>
                <m:r>
                  <a:rPr xmlns:a="http://schemas.openxmlformats.org/drawingml/2006/main" sz="38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i</m:t>
                </m:r>
                <m:r>
                  <a:rPr xmlns:a="http://schemas.openxmlformats.org/drawingml/2006/main" sz="38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)</m:t>
                </m:r>
              </m:oMath>
            </a14:m>
            <a:r>
              <a:t>       </a:t>
            </a:r>
          </a:p>
          <a:p>
            <a:pPr marL="0" indent="0">
              <a:buSzTx/>
              <a:buNone/>
            </a:pPr>
          </a:p>
          <a:p>
            <a:pPr marL="0" indent="0">
              <a:buSzTx/>
              <a:buNone/>
            </a:pPr>
          </a:p>
          <a:p>
            <a:pPr marL="0" indent="0">
              <a:buSzTx/>
              <a:buNone/>
            </a:pPr>
          </a:p>
          <a:p>
            <a:pPr marL="0" indent="0">
              <a:buSzTx/>
              <a:buNone/>
            </a:pPr>
          </a:p>
          <a:p>
            <a:pPr marL="0" indent="0">
              <a:buSzTx/>
              <a:buNone/>
              <a:defRPr sz="2000"/>
            </a:pPr>
            <a:r>
              <a:t>Use an integral!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9" name="Combined Maximum and Minimum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484886">
              <a:defRPr sz="6640"/>
            </a:lvl1pPr>
          </a:lstStyle>
          <a:p>
            <a:pPr/>
            <a:r>
              <a:t>Combined Maximum and Minimum</a:t>
            </a:r>
          </a:p>
        </p:txBody>
      </p:sp>
      <p:sp>
        <p:nvSpPr>
          <p:cNvPr id="360" name="Combined Maximum and Minimum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pPr/>
            <a:r>
              <a:t>Combined Maximum and Minimum</a:t>
            </a:r>
          </a:p>
          <a:p>
            <a:pPr lvl="1"/>
            <a:r>
              <a:t>Naïve algorithm:</a:t>
            </a:r>
          </a:p>
          <a:p>
            <a:pPr lvl="2"/>
            <a:r>
              <a:t>Calculate the max, then the min (can exclude the max)</a:t>
            </a:r>
          </a:p>
          <a:p>
            <a:pPr lvl="3"/>
            <a14:m>
              <m:oMath>
                <m:r>
                  <a:rPr xmlns:a="http://schemas.openxmlformats.org/drawingml/2006/main" sz="38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m</m:t>
                </m:r>
                <m:r>
                  <a:rPr xmlns:a="http://schemas.openxmlformats.org/drawingml/2006/main" sz="38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-</m:t>
                </m:r>
                <m:r>
                  <a:rPr xmlns:a="http://schemas.openxmlformats.org/drawingml/2006/main" sz="38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1</m:t>
                </m:r>
                <m:r>
                  <a:rPr xmlns:a="http://schemas.openxmlformats.org/drawingml/2006/main" sz="38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+</m:t>
                </m:r>
                <m:r>
                  <a:rPr xmlns:a="http://schemas.openxmlformats.org/drawingml/2006/main" sz="38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m</m:t>
                </m:r>
                <m:r>
                  <a:rPr xmlns:a="http://schemas.openxmlformats.org/drawingml/2006/main" sz="38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-</m:t>
                </m:r>
                <m:r>
                  <a:rPr xmlns:a="http://schemas.openxmlformats.org/drawingml/2006/main" sz="38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2</m:t>
                </m:r>
                <m:r>
                  <a:rPr xmlns:a="http://schemas.openxmlformats.org/drawingml/2006/main" sz="38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=</m:t>
                </m:r>
                <m:r>
                  <a:rPr xmlns:a="http://schemas.openxmlformats.org/drawingml/2006/main" sz="38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2</m:t>
                </m:r>
                <m:r>
                  <a:rPr xmlns:a="http://schemas.openxmlformats.org/drawingml/2006/main" sz="38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m</m:t>
                </m:r>
                <m:r>
                  <a:rPr xmlns:a="http://schemas.openxmlformats.org/drawingml/2006/main" sz="38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-</m:t>
                </m:r>
                <m:r>
                  <a:rPr xmlns:a="http://schemas.openxmlformats.org/drawingml/2006/main" sz="38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3</m:t>
                </m:r>
              </m:oMath>
            </a14:m>
            <a:r>
              <a:t> comparisons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2" name="Combined Maximum and Minimum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484886">
              <a:defRPr sz="6640"/>
            </a:lvl1pPr>
          </a:lstStyle>
          <a:p>
            <a:pPr/>
            <a:r>
              <a:t>Combined Maximum and Minimum</a:t>
            </a:r>
          </a:p>
        </p:txBody>
      </p:sp>
      <p:sp>
        <p:nvSpPr>
          <p:cNvPr id="363" name="A better algorithm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pPr/>
            <a:r>
              <a:t>A better algorithm</a:t>
            </a:r>
          </a:p>
          <a:p>
            <a:pPr lvl="1"/>
            <a:r>
              <a:t>Divide the array into pairs </a:t>
            </a:r>
          </a:p>
          <a:p>
            <a:pPr lvl="1"/>
            <a:r>
              <a:t>Compare the values of each pair</a:t>
            </a:r>
          </a:p>
          <a:p>
            <a:pPr lvl="1"/>
            <a:r>
              <a:t>Place the winner of each pair in one array, the looser of each array in a second array</a:t>
            </a:r>
          </a:p>
          <a:p>
            <a:pPr lvl="2"/>
            <a:r>
              <a:t>(Or use swapping so that the winners are in even position and the losers are in odd positions)</a:t>
            </a:r>
          </a:p>
          <a:p>
            <a:pPr lvl="1"/>
            <a:r>
              <a:t>Now use maximum and minimum on the two sub-arrays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5" name="Combined Maximum and Minimum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484886">
              <a:defRPr sz="6640"/>
            </a:lvl1pPr>
          </a:lstStyle>
          <a:p>
            <a:pPr/>
            <a:r>
              <a:t>Combined Maximum and Minimum</a:t>
            </a:r>
          </a:p>
        </p:txBody>
      </p:sp>
      <p:sp>
        <p:nvSpPr>
          <p:cNvPr id="366" name="Case 1:   is even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pPr marL="364489" indent="-364489" defTabSz="479044">
              <a:spcBef>
                <a:spcPts val="1800"/>
              </a:spcBef>
              <a:defRPr sz="2624"/>
            </a:pPr>
            <a:r>
              <a:t>Case 1: </a:t>
            </a:r>
            <a14:m>
              <m:oMath>
                <m:r>
                  <a:rPr xmlns:a="http://schemas.openxmlformats.org/drawingml/2006/main" sz="34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n</m:t>
                </m:r>
              </m:oMath>
            </a14:m>
            <a:r>
              <a:t> is even</a:t>
            </a:r>
          </a:p>
          <a:p>
            <a:pPr lvl="1" marL="728979" indent="-364489" defTabSz="479044">
              <a:spcBef>
                <a:spcPts val="1800"/>
              </a:spcBef>
              <a:defRPr sz="2624"/>
            </a:pPr>
            <a:r>
              <a:t>There are </a:t>
            </a:r>
            <a14:m>
              <m:oMath>
                <m:f>
                  <m:fPr>
                    <m:ctrlPr>
                      <a:rPr xmlns:a="http://schemas.openxmlformats.org/drawingml/2006/main" sz="325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</m:ctrlPr>
                    <m:type m:val="lin"/>
                  </m:fPr>
                  <m:num>
                    <m:r>
                      <a:rPr xmlns:a="http://schemas.openxmlformats.org/drawingml/2006/main" sz="325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n</m:t>
                    </m:r>
                  </m:num>
                  <m:den>
                    <m:r>
                      <a:rPr xmlns:a="http://schemas.openxmlformats.org/drawingml/2006/main" sz="325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2</m:t>
                    </m:r>
                  </m:den>
                </m:f>
              </m:oMath>
            </a14:m>
            <a:r>
              <a:t> pairs or </a:t>
            </a:r>
            <a14:m>
              <m:oMath>
                <m:f>
                  <m:fPr>
                    <m:ctrlPr>
                      <a:rPr xmlns:a="http://schemas.openxmlformats.org/drawingml/2006/main" sz="325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</m:ctrlPr>
                    <m:type m:val="lin"/>
                  </m:fPr>
                  <m:num>
                    <m:r>
                      <a:rPr xmlns:a="http://schemas.openxmlformats.org/drawingml/2006/main" sz="325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n</m:t>
                    </m:r>
                  </m:num>
                  <m:den>
                    <m:r>
                      <a:rPr xmlns:a="http://schemas.openxmlformats.org/drawingml/2006/main" sz="325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2</m:t>
                    </m:r>
                  </m:den>
                </m:f>
              </m:oMath>
            </a14:m>
            <a:r>
              <a:t> comparisons</a:t>
            </a:r>
          </a:p>
          <a:p>
            <a:pPr lvl="1" marL="728979" indent="-364489" defTabSz="479044">
              <a:spcBef>
                <a:spcPts val="1800"/>
              </a:spcBef>
              <a:defRPr sz="2624"/>
            </a:pPr>
          </a:p>
          <a:p>
            <a:pPr lvl="1" marL="728979" indent="-364489" defTabSz="479044">
              <a:spcBef>
                <a:spcPts val="1800"/>
              </a:spcBef>
              <a:defRPr sz="2624"/>
            </a:pPr>
          </a:p>
          <a:p>
            <a:pPr lvl="1" marL="728979" indent="-364489" defTabSz="479044">
              <a:spcBef>
                <a:spcPts val="1800"/>
              </a:spcBef>
              <a:defRPr sz="2624"/>
            </a:pPr>
            <a:r>
              <a:t>Run maximum on even indexed array elements</a:t>
            </a:r>
          </a:p>
          <a:p>
            <a:pPr lvl="1" marL="728979" indent="-364489" defTabSz="479044">
              <a:spcBef>
                <a:spcPts val="1800"/>
              </a:spcBef>
              <a:defRPr sz="2624"/>
            </a:pPr>
          </a:p>
          <a:p>
            <a:pPr lvl="1" marL="728979" indent="-364489" defTabSz="479044">
              <a:spcBef>
                <a:spcPts val="1800"/>
              </a:spcBef>
              <a:defRPr sz="2624"/>
            </a:pPr>
            <a:r>
              <a:t>This gives us </a:t>
            </a:r>
            <a14:m>
              <m:oMath>
                <m:r>
                  <a:rPr xmlns:a="http://schemas.openxmlformats.org/drawingml/2006/main" sz="32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n</m:t>
                </m:r>
                <m:r>
                  <a:rPr xmlns:a="http://schemas.openxmlformats.org/drawingml/2006/main" sz="32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/</m:t>
                </m:r>
                <m:r>
                  <a:rPr xmlns:a="http://schemas.openxmlformats.org/drawingml/2006/main" sz="32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2</m:t>
                </m:r>
                <m:r>
                  <a:rPr xmlns:a="http://schemas.openxmlformats.org/drawingml/2006/main" sz="32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-</m:t>
                </m:r>
                <m:r>
                  <a:rPr xmlns:a="http://schemas.openxmlformats.org/drawingml/2006/main" sz="32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1</m:t>
                </m:r>
              </m:oMath>
            </a14:m>
            <a:r>
              <a:t> comparisons</a:t>
            </a:r>
          </a:p>
          <a:p>
            <a:pPr lvl="1" marL="728979" indent="-364489" defTabSz="479044">
              <a:spcBef>
                <a:spcPts val="1800"/>
              </a:spcBef>
              <a:defRPr sz="2624"/>
            </a:pPr>
            <a:r>
              <a:t>Same for minimum</a:t>
            </a:r>
          </a:p>
          <a:p>
            <a:pPr lvl="1" marL="728979" indent="-364489" defTabSz="479044">
              <a:spcBef>
                <a:spcPts val="1800"/>
              </a:spcBef>
              <a:defRPr sz="2624"/>
            </a:pPr>
            <a:r>
              <a:t>Total is </a:t>
            </a:r>
            <a14:m>
              <m:oMath>
                <m:r>
                  <a:rPr xmlns:a="http://schemas.openxmlformats.org/drawingml/2006/main" sz="31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n</m:t>
                </m:r>
                <m:r>
                  <a:rPr xmlns:a="http://schemas.openxmlformats.org/drawingml/2006/main" sz="31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/</m:t>
                </m:r>
                <m:r>
                  <a:rPr xmlns:a="http://schemas.openxmlformats.org/drawingml/2006/main" sz="31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2</m:t>
                </m:r>
                <m:r>
                  <a:rPr xmlns:a="http://schemas.openxmlformats.org/drawingml/2006/main" sz="31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+</m:t>
                </m:r>
                <m:r>
                  <a:rPr xmlns:a="http://schemas.openxmlformats.org/drawingml/2006/main" sz="31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n</m:t>
                </m:r>
                <m:r>
                  <a:rPr xmlns:a="http://schemas.openxmlformats.org/drawingml/2006/main" sz="31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/</m:t>
                </m:r>
                <m:r>
                  <a:rPr xmlns:a="http://schemas.openxmlformats.org/drawingml/2006/main" sz="31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2</m:t>
                </m:r>
                <m:r>
                  <a:rPr xmlns:a="http://schemas.openxmlformats.org/drawingml/2006/main" sz="31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-</m:t>
                </m:r>
                <m:r>
                  <a:rPr xmlns:a="http://schemas.openxmlformats.org/drawingml/2006/main" sz="31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1</m:t>
                </m:r>
                <m:r>
                  <a:rPr xmlns:a="http://schemas.openxmlformats.org/drawingml/2006/main" sz="31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+</m:t>
                </m:r>
                <m:r>
                  <a:rPr xmlns:a="http://schemas.openxmlformats.org/drawingml/2006/main" sz="31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n</m:t>
                </m:r>
                <m:r>
                  <a:rPr xmlns:a="http://schemas.openxmlformats.org/drawingml/2006/main" sz="31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/</m:t>
                </m:r>
                <m:r>
                  <a:rPr xmlns:a="http://schemas.openxmlformats.org/drawingml/2006/main" sz="31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2</m:t>
                </m:r>
                <m:r>
                  <a:rPr xmlns:a="http://schemas.openxmlformats.org/drawingml/2006/main" sz="31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-</m:t>
                </m:r>
                <m:r>
                  <a:rPr xmlns:a="http://schemas.openxmlformats.org/drawingml/2006/main" sz="31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1</m:t>
                </m:r>
                <m:r>
                  <a:rPr xmlns:a="http://schemas.openxmlformats.org/drawingml/2006/main" sz="31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=</m:t>
                </m:r>
                <m:f>
                  <m:fPr>
                    <m:ctrlPr>
                      <a:rPr xmlns:a="http://schemas.openxmlformats.org/drawingml/2006/main" sz="315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</m:ctrlPr>
                    <m:type m:val="bar"/>
                  </m:fPr>
                  <m:num>
                    <m:r>
                      <a:rPr xmlns:a="http://schemas.openxmlformats.org/drawingml/2006/main" sz="315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3</m:t>
                    </m:r>
                    <m:r>
                      <a:rPr xmlns:a="http://schemas.openxmlformats.org/drawingml/2006/main" sz="315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n</m:t>
                    </m:r>
                  </m:num>
                  <m:den>
                    <m:r>
                      <a:rPr xmlns:a="http://schemas.openxmlformats.org/drawingml/2006/main" sz="315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2</m:t>
                    </m:r>
                  </m:den>
                </m:f>
                <m:r>
                  <a:rPr xmlns:a="http://schemas.openxmlformats.org/drawingml/2006/main" sz="31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-</m:t>
                </m:r>
                <m:r>
                  <a:rPr xmlns:a="http://schemas.openxmlformats.org/drawingml/2006/main" sz="31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2</m:t>
                </m:r>
              </m:oMath>
            </a14:m>
            <a:r>
              <a:t> comparisons</a:t>
            </a:r>
            <a:endParaRPr sz="3200"/>
          </a:p>
        </p:txBody>
      </p:sp>
      <p:pic>
        <p:nvPicPr>
          <p:cNvPr id="367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070100" y="3967126"/>
            <a:ext cx="6909273" cy="1207639"/>
          </a:xfrm>
          <a:prstGeom prst="rect">
            <a:avLst/>
          </a:prstGeom>
          <a:ln w="12700">
            <a:miter lim="400000"/>
          </a:ln>
        </p:spPr>
      </p:pic>
      <p:pic>
        <p:nvPicPr>
          <p:cNvPr id="368" name="Image" descr="Image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2070100" y="5751358"/>
            <a:ext cx="6909273" cy="722604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0" name="Combined Maximum and Minimum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484886">
              <a:defRPr sz="6640"/>
            </a:lvl1pPr>
          </a:lstStyle>
          <a:p>
            <a:pPr/>
            <a:r>
              <a:t>Combined Maximum and Minimum</a:t>
            </a:r>
          </a:p>
        </p:txBody>
      </p:sp>
      <p:sp>
        <p:nvSpPr>
          <p:cNvPr id="371" name="Case:   is odd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pPr/>
            <a:r>
              <a:t>Case: </a:t>
            </a:r>
            <a14:m>
              <m:oMath>
                <m:r>
                  <a:rPr xmlns:a="http://schemas.openxmlformats.org/drawingml/2006/main" sz="41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n</m:t>
                </m:r>
              </m:oMath>
            </a14:m>
            <a:r>
              <a:t> is odd</a:t>
            </a:r>
          </a:p>
          <a:p>
            <a:pPr lvl="1"/>
            <a:r>
              <a:t>Run algorithm on the first </a:t>
            </a:r>
            <a14:m>
              <m:oMath>
                <m:r>
                  <a:rPr xmlns:a="http://schemas.openxmlformats.org/drawingml/2006/main" sz="40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n</m:t>
                </m:r>
                <m:r>
                  <a:rPr xmlns:a="http://schemas.openxmlformats.org/drawingml/2006/main" sz="40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-</m:t>
                </m:r>
                <m:r>
                  <a:rPr xmlns:a="http://schemas.openxmlformats.org/drawingml/2006/main" sz="40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1</m:t>
                </m:r>
              </m:oMath>
            </a14:m>
            <a:r>
              <a:t> elements</a:t>
            </a:r>
          </a:p>
          <a:p>
            <a:pPr lvl="2"/>
            <a14:m>
              <m:oMath>
                <m:f>
                  <m:fPr>
                    <m:ctrlPr>
                      <a:rPr xmlns:a="http://schemas.openxmlformats.org/drawingml/2006/main" sz="39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</m:ctrlPr>
                    <m:type m:val="bar"/>
                  </m:fPr>
                  <m:num>
                    <m:r>
                      <a:rPr xmlns:a="http://schemas.openxmlformats.org/drawingml/2006/main" sz="39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3</m:t>
                    </m:r>
                    <m:r>
                      <a:rPr xmlns:a="http://schemas.openxmlformats.org/drawingml/2006/main" sz="39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n</m:t>
                    </m:r>
                    <m:r>
                      <a:rPr xmlns:a="http://schemas.openxmlformats.org/drawingml/2006/main" sz="39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-</m:t>
                    </m:r>
                    <m:r>
                      <a:rPr xmlns:a="http://schemas.openxmlformats.org/drawingml/2006/main" sz="39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3</m:t>
                    </m:r>
                  </m:num>
                  <m:den>
                    <m:r>
                      <a:rPr xmlns:a="http://schemas.openxmlformats.org/drawingml/2006/main" sz="39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2</m:t>
                    </m:r>
                  </m:den>
                </m:f>
                <m:r>
                  <a:rPr xmlns:a="http://schemas.openxmlformats.org/drawingml/2006/main" sz="39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-</m:t>
                </m:r>
                <m:r>
                  <a:rPr xmlns:a="http://schemas.openxmlformats.org/drawingml/2006/main" sz="39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2</m:t>
                </m:r>
              </m:oMath>
            </a14:m>
            <a:r>
              <a:t> comparisons</a:t>
            </a:r>
          </a:p>
          <a:p>
            <a:pPr lvl="1"/>
            <a:r>
              <a:t>Then add two comparisons to see whether the last element is either minimum or maximum</a:t>
            </a:r>
          </a:p>
          <a:p>
            <a:pPr lvl="2"/>
            <a:r>
              <a:t>Total of </a:t>
            </a:r>
            <a14:m>
              <m:oMath>
                <m:f>
                  <m:fPr>
                    <m:ctrlPr>
                      <a:rPr xmlns:a="http://schemas.openxmlformats.org/drawingml/2006/main" sz="385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</m:ctrlPr>
                    <m:type m:val="bar"/>
                  </m:fPr>
                  <m:num>
                    <m:r>
                      <a:rPr xmlns:a="http://schemas.openxmlformats.org/drawingml/2006/main" sz="385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3</m:t>
                    </m:r>
                    <m:r>
                      <a:rPr xmlns:a="http://schemas.openxmlformats.org/drawingml/2006/main" sz="385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n</m:t>
                    </m:r>
                    <m:r>
                      <a:rPr xmlns:a="http://schemas.openxmlformats.org/drawingml/2006/main" sz="385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-</m:t>
                    </m:r>
                    <m:r>
                      <a:rPr xmlns:a="http://schemas.openxmlformats.org/drawingml/2006/main" sz="385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3</m:t>
                    </m:r>
                  </m:num>
                  <m:den>
                    <m:r>
                      <a:rPr xmlns:a="http://schemas.openxmlformats.org/drawingml/2006/main" sz="385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2</m:t>
                    </m:r>
                  </m:den>
                </m:f>
              </m:oMath>
            </a14:m>
            <a:r>
              <a:t> comparisons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3" name="Combined Maximum and Minimum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484886">
              <a:defRPr sz="6640"/>
            </a:lvl1pPr>
          </a:lstStyle>
          <a:p>
            <a:pPr/>
            <a:r>
              <a:t>Combined Maximum and Minimum</a:t>
            </a:r>
          </a:p>
        </p:txBody>
      </p:sp>
      <p:sp>
        <p:nvSpPr>
          <p:cNvPr id="374" name="Can we do better?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pPr/>
            <a:r>
              <a:t>Can we do better?</a:t>
            </a:r>
          </a:p>
          <a:p>
            <a:pPr lvl="1"/>
            <a:r>
              <a:t>Use a more sophisticated bin method</a:t>
            </a:r>
          </a:p>
          <a:p>
            <a:pPr lvl="1"/>
            <a:r>
              <a:t>X - not looked at, W - won every comparison, L - lost every comparison, Q - at least one win and at least one loss</a:t>
            </a:r>
          </a:p>
        </p:txBody>
      </p:sp>
      <p:pic>
        <p:nvPicPr>
          <p:cNvPr id="375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511289" y="6799840"/>
            <a:ext cx="9982222" cy="1961082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7" name="Combined Maximum and Minimum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484886">
              <a:defRPr sz="6640"/>
            </a:lvl1pPr>
          </a:lstStyle>
          <a:p>
            <a:pPr/>
            <a:r>
              <a:t>Combined Maximum and Minimum</a:t>
            </a:r>
          </a:p>
        </p:txBody>
      </p:sp>
      <p:sp>
        <p:nvSpPr>
          <p:cNvPr id="378" name="To be successful, need to move everything out of X and have only one element in W and L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pPr/>
            <a:r>
              <a:t>To be successful, need to move everything out of X and have only one element in W and L</a:t>
            </a:r>
          </a:p>
          <a:p>
            <a:pPr/>
          </a:p>
          <a:p>
            <a:pPr/>
          </a:p>
          <a:p>
            <a:pPr/>
          </a:p>
          <a:p>
            <a:pPr/>
          </a:p>
          <a:p>
            <a:pPr/>
            <a:r>
              <a:t>Otherwise can have a counter-example</a:t>
            </a:r>
          </a:p>
        </p:txBody>
      </p:sp>
      <p:pic>
        <p:nvPicPr>
          <p:cNvPr id="379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174158" y="4108450"/>
            <a:ext cx="10656484" cy="2076384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1" name="Combined Maximum and Minimum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484886">
              <a:defRPr sz="6640"/>
            </a:lvl1pPr>
          </a:lstStyle>
          <a:p>
            <a:pPr/>
            <a:r>
              <a:t>Combined Maximum and Minimum</a:t>
            </a:r>
          </a:p>
        </p:txBody>
      </p:sp>
      <p:sp>
        <p:nvSpPr>
          <p:cNvPr id="382" name="Just counting the moves is not sufficient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pPr marL="408940" indent="-408940" defTabSz="537463">
              <a:spcBef>
                <a:spcPts val="2000"/>
              </a:spcBef>
              <a:defRPr sz="2944"/>
            </a:pPr>
            <a:r>
              <a:t>Just counting the moves is not sufficient</a:t>
            </a:r>
          </a:p>
          <a:p>
            <a:pPr lvl="1" marL="817880" indent="-408940" defTabSz="537463">
              <a:spcBef>
                <a:spcPts val="2000"/>
              </a:spcBef>
              <a:defRPr sz="2944"/>
            </a:pPr>
            <a:r>
              <a:t>Example: </a:t>
            </a:r>
          </a:p>
          <a:p>
            <a:pPr lvl="2" marL="1226819" indent="-408940" defTabSz="537463">
              <a:spcBef>
                <a:spcPts val="2000"/>
              </a:spcBef>
              <a:defRPr sz="2944"/>
            </a:pPr>
            <a:r>
              <a:t>We compare an element </a:t>
            </a:r>
            <a14:m>
              <m:oMath>
                <m:r>
                  <a:rPr xmlns:a="http://schemas.openxmlformats.org/drawingml/2006/main" sz="34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w</m:t>
                </m:r>
                <m:r>
                  <a:rPr xmlns:a="http://schemas.openxmlformats.org/drawingml/2006/main" sz="34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∈</m:t>
                </m:r>
                <m:r>
                  <a:rPr xmlns:a="http://schemas.openxmlformats.org/drawingml/2006/main" sz="34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W</m:t>
                </m:r>
              </m:oMath>
            </a14:m>
            <a:r>
              <a:t> with an element </a:t>
            </a:r>
            <a14:m>
              <m:oMath>
                <m:r>
                  <a:rPr xmlns:a="http://schemas.openxmlformats.org/drawingml/2006/main" sz="36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l</m:t>
                </m:r>
                <m:r>
                  <a:rPr xmlns:a="http://schemas.openxmlformats.org/drawingml/2006/main" sz="36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∈</m:t>
                </m:r>
                <m:r>
                  <a:rPr xmlns:a="http://schemas.openxmlformats.org/drawingml/2006/main" sz="36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L</m:t>
                </m:r>
              </m:oMath>
            </a14:m>
          </a:p>
          <a:p>
            <a:pPr lvl="2" marL="1226819" indent="-408940" defTabSz="537463">
              <a:spcBef>
                <a:spcPts val="2000"/>
              </a:spcBef>
              <a:defRPr sz="2944"/>
            </a:pPr>
            <a:r>
              <a:t>Possibly:  </a:t>
            </a:r>
            <a14:m>
              <m:oMath>
                <m:r>
                  <a:rPr xmlns:a="http://schemas.openxmlformats.org/drawingml/2006/main" sz="35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w</m:t>
                </m:r>
                <m:r>
                  <a:rPr xmlns:a="http://schemas.openxmlformats.org/drawingml/2006/main" sz="35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&lt;</m:t>
                </m:r>
                <m:r>
                  <a:rPr xmlns:a="http://schemas.openxmlformats.org/drawingml/2006/main" sz="35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l</m:t>
                </m:r>
              </m:oMath>
            </a14:m>
            <a:r>
              <a:t> </a:t>
            </a:r>
          </a:p>
          <a:p>
            <a:pPr lvl="3" marL="1635760" indent="-408940" defTabSz="537463">
              <a:spcBef>
                <a:spcPts val="2000"/>
              </a:spcBef>
              <a:defRPr sz="2944"/>
            </a:pPr>
            <a:r>
              <a:t>And we move both elements to the </a:t>
            </a:r>
            <a14:m>
              <m:oMath>
                <m:r>
                  <a:rPr xmlns:a="http://schemas.openxmlformats.org/drawingml/2006/main" sz="40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Q</m:t>
                </m:r>
              </m:oMath>
            </a14:m>
            <a:r>
              <a:t> bucket</a:t>
            </a:r>
          </a:p>
          <a:p>
            <a:pPr lvl="1" marL="817880" indent="-408940" defTabSz="537463">
              <a:spcBef>
                <a:spcPts val="2000"/>
              </a:spcBef>
              <a:defRPr sz="2944"/>
            </a:pPr>
            <a:r>
              <a:t>So, possible to move all </a:t>
            </a:r>
            <a14:m>
              <m:oMath>
                <m:r>
                  <a:rPr xmlns:a="http://schemas.openxmlformats.org/drawingml/2006/main" sz="38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n</m:t>
                </m:r>
              </m:oMath>
            </a14:m>
            <a:r>
              <a:t> elements out of </a:t>
            </a:r>
            <a14:m>
              <m:oMath>
                <m:r>
                  <a:rPr xmlns:a="http://schemas.openxmlformats.org/drawingml/2006/main" sz="31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X</m:t>
                </m:r>
              </m:oMath>
            </a14:m>
            <a:r>
              <a:t> into </a:t>
            </a:r>
            <a14:m>
              <m:oMath>
                <m:r>
                  <a:rPr xmlns:a="http://schemas.openxmlformats.org/drawingml/2006/main" sz="36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W</m:t>
                </m:r>
                <m:r>
                  <a:rPr xmlns:a="http://schemas.openxmlformats.org/drawingml/2006/main" sz="36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∪</m:t>
                </m:r>
                <m:r>
                  <a:rPr xmlns:a="http://schemas.openxmlformats.org/drawingml/2006/main" sz="36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L</m:t>
                </m:r>
              </m:oMath>
            </a14:m>
            <a:r>
              <a:t> in </a:t>
            </a:r>
            <a14:m>
              <m:oMath>
                <m:f>
                  <m:fPr>
                    <m:ctrlPr>
                      <a:rPr xmlns:a="http://schemas.openxmlformats.org/drawingml/2006/main" sz="36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</m:ctrlPr>
                    <m:type m:val="lin"/>
                  </m:fPr>
                  <m:num>
                    <m:r>
                      <a:rPr xmlns:a="http://schemas.openxmlformats.org/drawingml/2006/main" sz="36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n</m:t>
                    </m:r>
                  </m:num>
                  <m:den>
                    <m:r>
                      <a:rPr xmlns:a="http://schemas.openxmlformats.org/drawingml/2006/main" sz="36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2</m:t>
                    </m:r>
                  </m:den>
                </m:f>
              </m:oMath>
            </a14:m>
            <a:r>
              <a:t> comparisons and </a:t>
            </a:r>
            <a14:m>
              <m:oMath>
                <m:r>
                  <a:rPr xmlns:a="http://schemas.openxmlformats.org/drawingml/2006/main" sz="36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n</m:t>
                </m:r>
                <m:r>
                  <a:rPr xmlns:a="http://schemas.openxmlformats.org/drawingml/2006/main" sz="36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-</m:t>
                </m:r>
                <m:r>
                  <a:rPr xmlns:a="http://schemas.openxmlformats.org/drawingml/2006/main" sz="36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2</m:t>
                </m:r>
              </m:oMath>
            </a14:m>
            <a:r>
              <a:t> elements out of </a:t>
            </a:r>
            <a14:m>
              <m:oMath>
                <m:r>
                  <a:rPr xmlns:a="http://schemas.openxmlformats.org/drawingml/2006/main" sz="36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W</m:t>
                </m:r>
                <m:r>
                  <a:rPr xmlns:a="http://schemas.openxmlformats.org/drawingml/2006/main" sz="36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∪</m:t>
                </m:r>
                <m:r>
                  <a:rPr xmlns:a="http://schemas.openxmlformats.org/drawingml/2006/main" sz="36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L</m:t>
                </m:r>
              </m:oMath>
            </a14:m>
            <a:r>
              <a:t> into </a:t>
            </a:r>
            <a14:m>
              <m:oMath>
                <m:r>
                  <a:rPr xmlns:a="http://schemas.openxmlformats.org/drawingml/2006/main" sz="40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Q</m:t>
                </m:r>
              </m:oMath>
            </a14:m>
            <a:r>
              <a:t> in </a:t>
            </a:r>
            <a14:m>
              <m:oMath>
                <m:r>
                  <a:rPr xmlns:a="http://schemas.openxmlformats.org/drawingml/2006/main" sz="36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n</m:t>
                </m:r>
                <m:r>
                  <a:rPr xmlns:a="http://schemas.openxmlformats.org/drawingml/2006/main" sz="36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/</m:t>
                </m:r>
                <m:r>
                  <a:rPr xmlns:a="http://schemas.openxmlformats.org/drawingml/2006/main" sz="36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2</m:t>
                </m:r>
                <m:r>
                  <a:rPr xmlns:a="http://schemas.openxmlformats.org/drawingml/2006/main" sz="36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-</m:t>
                </m:r>
                <m:r>
                  <a:rPr xmlns:a="http://schemas.openxmlformats.org/drawingml/2006/main" sz="36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1</m:t>
                </m:r>
              </m:oMath>
            </a14:m>
            <a:r>
              <a:t> comparisons</a:t>
            </a:r>
          </a:p>
          <a:p>
            <a:pPr lvl="1" marL="817880" indent="-408940" defTabSz="537463">
              <a:spcBef>
                <a:spcPts val="2000"/>
              </a:spcBef>
              <a:defRPr sz="2944"/>
            </a:pPr>
            <a:r>
              <a:t>Only gives </a:t>
            </a:r>
            <a14:m>
              <m:oMath>
                <m:r>
                  <a:rPr xmlns:a="http://schemas.openxmlformats.org/drawingml/2006/main" sz="37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n</m:t>
                </m:r>
                <m:r>
                  <a:rPr xmlns:a="http://schemas.openxmlformats.org/drawingml/2006/main" sz="37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-</m:t>
                </m:r>
                <m:r>
                  <a:rPr xmlns:a="http://schemas.openxmlformats.org/drawingml/2006/main" sz="37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1</m:t>
                </m:r>
              </m:oMath>
            </a14:m>
            <a:r>
              <a:t> moves!</a:t>
            </a:r>
            <a:endParaRPr sz="3200"/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4" name="Combined Maximum and Minimum"/>
          <p:cNvSpPr txBox="1"/>
          <p:nvPr>
            <p:ph type="title"/>
          </p:nvPr>
        </p:nvSpPr>
        <p:spPr>
          <a:xfrm>
            <a:off x="952500" y="254000"/>
            <a:ext cx="9244807" cy="2159000"/>
          </a:xfrm>
          <a:prstGeom prst="rect">
            <a:avLst/>
          </a:prstGeom>
        </p:spPr>
        <p:txBody>
          <a:bodyPr/>
          <a:lstStyle>
            <a:lvl1pPr defTabSz="484886">
              <a:defRPr sz="6640"/>
            </a:lvl1pPr>
          </a:lstStyle>
          <a:p>
            <a:pPr/>
            <a:r>
              <a:t>Combined Maximum and Minimum</a:t>
            </a:r>
          </a:p>
        </p:txBody>
      </p:sp>
      <p:sp>
        <p:nvSpPr>
          <p:cNvPr id="385" name="Use an adversary argument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pPr marL="382270" indent="-382270" defTabSz="502412">
              <a:spcBef>
                <a:spcPts val="1800"/>
              </a:spcBef>
              <a:defRPr sz="2752"/>
            </a:pPr>
            <a:r>
              <a:t>Use an </a:t>
            </a:r>
            <a:r>
              <a:rPr b="1"/>
              <a:t>adversary</a:t>
            </a:r>
            <a:r>
              <a:t> argument</a:t>
            </a:r>
          </a:p>
          <a:p>
            <a:pPr lvl="1" marL="764540" indent="-382270" defTabSz="502412">
              <a:spcBef>
                <a:spcPts val="1800"/>
              </a:spcBef>
              <a:defRPr sz="2752"/>
            </a:pPr>
            <a:r>
              <a:t>Algorithm can </a:t>
            </a:r>
            <a:r>
              <a:rPr u="sng"/>
              <a:t>only</a:t>
            </a:r>
            <a:r>
              <a:t> depend on the knowledge of the </a:t>
            </a:r>
            <a:r>
              <a:rPr u="sng"/>
              <a:t>previous</a:t>
            </a:r>
            <a:r>
              <a:t> comparisons when making a decision</a:t>
            </a:r>
          </a:p>
          <a:p>
            <a:pPr marL="382270" indent="-382270" defTabSz="502412">
              <a:spcBef>
                <a:spcPts val="1800"/>
              </a:spcBef>
              <a:defRPr sz="2752"/>
            </a:pPr>
            <a:r>
              <a:t>An adversary is allowed to change all values as long as the results of the comparisons stay the same</a:t>
            </a:r>
          </a:p>
          <a:p>
            <a:pPr lvl="1" marL="764540" indent="-382270" defTabSz="502412">
              <a:spcBef>
                <a:spcPts val="1800"/>
              </a:spcBef>
              <a:defRPr sz="2752"/>
            </a:pPr>
            <a:r>
              <a:t>If </a:t>
            </a:r>
            <a14:m>
              <m:oMath>
                <m:r>
                  <a:rPr xmlns:a="http://schemas.openxmlformats.org/drawingml/2006/main" sz="32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w</m:t>
                </m:r>
                <m:r>
                  <a:rPr xmlns:a="http://schemas.openxmlformats.org/drawingml/2006/main" sz="32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∈</m:t>
                </m:r>
                <m:r>
                  <a:rPr xmlns:a="http://schemas.openxmlformats.org/drawingml/2006/main" sz="32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W</m:t>
                </m:r>
              </m:oMath>
            </a14:m>
            <a:r>
              <a:t> and </a:t>
            </a:r>
            <a14:m>
              <m:oMath>
                <m:r>
                  <a:rPr xmlns:a="http://schemas.openxmlformats.org/drawingml/2006/main" sz="33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l</m:t>
                </m:r>
                <m:r>
                  <a:rPr xmlns:a="http://schemas.openxmlformats.org/drawingml/2006/main" sz="33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∈</m:t>
                </m:r>
                <m:r>
                  <a:rPr xmlns:a="http://schemas.openxmlformats.org/drawingml/2006/main" sz="33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L</m:t>
                </m:r>
              </m:oMath>
            </a14:m>
            <a:r>
              <a:t>, then the only thing the algorithm knows is that </a:t>
            </a:r>
            <a14:m>
              <m:oMath>
                <m:r>
                  <a:rPr xmlns:a="http://schemas.openxmlformats.org/drawingml/2006/main" sz="34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w</m:t>
                </m:r>
              </m:oMath>
            </a14:m>
            <a:r>
              <a:t> has won all of its comparisons and </a:t>
            </a:r>
            <a14:m>
              <m:oMath>
                <m:r>
                  <a:rPr xmlns:a="http://schemas.openxmlformats.org/drawingml/2006/main" sz="38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l</m:t>
                </m:r>
              </m:oMath>
            </a14:m>
            <a:r>
              <a:t> has lost all of its comparisons</a:t>
            </a:r>
          </a:p>
          <a:p>
            <a:pPr lvl="1" marL="764540" indent="-382270" defTabSz="502412">
              <a:spcBef>
                <a:spcPts val="1800"/>
              </a:spcBef>
              <a:defRPr sz="2752"/>
            </a:pPr>
            <a:r>
              <a:t>Adversary therefore is allowed to change the value of </a:t>
            </a:r>
            <a14:m>
              <m:oMath>
                <m:r>
                  <a:rPr xmlns:a="http://schemas.openxmlformats.org/drawingml/2006/main" sz="38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l</m:t>
                </m:r>
              </m:oMath>
            </a14:m>
            <a:r>
              <a:t> downward </a:t>
            </a:r>
          </a:p>
          <a:p>
            <a:pPr lvl="1" marL="764540" indent="-382270" defTabSz="502412">
              <a:spcBef>
                <a:spcPts val="1800"/>
              </a:spcBef>
              <a:defRPr sz="2752"/>
            </a:pPr>
            <a:r>
              <a:t>Adversary guarantees that </a:t>
            </a:r>
            <a14:m>
              <m:oMath>
                <m:r>
                  <a:rPr xmlns:a="http://schemas.openxmlformats.org/drawingml/2006/main" sz="33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w</m:t>
                </m:r>
                <m:r>
                  <a:rPr xmlns:a="http://schemas.openxmlformats.org/drawingml/2006/main" sz="33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&gt;</m:t>
                </m:r>
                <m:r>
                  <a:rPr xmlns:a="http://schemas.openxmlformats.org/drawingml/2006/main" sz="33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l</m:t>
                </m:r>
              </m:oMath>
            </a14:m>
            <a:r>
              <a:t>.</a:t>
            </a:r>
            <a:endParaRPr sz="3200"/>
          </a:p>
        </p:txBody>
      </p:sp>
      <p:pic>
        <p:nvPicPr>
          <p:cNvPr id="386" name="Unknown.jpeg" descr="Unknown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0299700" y="-171450"/>
            <a:ext cx="2705100" cy="30099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8" name="Combined Maximum and Minimum"/>
          <p:cNvSpPr txBox="1"/>
          <p:nvPr>
            <p:ph type="title"/>
          </p:nvPr>
        </p:nvSpPr>
        <p:spPr>
          <a:xfrm>
            <a:off x="952500" y="254000"/>
            <a:ext cx="9458486" cy="2159000"/>
          </a:xfrm>
          <a:prstGeom prst="rect">
            <a:avLst/>
          </a:prstGeom>
        </p:spPr>
        <p:txBody>
          <a:bodyPr/>
          <a:lstStyle>
            <a:lvl1pPr defTabSz="484886">
              <a:defRPr sz="6640"/>
            </a:lvl1pPr>
          </a:lstStyle>
          <a:p>
            <a:pPr/>
            <a:r>
              <a:t>Combined Maximum and Minimum</a:t>
            </a:r>
          </a:p>
        </p:txBody>
      </p:sp>
      <p:sp>
        <p:nvSpPr>
          <p:cNvPr id="389" name="With the help of the adversary who substitutes values when needed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pPr/>
            <a:r>
              <a:t>With the help of the adversary who substitutes values when needed</a:t>
            </a:r>
          </a:p>
          <a:p>
            <a:pPr/>
            <a:r>
              <a:t>Potential:  </a:t>
            </a:r>
            <a14:m>
              <m:oMath>
                <m:f>
                  <m:fPr>
                    <m:ctrlPr>
                      <a:rPr xmlns:a="http://schemas.openxmlformats.org/drawingml/2006/main" sz="385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</m:ctrlPr>
                    <m:type m:val="bar"/>
                  </m:fPr>
                  <m:num>
                    <m:r>
                      <a:rPr xmlns:a="http://schemas.openxmlformats.org/drawingml/2006/main" sz="385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3</m:t>
                    </m:r>
                  </m:num>
                  <m:den>
                    <m:r>
                      <a:rPr xmlns:a="http://schemas.openxmlformats.org/drawingml/2006/main" sz="385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2</m:t>
                    </m:r>
                  </m:den>
                </m:f>
                <m:r>
                  <a:rPr xmlns:a="http://schemas.openxmlformats.org/drawingml/2006/main" sz="38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|</m:t>
                </m:r>
                <m:r>
                  <a:rPr xmlns:a="http://schemas.openxmlformats.org/drawingml/2006/main" sz="38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X</m:t>
                </m:r>
                <m:r>
                  <a:rPr xmlns:a="http://schemas.openxmlformats.org/drawingml/2006/main" sz="38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|</m:t>
                </m:r>
                <m:r>
                  <a:rPr xmlns:a="http://schemas.openxmlformats.org/drawingml/2006/main" sz="38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+</m:t>
                </m:r>
                <m:r>
                  <a:rPr xmlns:a="http://schemas.openxmlformats.org/drawingml/2006/main" sz="38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|</m:t>
                </m:r>
                <m:r>
                  <a:rPr xmlns:a="http://schemas.openxmlformats.org/drawingml/2006/main" sz="38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W</m:t>
                </m:r>
                <m:r>
                  <a:rPr xmlns:a="http://schemas.openxmlformats.org/drawingml/2006/main" sz="38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|</m:t>
                </m:r>
                <m:r>
                  <a:rPr xmlns:a="http://schemas.openxmlformats.org/drawingml/2006/main" sz="38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+</m:t>
                </m:r>
                <m:r>
                  <a:rPr xmlns:a="http://schemas.openxmlformats.org/drawingml/2006/main" sz="38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|</m:t>
                </m:r>
                <m:r>
                  <a:rPr xmlns:a="http://schemas.openxmlformats.org/drawingml/2006/main" sz="38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L</m:t>
                </m:r>
                <m:r>
                  <a:rPr xmlns:a="http://schemas.openxmlformats.org/drawingml/2006/main" sz="38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|</m:t>
                </m:r>
              </m:oMath>
            </a14:m>
          </a:p>
          <a:p>
            <a:pPr lvl="1"/>
            <a:r>
              <a:t>Calculate net changes for comparisons between buckets</a:t>
            </a:r>
          </a:p>
        </p:txBody>
      </p:sp>
      <p:pic>
        <p:nvPicPr>
          <p:cNvPr id="390" name="Unknown.jpeg" descr="Unknown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0410985" y="-171450"/>
            <a:ext cx="2482529" cy="276225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2" name="Combined Maximum and Minimum"/>
          <p:cNvSpPr txBox="1"/>
          <p:nvPr>
            <p:ph type="title"/>
          </p:nvPr>
        </p:nvSpPr>
        <p:spPr>
          <a:xfrm>
            <a:off x="952500" y="254000"/>
            <a:ext cx="9869758" cy="2159000"/>
          </a:xfrm>
          <a:prstGeom prst="rect">
            <a:avLst/>
          </a:prstGeom>
        </p:spPr>
        <p:txBody>
          <a:bodyPr/>
          <a:lstStyle>
            <a:lvl1pPr defTabSz="484886">
              <a:defRPr sz="6640"/>
            </a:lvl1pPr>
          </a:lstStyle>
          <a:p>
            <a:pPr/>
            <a:r>
              <a:t>Combined Maximum and Minimum</a:t>
            </a:r>
          </a:p>
        </p:txBody>
      </p:sp>
      <p:sp>
        <p:nvSpPr>
          <p:cNvPr id="393" name="Compare X with X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pPr/>
            <a:r>
              <a:t>Compare X with X</a:t>
            </a:r>
          </a:p>
          <a:p>
            <a:pPr lvl="1"/>
            <a:r>
              <a:t>Net change (-2, 1, 1, 0) </a:t>
            </a:r>
          </a:p>
          <a:p>
            <a:pPr lvl="2"/>
            <a:r>
              <a:t>Potential change:  1</a:t>
            </a:r>
          </a:p>
        </p:txBody>
      </p:sp>
      <p:pic>
        <p:nvPicPr>
          <p:cNvPr id="394" name="Unknown.jpeg" descr="Unknown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0410985" y="-171450"/>
            <a:ext cx="2482529" cy="276225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Permutations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 anchor="t"/>
          <a:lstStyle/>
          <a:p>
            <a:pPr/>
            <a:r>
              <a:t>Permutations</a:t>
            </a:r>
          </a:p>
        </p:txBody>
      </p:sp>
      <p:pic>
        <p:nvPicPr>
          <p:cNvPr id="139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707734" y="2413000"/>
            <a:ext cx="7360732" cy="4927600"/>
          </a:xfrm>
          <a:prstGeom prst="rect">
            <a:avLst/>
          </a:prstGeom>
          <a:ln w="12700">
            <a:miter lim="400000"/>
          </a:ln>
        </p:spPr>
      </p:pic>
      <p:sp>
        <p:nvSpPr>
          <p:cNvPr id="140" name="Equation"/>
          <p:cNvSpPr txBox="1"/>
          <p:nvPr/>
        </p:nvSpPr>
        <p:spPr>
          <a:xfrm>
            <a:off x="3720527" y="7549599"/>
            <a:ext cx="5812063" cy="1194847"/>
          </a:xfrm>
          <a:prstGeom prst="rect">
            <a:avLst/>
          </a:prstGeom>
          <a:ln w="12700">
            <a:miter lim="400000"/>
          </a:ln>
        </p:spPr>
        <p:txBody>
          <a:bodyPr wrap="none" lIns="0" tIns="0" rIns="0" bIns="0">
            <a:spAutoFit/>
          </a:bodyPr>
          <a:lstStyle/>
          <a:p>
            <a:pPr defTabSz="914400" latinLnBrk="1">
              <a:defRPr sz="1800"/>
            </a:pPr>
            <a14:m>
              <m:oMathPara>
                <m:oMathParaPr>
                  <m:jc m:val="centerGroup"/>
                </m:oMathParaPr>
                <m:oMath>
                  <m:limUpp>
                    <m:e>
                      <m:limLow>
                        <m:e>
                          <m:r>
                            <a:rPr xmlns:a="http://schemas.openxmlformats.org/drawingml/2006/main" sz="33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∑</m:t>
                          </m:r>
                        </m:e>
                        <m:lim>
                          <m:r>
                            <a:rPr xmlns:a="http://schemas.openxmlformats.org/drawingml/2006/main" sz="33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i</m:t>
                          </m:r>
                          <m:r>
                            <a:rPr xmlns:a="http://schemas.openxmlformats.org/drawingml/2006/main" sz="33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xmlns:a="http://schemas.openxmlformats.org/drawingml/2006/main" sz="33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lim>
                      </m:limLow>
                    </m:e>
                    <m:lim>
                      <m:r>
                        <a:rPr xmlns:a="http://schemas.openxmlformats.org/drawingml/2006/main" sz="33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n</m:t>
                      </m:r>
                      <m:r>
                        <a:rPr xmlns:a="http://schemas.openxmlformats.org/drawingml/2006/main" sz="33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-</m:t>
                      </m:r>
                      <m:r>
                        <a:rPr xmlns:a="http://schemas.openxmlformats.org/drawingml/2006/main" sz="33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</m:lim>
                  </m:limUpp>
                  <m:r>
                    <m:rPr>
                      <m:sty m:val="p"/>
                    </m:rPr>
                    <a:rPr xmlns:a="http://schemas.openxmlformats.org/drawingml/2006/main" sz="33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log</m:t>
                  </m:r>
                  <m:r>
                    <a:rPr xmlns:a="http://schemas.openxmlformats.org/drawingml/2006/main" sz="33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(</m:t>
                  </m:r>
                  <m:r>
                    <a:rPr xmlns:a="http://schemas.openxmlformats.org/drawingml/2006/main" sz="33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i</m:t>
                  </m:r>
                  <m:r>
                    <a:rPr xmlns:a="http://schemas.openxmlformats.org/drawingml/2006/main" sz="33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)</m:t>
                  </m:r>
                  <m:r>
                    <a:rPr xmlns:a="http://schemas.openxmlformats.org/drawingml/2006/main" sz="33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&lt;</m:t>
                  </m:r>
                  <m:sSubSup>
                    <m:e>
                      <m:r>
                        <a:rPr xmlns:a="http://schemas.openxmlformats.org/drawingml/2006/main" sz="33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∫</m:t>
                      </m:r>
                    </m:e>
                    <m:sub>
                      <m:r>
                        <a:rPr xmlns:a="http://schemas.openxmlformats.org/drawingml/2006/main" sz="33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</m:sub>
                    <m:sup>
                      <m:r>
                        <a:rPr xmlns:a="http://schemas.openxmlformats.org/drawingml/2006/main" sz="33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n</m:t>
                      </m:r>
                    </m:sup>
                  </m:sSubSup>
                  <m:r>
                    <m:rPr>
                      <m:sty m:val="p"/>
                    </m:rPr>
                    <a:rPr xmlns:a="http://schemas.openxmlformats.org/drawingml/2006/main" sz="33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log</m:t>
                  </m:r>
                  <m:r>
                    <a:rPr xmlns:a="http://schemas.openxmlformats.org/drawingml/2006/main" sz="33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(</m:t>
                  </m:r>
                  <m:r>
                    <a:rPr xmlns:a="http://schemas.openxmlformats.org/drawingml/2006/main" sz="33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x</m:t>
                  </m:r>
                  <m:r>
                    <a:rPr xmlns:a="http://schemas.openxmlformats.org/drawingml/2006/main" sz="33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)</m:t>
                  </m:r>
                  <m:r>
                    <a:rPr xmlns:a="http://schemas.openxmlformats.org/drawingml/2006/main" sz="33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d</m:t>
                  </m:r>
                  <m:r>
                    <a:rPr xmlns:a="http://schemas.openxmlformats.org/drawingml/2006/main" sz="33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x</m:t>
                  </m:r>
                  <m:r>
                    <a:rPr xmlns:a="http://schemas.openxmlformats.org/drawingml/2006/main" sz="33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&lt;</m:t>
                  </m:r>
                  <m:limUpp>
                    <m:e>
                      <m:limLow>
                        <m:e>
                          <m:r>
                            <a:rPr xmlns:a="http://schemas.openxmlformats.org/drawingml/2006/main" sz="33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∑</m:t>
                          </m:r>
                        </m:e>
                        <m:lim>
                          <m:r>
                            <a:rPr xmlns:a="http://schemas.openxmlformats.org/drawingml/2006/main" sz="33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i</m:t>
                          </m:r>
                          <m:r>
                            <a:rPr xmlns:a="http://schemas.openxmlformats.org/drawingml/2006/main" sz="33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xmlns:a="http://schemas.openxmlformats.org/drawingml/2006/main" sz="33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lim>
                      </m:limLow>
                    </m:e>
                    <m:lim>
                      <m:r>
                        <a:rPr xmlns:a="http://schemas.openxmlformats.org/drawingml/2006/main" sz="33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n</m:t>
                      </m:r>
                    </m:lim>
                  </m:limUpp>
                  <m:r>
                    <m:rPr>
                      <m:sty m:val="p"/>
                    </m:rPr>
                    <a:rPr xmlns:a="http://schemas.openxmlformats.org/drawingml/2006/main" sz="33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log</m:t>
                  </m:r>
                  <m:r>
                    <a:rPr xmlns:a="http://schemas.openxmlformats.org/drawingml/2006/main" sz="33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i</m:t>
                  </m:r>
                </m:oMath>
              </m:oMathPara>
            </a14:m>
            <a:endParaRPr sz="3300"/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6" name="Combined Maximum and Minimum"/>
          <p:cNvSpPr txBox="1"/>
          <p:nvPr>
            <p:ph type="title"/>
          </p:nvPr>
        </p:nvSpPr>
        <p:spPr>
          <a:xfrm>
            <a:off x="952500" y="254000"/>
            <a:ext cx="9869758" cy="2159000"/>
          </a:xfrm>
          <a:prstGeom prst="rect">
            <a:avLst/>
          </a:prstGeom>
        </p:spPr>
        <p:txBody>
          <a:bodyPr/>
          <a:lstStyle>
            <a:lvl1pPr defTabSz="484886">
              <a:defRPr sz="6640"/>
            </a:lvl1pPr>
          </a:lstStyle>
          <a:p>
            <a:pPr/>
            <a:r>
              <a:t>Combined Maximum and Minimum</a:t>
            </a:r>
          </a:p>
        </p:txBody>
      </p:sp>
      <p:sp>
        <p:nvSpPr>
          <p:cNvPr id="397" name="Compare X with W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pPr/>
            <a:r>
              <a:t>Compare X with W</a:t>
            </a:r>
          </a:p>
          <a:p>
            <a:pPr lvl="1"/>
            <a:r>
              <a:t>Case 1: </a:t>
            </a:r>
            <a14:m>
              <m:oMath>
                <m:r>
                  <a:rPr xmlns:a="http://schemas.openxmlformats.org/drawingml/2006/main" sz="38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x</m:t>
                </m:r>
                <m:r>
                  <a:rPr xmlns:a="http://schemas.openxmlformats.org/drawingml/2006/main" sz="38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∈</m:t>
                </m:r>
                <m:r>
                  <a:rPr xmlns:a="http://schemas.openxmlformats.org/drawingml/2006/main" sz="38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X</m:t>
                </m:r>
                <m:r>
                  <a:rPr xmlns:a="http://schemas.openxmlformats.org/drawingml/2006/main" sz="38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,</m:t>
                </m:r>
                <m:r>
                  <a:rPr xmlns:a="http://schemas.openxmlformats.org/drawingml/2006/main" sz="38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w</m:t>
                </m:r>
                <m:r>
                  <a:rPr xmlns:a="http://schemas.openxmlformats.org/drawingml/2006/main" sz="38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∈</m:t>
                </m:r>
                <m:r>
                  <a:rPr xmlns:a="http://schemas.openxmlformats.org/drawingml/2006/main" sz="38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W</m:t>
                </m:r>
                <m:r>
                  <a:rPr xmlns:a="http://schemas.openxmlformats.org/drawingml/2006/main" sz="38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,</m:t>
                </m:r>
                <m:r>
                  <a:rPr xmlns:a="http://schemas.openxmlformats.org/drawingml/2006/main" sz="38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x</m:t>
                </m:r>
                <m:r>
                  <a:rPr xmlns:a="http://schemas.openxmlformats.org/drawingml/2006/main" sz="38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&lt;</m:t>
                </m:r>
                <m:r>
                  <a:rPr xmlns:a="http://schemas.openxmlformats.org/drawingml/2006/main" sz="38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w</m:t>
                </m:r>
              </m:oMath>
            </a14:m>
            <a:r>
              <a:t>   Net change (-1,0,1,0)</a:t>
            </a:r>
          </a:p>
          <a:p>
            <a:pPr lvl="1"/>
            <a:r>
              <a:t>Case 2:  </a:t>
            </a:r>
            <a14:m>
              <m:oMath>
                <m:r>
                  <a:rPr xmlns:a="http://schemas.openxmlformats.org/drawingml/2006/main" sz="38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x</m:t>
                </m:r>
                <m:r>
                  <a:rPr xmlns:a="http://schemas.openxmlformats.org/drawingml/2006/main" sz="38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∈</m:t>
                </m:r>
                <m:r>
                  <a:rPr xmlns:a="http://schemas.openxmlformats.org/drawingml/2006/main" sz="38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X</m:t>
                </m:r>
                <m:r>
                  <a:rPr xmlns:a="http://schemas.openxmlformats.org/drawingml/2006/main" sz="38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,</m:t>
                </m:r>
                <m:r>
                  <a:rPr xmlns:a="http://schemas.openxmlformats.org/drawingml/2006/main" sz="38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w</m:t>
                </m:r>
                <m:r>
                  <a:rPr xmlns:a="http://schemas.openxmlformats.org/drawingml/2006/main" sz="38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∈</m:t>
                </m:r>
                <m:r>
                  <a:rPr xmlns:a="http://schemas.openxmlformats.org/drawingml/2006/main" sz="38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W</m:t>
                </m:r>
                <m:r>
                  <a:rPr xmlns:a="http://schemas.openxmlformats.org/drawingml/2006/main" sz="38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,</m:t>
                </m:r>
                <m:r>
                  <a:rPr xmlns:a="http://schemas.openxmlformats.org/drawingml/2006/main" sz="38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x</m:t>
                </m:r>
                <m:r>
                  <a:rPr xmlns:a="http://schemas.openxmlformats.org/drawingml/2006/main" sz="38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&gt;</m:t>
                </m:r>
                <m:r>
                  <a:rPr xmlns:a="http://schemas.openxmlformats.org/drawingml/2006/main" sz="38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w</m:t>
                </m:r>
              </m:oMath>
            </a14:m>
            <a:r>
              <a:t> Net change(-1,0,0,1)</a:t>
            </a:r>
          </a:p>
          <a:p>
            <a:pPr lvl="1"/>
            <a:r>
              <a:t>The adversary can prevent Case 2 by decreasing </a:t>
            </a:r>
            <a14:m>
              <m:oMath>
                <m:r>
                  <a:rPr xmlns:a="http://schemas.openxmlformats.org/drawingml/2006/main" sz="36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x</m:t>
                </m:r>
              </m:oMath>
            </a14:m>
            <a:r>
              <a:t> </a:t>
            </a:r>
          </a:p>
          <a:p>
            <a:pPr lvl="2"/>
            <a:r>
              <a:t>Possible because this is the first time that we look at </a:t>
            </a:r>
            <a14:m>
              <m:oMath>
                <m:r>
                  <a:rPr xmlns:a="http://schemas.openxmlformats.org/drawingml/2006/main" sz="36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x</m:t>
                </m:r>
              </m:oMath>
            </a14:m>
          </a:p>
          <a:p>
            <a:pPr/>
            <a:r>
              <a:t>Potential changes by </a:t>
            </a:r>
            <a14:m>
              <m:oMath>
                <m:f>
                  <m:fPr>
                    <m:ctrlPr>
                      <a:rPr xmlns:a="http://schemas.openxmlformats.org/drawingml/2006/main" sz="385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</m:ctrlPr>
                    <m:type m:val="bar"/>
                  </m:fPr>
                  <m:num>
                    <m:r>
                      <a:rPr xmlns:a="http://schemas.openxmlformats.org/drawingml/2006/main" sz="385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1</m:t>
                    </m:r>
                  </m:num>
                  <m:den>
                    <m:r>
                      <a:rPr xmlns:a="http://schemas.openxmlformats.org/drawingml/2006/main" sz="385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2</m:t>
                    </m:r>
                  </m:den>
                </m:f>
              </m:oMath>
            </a14:m>
          </a:p>
        </p:txBody>
      </p:sp>
      <p:pic>
        <p:nvPicPr>
          <p:cNvPr id="398" name="Unknown.jpeg" descr="Unknown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0410985" y="-171450"/>
            <a:ext cx="2482529" cy="276225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0" name="Combined Maximum and Minimum"/>
          <p:cNvSpPr txBox="1"/>
          <p:nvPr>
            <p:ph type="title"/>
          </p:nvPr>
        </p:nvSpPr>
        <p:spPr>
          <a:xfrm>
            <a:off x="952500" y="254000"/>
            <a:ext cx="9869758" cy="2159000"/>
          </a:xfrm>
          <a:prstGeom prst="rect">
            <a:avLst/>
          </a:prstGeom>
        </p:spPr>
        <p:txBody>
          <a:bodyPr/>
          <a:lstStyle>
            <a:lvl1pPr defTabSz="484886">
              <a:defRPr sz="6640"/>
            </a:lvl1pPr>
          </a:lstStyle>
          <a:p>
            <a:pPr/>
            <a:r>
              <a:t>Combined Maximum and Minimum</a:t>
            </a:r>
          </a:p>
        </p:txBody>
      </p:sp>
      <p:sp>
        <p:nvSpPr>
          <p:cNvPr id="401" name="Compare   with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pPr/>
            <a:r>
              <a:t>Compare </a:t>
            </a:r>
            <a14:m>
              <m:oMath>
                <m:r>
                  <a:rPr xmlns:a="http://schemas.openxmlformats.org/drawingml/2006/main" sz="34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X</m:t>
                </m:r>
              </m:oMath>
            </a14:m>
            <a:r>
              <a:t> with </a:t>
            </a:r>
            <a14:m>
              <m:oMath>
                <m:r>
                  <a:rPr xmlns:a="http://schemas.openxmlformats.org/drawingml/2006/main" sz="37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L</m:t>
                </m:r>
              </m:oMath>
            </a14:m>
          </a:p>
          <a:p>
            <a:pPr lvl="1"/>
            <a:r>
              <a:t>similar as before</a:t>
            </a:r>
          </a:p>
        </p:txBody>
      </p:sp>
      <p:pic>
        <p:nvPicPr>
          <p:cNvPr id="402" name="Unknown.jpeg" descr="Unknown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0410985" y="-171450"/>
            <a:ext cx="2482529" cy="276225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4" name="Combined Maximum and Minimum"/>
          <p:cNvSpPr txBox="1"/>
          <p:nvPr>
            <p:ph type="title"/>
          </p:nvPr>
        </p:nvSpPr>
        <p:spPr>
          <a:xfrm>
            <a:off x="952500" y="254000"/>
            <a:ext cx="9869758" cy="2159000"/>
          </a:xfrm>
          <a:prstGeom prst="rect">
            <a:avLst/>
          </a:prstGeom>
        </p:spPr>
        <p:txBody>
          <a:bodyPr/>
          <a:lstStyle>
            <a:lvl1pPr defTabSz="484886">
              <a:defRPr sz="6640"/>
            </a:lvl1pPr>
          </a:lstStyle>
          <a:p>
            <a:pPr/>
            <a:r>
              <a:t>Combined Maximum and Minimum</a:t>
            </a:r>
          </a:p>
        </p:txBody>
      </p:sp>
      <p:sp>
        <p:nvSpPr>
          <p:cNvPr id="405" name="Compare   with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pPr/>
            <a:r>
              <a:t>Compare </a:t>
            </a:r>
            <a14:m>
              <m:oMath>
                <m:r>
                  <a:rPr xmlns:a="http://schemas.openxmlformats.org/drawingml/2006/main" sz="34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X</m:t>
                </m:r>
              </m:oMath>
            </a14:m>
            <a:r>
              <a:t> with </a:t>
            </a:r>
            <a14:m>
              <m:oMath>
                <m:r>
                  <a:rPr xmlns:a="http://schemas.openxmlformats.org/drawingml/2006/main" sz="43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Q</m:t>
                </m:r>
              </m:oMath>
            </a14:m>
          </a:p>
          <a:p>
            <a:pPr lvl="1"/>
            <a:r>
              <a:t>The element in </a:t>
            </a:r>
            <a14:m>
              <m:oMath>
                <m:r>
                  <a:rPr xmlns:a="http://schemas.openxmlformats.org/drawingml/2006/main" sz="34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X</m:t>
                </m:r>
              </m:oMath>
            </a14:m>
            <a:r>
              <a:t> changes to either </a:t>
            </a:r>
            <a14:m>
              <m:oMath>
                <m:r>
                  <a:rPr xmlns:a="http://schemas.openxmlformats.org/drawingml/2006/main" sz="38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W</m:t>
                </m:r>
              </m:oMath>
            </a14:m>
            <a:r>
              <a:t> or </a:t>
            </a:r>
            <a14:m>
              <m:oMath>
                <m:r>
                  <a:rPr xmlns:a="http://schemas.openxmlformats.org/drawingml/2006/main" sz="37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L</m:t>
                </m:r>
              </m:oMath>
            </a14:m>
          </a:p>
          <a:p>
            <a:pPr lvl="2"/>
            <a:r>
              <a:t>Net change (-1, 1, 0, 0) or (-1, 0, 1, 0 )</a:t>
            </a:r>
          </a:p>
          <a:p>
            <a:pPr lvl="2"/>
            <a:r>
              <a:t>Potential change </a:t>
            </a:r>
            <a14:m>
              <m:oMath>
                <m:f>
                  <m:fPr>
                    <m:ctrlPr>
                      <a:rPr xmlns:a="http://schemas.openxmlformats.org/drawingml/2006/main" sz="385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</m:ctrlPr>
                    <m:type m:val="bar"/>
                  </m:fPr>
                  <m:num>
                    <m:r>
                      <a:rPr xmlns:a="http://schemas.openxmlformats.org/drawingml/2006/main" sz="385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1</m:t>
                    </m:r>
                  </m:num>
                  <m:den>
                    <m:r>
                      <a:rPr xmlns:a="http://schemas.openxmlformats.org/drawingml/2006/main" sz="385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2</m:t>
                    </m:r>
                  </m:den>
                </m:f>
              </m:oMath>
            </a14:m>
          </a:p>
        </p:txBody>
      </p:sp>
      <p:pic>
        <p:nvPicPr>
          <p:cNvPr id="406" name="Unknown.jpeg" descr="Unknown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0410985" y="-171450"/>
            <a:ext cx="2482529" cy="276225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8" name="Combined Maximum and Minimum"/>
          <p:cNvSpPr txBox="1"/>
          <p:nvPr>
            <p:ph type="title"/>
          </p:nvPr>
        </p:nvSpPr>
        <p:spPr>
          <a:xfrm>
            <a:off x="952500" y="254000"/>
            <a:ext cx="9869758" cy="2159000"/>
          </a:xfrm>
          <a:prstGeom prst="rect">
            <a:avLst/>
          </a:prstGeom>
        </p:spPr>
        <p:txBody>
          <a:bodyPr/>
          <a:lstStyle>
            <a:lvl1pPr defTabSz="484886">
              <a:defRPr sz="6640"/>
            </a:lvl1pPr>
          </a:lstStyle>
          <a:p>
            <a:pPr/>
            <a:r>
              <a:t>Combined Maximum and Minimum</a:t>
            </a:r>
          </a:p>
        </p:txBody>
      </p:sp>
      <p:sp>
        <p:nvSpPr>
          <p:cNvPr id="409" name="Compare W with W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pPr/>
            <a:r>
              <a:t>Compare W with W</a:t>
            </a:r>
          </a:p>
          <a:p>
            <a:pPr lvl="1"/>
            <a:r>
              <a:t>One element looses</a:t>
            </a:r>
          </a:p>
          <a:p>
            <a:pPr lvl="1"/>
            <a:r>
              <a:t>Net change (0, -1, 0, 1)</a:t>
            </a:r>
          </a:p>
          <a:p>
            <a:pPr lvl="1"/>
            <a:r>
              <a:t>Potential change 1</a:t>
            </a:r>
          </a:p>
        </p:txBody>
      </p:sp>
      <p:pic>
        <p:nvPicPr>
          <p:cNvPr id="410" name="Unknown.jpeg" descr="Unknown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0410985" y="-171450"/>
            <a:ext cx="2482529" cy="276225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2" name="Combined Maximum and Minimum"/>
          <p:cNvSpPr txBox="1"/>
          <p:nvPr>
            <p:ph type="title"/>
          </p:nvPr>
        </p:nvSpPr>
        <p:spPr>
          <a:xfrm>
            <a:off x="952500" y="254000"/>
            <a:ext cx="9869758" cy="2159000"/>
          </a:xfrm>
          <a:prstGeom prst="rect">
            <a:avLst/>
          </a:prstGeom>
        </p:spPr>
        <p:txBody>
          <a:bodyPr/>
          <a:lstStyle>
            <a:lvl1pPr defTabSz="484886">
              <a:defRPr sz="6640"/>
            </a:lvl1pPr>
          </a:lstStyle>
          <a:p>
            <a:pPr/>
            <a:r>
              <a:t>Combined Maximum and Minimum</a:t>
            </a:r>
          </a:p>
        </p:txBody>
      </p:sp>
      <p:sp>
        <p:nvSpPr>
          <p:cNvPr id="413" name="Compare   with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pPr/>
            <a:r>
              <a:t>Compare </a:t>
            </a:r>
            <a14:m>
              <m:oMath>
                <m:r>
                  <a:rPr xmlns:a="http://schemas.openxmlformats.org/drawingml/2006/main" sz="38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W</m:t>
                </m:r>
              </m:oMath>
            </a14:m>
            <a:r>
              <a:t> with </a:t>
            </a:r>
            <a14:m>
              <m:oMath>
                <m:r>
                  <a:rPr xmlns:a="http://schemas.openxmlformats.org/drawingml/2006/main" sz="37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L</m:t>
                </m:r>
              </m:oMath>
            </a14:m>
          </a:p>
          <a:p>
            <a:pPr lvl="1"/>
            <a:r>
              <a:t>Adversary guarantees that the element in </a:t>
            </a:r>
            <a14:m>
              <m:oMath>
                <m:r>
                  <a:rPr xmlns:a="http://schemas.openxmlformats.org/drawingml/2006/main" sz="38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W</m:t>
                </m:r>
              </m:oMath>
            </a14:m>
            <a:r>
              <a:t> wins by making </a:t>
            </a:r>
            <a:r>
              <a:rPr u="sng"/>
              <a:t>all</a:t>
            </a:r>
            <a:r>
              <a:t> of them bigger</a:t>
            </a:r>
          </a:p>
          <a:p>
            <a:pPr lvl="1"/>
            <a:r>
              <a:t>This works because each element in </a:t>
            </a:r>
            <a14:m>
              <m:oMath>
                <m:r>
                  <a:rPr xmlns:a="http://schemas.openxmlformats.org/drawingml/2006/main" sz="38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W</m:t>
                </m:r>
              </m:oMath>
            </a14:m>
            <a:r>
              <a:t> has only seen wins and that does not change if the elements are made bigger.</a:t>
            </a:r>
          </a:p>
          <a:p>
            <a:pPr lvl="1"/>
            <a:r>
              <a:t>No change</a:t>
            </a:r>
          </a:p>
        </p:txBody>
      </p:sp>
      <p:pic>
        <p:nvPicPr>
          <p:cNvPr id="414" name="Unknown.jpeg" descr="Unknown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0410985" y="-171450"/>
            <a:ext cx="2482529" cy="276225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6" name="Combined Maximum and Minimum"/>
          <p:cNvSpPr txBox="1"/>
          <p:nvPr>
            <p:ph type="title"/>
          </p:nvPr>
        </p:nvSpPr>
        <p:spPr>
          <a:xfrm>
            <a:off x="952500" y="254000"/>
            <a:ext cx="9244807" cy="2159000"/>
          </a:xfrm>
          <a:prstGeom prst="rect">
            <a:avLst/>
          </a:prstGeom>
        </p:spPr>
        <p:txBody>
          <a:bodyPr/>
          <a:lstStyle>
            <a:lvl1pPr defTabSz="484886">
              <a:defRPr sz="6640"/>
            </a:lvl1pPr>
          </a:lstStyle>
          <a:p>
            <a:pPr/>
            <a:r>
              <a:t>Combined Maximum and Minimum</a:t>
            </a:r>
          </a:p>
        </p:txBody>
      </p:sp>
      <p:sp>
        <p:nvSpPr>
          <p:cNvPr id="417" name="Compare   with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pPr/>
            <a:r>
              <a:t>Compare </a:t>
            </a:r>
            <a14:m>
              <m:oMath>
                <m:r>
                  <a:rPr xmlns:a="http://schemas.openxmlformats.org/drawingml/2006/main" sz="38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W</m:t>
                </m:r>
              </m:oMath>
            </a14:m>
            <a:r>
              <a:t> with </a:t>
            </a:r>
            <a14:m>
              <m:oMath>
                <m:r>
                  <a:rPr xmlns:a="http://schemas.openxmlformats.org/drawingml/2006/main" sz="43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Q</m:t>
                </m:r>
              </m:oMath>
            </a14:m>
          </a:p>
          <a:p>
            <a:pPr lvl="1"/>
            <a:r>
              <a:t>Since the elements in </a:t>
            </a:r>
            <a14:m>
              <m:oMath>
                <m:r>
                  <a:rPr xmlns:a="http://schemas.openxmlformats.org/drawingml/2006/main" sz="38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W</m:t>
                </m:r>
              </m:oMath>
            </a14:m>
            <a:r>
              <a:t> have always won, the adversary can make them larger</a:t>
            </a:r>
          </a:p>
          <a:p>
            <a:pPr lvl="1"/>
            <a:r>
              <a:t>No net change</a:t>
            </a:r>
          </a:p>
        </p:txBody>
      </p:sp>
      <p:pic>
        <p:nvPicPr>
          <p:cNvPr id="418" name="Unknown.jpeg" descr="Unknown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0299700" y="-171450"/>
            <a:ext cx="2705100" cy="30099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0" name="Combined Maximum and Minimum"/>
          <p:cNvSpPr txBox="1"/>
          <p:nvPr>
            <p:ph type="title"/>
          </p:nvPr>
        </p:nvSpPr>
        <p:spPr>
          <a:xfrm>
            <a:off x="952500" y="254000"/>
            <a:ext cx="9244807" cy="2159000"/>
          </a:xfrm>
          <a:prstGeom prst="rect">
            <a:avLst/>
          </a:prstGeom>
        </p:spPr>
        <p:txBody>
          <a:bodyPr/>
          <a:lstStyle>
            <a:lvl1pPr defTabSz="484886">
              <a:defRPr sz="6640"/>
            </a:lvl1pPr>
          </a:lstStyle>
          <a:p>
            <a:pPr/>
            <a:r>
              <a:t>Combined Maximum and Minimum</a:t>
            </a:r>
          </a:p>
        </p:txBody>
      </p:sp>
      <p:sp>
        <p:nvSpPr>
          <p:cNvPr id="421" name="Comparisons with   are the same as with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pPr/>
            <a:r>
              <a:t>Comparisons with </a:t>
            </a:r>
            <a14:m>
              <m:oMath>
                <m:r>
                  <a:rPr xmlns:a="http://schemas.openxmlformats.org/drawingml/2006/main" sz="37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L</m:t>
                </m:r>
              </m:oMath>
            </a14:m>
            <a:r>
              <a:t> are the same as with </a:t>
            </a:r>
            <a14:m>
              <m:oMath>
                <m:r>
                  <a:rPr xmlns:a="http://schemas.openxmlformats.org/drawingml/2006/main" sz="38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W</m:t>
                </m:r>
              </m:oMath>
            </a14:m>
          </a:p>
          <a:p>
            <a:pPr/>
            <a:r>
              <a:t>Comparisons within </a:t>
            </a:r>
            <a14:m>
              <m:oMath>
                <m:r>
                  <a:rPr xmlns:a="http://schemas.openxmlformats.org/drawingml/2006/main" sz="43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Q</m:t>
                </m:r>
              </m:oMath>
            </a14:m>
            <a:r>
              <a:t> are useless, but make no changes</a:t>
            </a:r>
          </a:p>
        </p:txBody>
      </p:sp>
      <p:pic>
        <p:nvPicPr>
          <p:cNvPr id="422" name="Unknown.jpeg" descr="Unknown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0299700" y="-171450"/>
            <a:ext cx="2705100" cy="30099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4" name="Combined Maximum and Minimum"/>
          <p:cNvSpPr txBox="1"/>
          <p:nvPr>
            <p:ph type="title"/>
          </p:nvPr>
        </p:nvSpPr>
        <p:spPr>
          <a:xfrm>
            <a:off x="952500" y="254000"/>
            <a:ext cx="9244807" cy="2159000"/>
          </a:xfrm>
          <a:prstGeom prst="rect">
            <a:avLst/>
          </a:prstGeom>
        </p:spPr>
        <p:txBody>
          <a:bodyPr/>
          <a:lstStyle>
            <a:lvl1pPr defTabSz="484886">
              <a:defRPr sz="6640"/>
            </a:lvl1pPr>
          </a:lstStyle>
          <a:p>
            <a:pPr/>
            <a:r>
              <a:t>Combined Maximum and Minimum</a:t>
            </a:r>
          </a:p>
        </p:txBody>
      </p:sp>
      <p:sp>
        <p:nvSpPr>
          <p:cNvPr id="425" name="With the help of the adversary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pPr/>
            <a:r>
              <a:t>With the help of the adversary</a:t>
            </a:r>
          </a:p>
          <a:p>
            <a:pPr lvl="1"/>
            <a:r>
              <a:t>Potential changes by at most 1</a:t>
            </a:r>
          </a:p>
          <a:p>
            <a:pPr/>
            <a:r>
              <a:t>Initial Potential:  </a:t>
            </a:r>
            <a14:m>
              <m:oMath>
                <m:f>
                  <m:fPr>
                    <m:ctrlPr>
                      <a:rPr xmlns:a="http://schemas.openxmlformats.org/drawingml/2006/main" sz="39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</m:ctrlPr>
                    <m:type m:val="bar"/>
                  </m:fPr>
                  <m:num>
                    <m:r>
                      <a:rPr xmlns:a="http://schemas.openxmlformats.org/drawingml/2006/main" sz="39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3</m:t>
                    </m:r>
                  </m:num>
                  <m:den>
                    <m:r>
                      <a:rPr xmlns:a="http://schemas.openxmlformats.org/drawingml/2006/main" sz="39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2</m:t>
                    </m:r>
                  </m:den>
                </m:f>
                <m:r>
                  <a:rPr xmlns:a="http://schemas.openxmlformats.org/drawingml/2006/main" sz="39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n</m:t>
                </m:r>
              </m:oMath>
            </a14:m>
          </a:p>
          <a:p>
            <a:pPr/>
            <a:r>
              <a:t>Final Potential:  </a:t>
            </a:r>
            <a14:m>
              <m:oMath>
                <m:r>
                  <a:rPr xmlns:a="http://schemas.openxmlformats.org/drawingml/2006/main" sz="43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2</m:t>
                </m:r>
              </m:oMath>
            </a14:m>
          </a:p>
          <a:p>
            <a:pPr/>
            <a:r>
              <a:t>Need at least </a:t>
            </a:r>
            <a14:m>
              <m:oMath>
                <m:f>
                  <m:fPr>
                    <m:ctrlPr>
                      <a:rPr xmlns:a="http://schemas.openxmlformats.org/drawingml/2006/main" sz="385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</m:ctrlPr>
                    <m:type m:val="bar"/>
                  </m:fPr>
                  <m:num>
                    <m:r>
                      <a:rPr xmlns:a="http://schemas.openxmlformats.org/drawingml/2006/main" sz="385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3</m:t>
                    </m:r>
                    <m:r>
                      <a:rPr xmlns:a="http://schemas.openxmlformats.org/drawingml/2006/main" sz="385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n</m:t>
                    </m:r>
                    <m:r>
                      <a:rPr xmlns:a="http://schemas.openxmlformats.org/drawingml/2006/main" sz="385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-</m:t>
                    </m:r>
                    <m:r>
                      <a:rPr xmlns:a="http://schemas.openxmlformats.org/drawingml/2006/main" sz="385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4</m:t>
                    </m:r>
                  </m:num>
                  <m:den>
                    <m:r>
                      <a:rPr xmlns:a="http://schemas.openxmlformats.org/drawingml/2006/main" sz="385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2</m:t>
                    </m:r>
                  </m:den>
                </m:f>
              </m:oMath>
            </a14:m>
            <a:r>
              <a:t> comparisons</a:t>
            </a:r>
          </a:p>
        </p:txBody>
      </p:sp>
      <p:pic>
        <p:nvPicPr>
          <p:cNvPr id="426" name="Unknown.jpeg" descr="Unknown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0299700" y="-171450"/>
            <a:ext cx="2705100" cy="30099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8" name="Selection Sort"/>
          <p:cNvSpPr txBox="1"/>
          <p:nvPr>
            <p:ph type="ctr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Selection Sort</a:t>
            </a:r>
          </a:p>
        </p:txBody>
      </p:sp>
      <p:sp>
        <p:nvSpPr>
          <p:cNvPr id="429" name="Thomas Schwarz, SJ"/>
          <p:cNvSpPr txBox="1"/>
          <p:nvPr>
            <p:ph type="subTitle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Thomas Schwarz, SJ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1" name="Selection Sor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Selection Sort</a:t>
            </a:r>
          </a:p>
        </p:txBody>
      </p:sp>
      <p:sp>
        <p:nvSpPr>
          <p:cNvPr id="432" name="Divide array in sorted and unsorted parts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pPr/>
            <a:r>
              <a:t>Divide array in sorted and unsorted parts</a:t>
            </a:r>
          </a:p>
          <a:p>
            <a:pPr lvl="1"/>
            <a:r>
              <a:t>At each step, insert the minimum of the unsorted part at the end of the sorted part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Permutations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 anchor="t"/>
          <a:lstStyle/>
          <a:p>
            <a:pPr/>
            <a:r>
              <a:t>Permutations</a:t>
            </a:r>
          </a:p>
        </p:txBody>
      </p:sp>
      <p:sp>
        <p:nvSpPr>
          <p:cNvPr id="143" name="Double-click to edit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pPr marL="0" indent="0">
              <a:buSzTx/>
              <a:buNone/>
            </a:pPr>
            <a:r>
              <a:t>    </a:t>
            </a:r>
            <a14:m>
              <m:oMath>
                <m:r>
                  <m:rPr>
                    <m:sty m:val="p"/>
                  </m:rPr>
                  <a:rPr xmlns:a="http://schemas.openxmlformats.org/drawingml/2006/main" sz="38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log</m:t>
                </m:r>
                <m:r>
                  <a:rPr xmlns:a="http://schemas.openxmlformats.org/drawingml/2006/main" sz="38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(</m:t>
                </m:r>
                <m:r>
                  <a:rPr xmlns:a="http://schemas.openxmlformats.org/drawingml/2006/main" sz="38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n</m:t>
                </m:r>
                <m:r>
                  <a:rPr xmlns:a="http://schemas.openxmlformats.org/drawingml/2006/main" sz="38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!</m:t>
                </m:r>
                <m:r>
                  <a:rPr xmlns:a="http://schemas.openxmlformats.org/drawingml/2006/main" sz="38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)</m:t>
                </m:r>
                <m:r>
                  <a:rPr xmlns:a="http://schemas.openxmlformats.org/drawingml/2006/main" sz="38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=</m:t>
                </m:r>
                <m:limUpp>
                  <m:e>
                    <m:limLow>
                      <m:e>
                        <m:r>
                          <a:rPr xmlns:a="http://schemas.openxmlformats.org/drawingml/2006/main" sz="385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∑</m:t>
                        </m:r>
                      </m:e>
                      <m:lim>
                        <m:r>
                          <a:rPr xmlns:a="http://schemas.openxmlformats.org/drawingml/2006/main" sz="385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i</m:t>
                        </m:r>
                        <m:r>
                          <a:rPr xmlns:a="http://schemas.openxmlformats.org/drawingml/2006/main" sz="385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xmlns:a="http://schemas.openxmlformats.org/drawingml/2006/main" sz="385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lim>
                    </m:limLow>
                  </m:e>
                  <m:lim>
                    <m:r>
                      <a:rPr xmlns:a="http://schemas.openxmlformats.org/drawingml/2006/main" sz="385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n</m:t>
                    </m:r>
                  </m:lim>
                </m:limUpp>
                <m:r>
                  <m:rPr>
                    <m:sty m:val="p"/>
                  </m:rPr>
                  <a:rPr xmlns:a="http://schemas.openxmlformats.org/drawingml/2006/main" sz="38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log</m:t>
                </m:r>
                <m:r>
                  <a:rPr xmlns:a="http://schemas.openxmlformats.org/drawingml/2006/main" sz="38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(</m:t>
                </m:r>
                <m:r>
                  <a:rPr xmlns:a="http://schemas.openxmlformats.org/drawingml/2006/main" sz="38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i</m:t>
                </m:r>
                <m:r>
                  <a:rPr xmlns:a="http://schemas.openxmlformats.org/drawingml/2006/main" sz="38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)</m:t>
                </m:r>
              </m:oMath>
            </a14:m>
          </a:p>
          <a:p>
            <a:pPr marL="0" indent="0">
              <a:buSzTx/>
              <a:buNone/>
            </a:pPr>
            <a:r>
              <a:t>                 </a:t>
            </a:r>
            <a14:m>
              <m:oMath>
                <m:r>
                  <a:rPr xmlns:a="http://schemas.openxmlformats.org/drawingml/2006/main" sz="39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≈</m:t>
                </m:r>
                <m:sSubSup>
                  <m:e>
                    <m:r>
                      <a:rPr xmlns:a="http://schemas.openxmlformats.org/drawingml/2006/main" sz="39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∫</m:t>
                    </m:r>
                  </m:e>
                  <m:sub>
                    <m:r>
                      <a:rPr xmlns:a="http://schemas.openxmlformats.org/drawingml/2006/main" sz="39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i</m:t>
                    </m:r>
                    <m:r>
                      <a:rPr xmlns:a="http://schemas.openxmlformats.org/drawingml/2006/main" sz="39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xmlns:a="http://schemas.openxmlformats.org/drawingml/2006/main" sz="39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1</m:t>
                    </m:r>
                  </m:sub>
                  <m:sup>
                    <m:r>
                      <a:rPr xmlns:a="http://schemas.openxmlformats.org/drawingml/2006/main" sz="39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n</m:t>
                    </m:r>
                  </m:sup>
                </m:sSubSup>
                <m:r>
                  <m:rPr>
                    <m:sty m:val="p"/>
                  </m:rPr>
                  <a:rPr xmlns:a="http://schemas.openxmlformats.org/drawingml/2006/main" sz="39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log</m:t>
                </m:r>
                <m:r>
                  <a:rPr xmlns:a="http://schemas.openxmlformats.org/drawingml/2006/main" sz="39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(</m:t>
                </m:r>
                <m:r>
                  <a:rPr xmlns:a="http://schemas.openxmlformats.org/drawingml/2006/main" sz="39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x</m:t>
                </m:r>
                <m:r>
                  <a:rPr xmlns:a="http://schemas.openxmlformats.org/drawingml/2006/main" sz="39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)</m:t>
                </m:r>
                <m:r>
                  <a:rPr xmlns:a="http://schemas.openxmlformats.org/drawingml/2006/main" sz="39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d</m:t>
                </m:r>
                <m:r>
                  <a:rPr xmlns:a="http://schemas.openxmlformats.org/drawingml/2006/main" sz="39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x</m:t>
                </m:r>
              </m:oMath>
            </a14:m>
          </a:p>
          <a:p>
            <a:pPr marL="0" indent="0">
              <a:buSzTx/>
              <a:buNone/>
            </a:pPr>
            <a:r>
              <a:t>                 </a:t>
            </a:r>
            <a14:m>
              <m:oMath>
                <m:r>
                  <a:rPr xmlns:a="http://schemas.openxmlformats.org/drawingml/2006/main" sz="40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=</m:t>
                </m:r>
                <m:r>
                  <a:rPr xmlns:a="http://schemas.openxmlformats.org/drawingml/2006/main" sz="40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[</m:t>
                </m:r>
                <m:r>
                  <a:rPr xmlns:a="http://schemas.openxmlformats.org/drawingml/2006/main" sz="40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x</m:t>
                </m:r>
                <m:r>
                  <m:rPr>
                    <m:sty m:val="p"/>
                  </m:rPr>
                  <a:rPr xmlns:a="http://schemas.openxmlformats.org/drawingml/2006/main" sz="40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log</m:t>
                </m:r>
                <m:r>
                  <a:rPr xmlns:a="http://schemas.openxmlformats.org/drawingml/2006/main" sz="40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x</m:t>
                </m:r>
                <m:r>
                  <a:rPr xmlns:a="http://schemas.openxmlformats.org/drawingml/2006/main" sz="40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-</m:t>
                </m:r>
                <m:r>
                  <a:rPr xmlns:a="http://schemas.openxmlformats.org/drawingml/2006/main" sz="40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x</m:t>
                </m:r>
                <m:sSubSup>
                  <m:e>
                    <m:r>
                      <a:rPr xmlns:a="http://schemas.openxmlformats.org/drawingml/2006/main" sz="405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]</m:t>
                    </m:r>
                  </m:e>
                  <m:sub>
                    <m:r>
                      <a:rPr xmlns:a="http://schemas.openxmlformats.org/drawingml/2006/main" sz="405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1</m:t>
                    </m:r>
                  </m:sub>
                  <m:sup>
                    <m:r>
                      <a:rPr xmlns:a="http://schemas.openxmlformats.org/drawingml/2006/main" sz="405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n</m:t>
                    </m:r>
                  </m:sup>
                </m:sSubSup>
              </m:oMath>
            </a14:m>
          </a:p>
          <a:p>
            <a:pPr marL="0" indent="0">
              <a:buSzTx/>
              <a:buNone/>
            </a:pPr>
            <a:r>
              <a:t>                 </a:t>
            </a:r>
            <a14:m>
              <m:oMath>
                <m:r>
                  <a:rPr xmlns:a="http://schemas.openxmlformats.org/drawingml/2006/main" sz="40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=</m:t>
                </m:r>
                <m:r>
                  <a:rPr xmlns:a="http://schemas.openxmlformats.org/drawingml/2006/main" sz="40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n</m:t>
                </m:r>
                <m:r>
                  <m:rPr>
                    <m:sty m:val="p"/>
                  </m:rPr>
                  <a:rPr xmlns:a="http://schemas.openxmlformats.org/drawingml/2006/main" sz="40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log</m:t>
                </m:r>
                <m:r>
                  <a:rPr xmlns:a="http://schemas.openxmlformats.org/drawingml/2006/main" sz="40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(</m:t>
                </m:r>
                <m:r>
                  <a:rPr xmlns:a="http://schemas.openxmlformats.org/drawingml/2006/main" sz="40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n</m:t>
                </m:r>
                <m:r>
                  <a:rPr xmlns:a="http://schemas.openxmlformats.org/drawingml/2006/main" sz="40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)</m:t>
                </m:r>
                <m:r>
                  <a:rPr xmlns:a="http://schemas.openxmlformats.org/drawingml/2006/main" sz="40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-</m:t>
                </m:r>
                <m:r>
                  <a:rPr xmlns:a="http://schemas.openxmlformats.org/drawingml/2006/main" sz="40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n</m:t>
                </m:r>
                <m:r>
                  <a:rPr xmlns:a="http://schemas.openxmlformats.org/drawingml/2006/main" sz="40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+</m:t>
                </m:r>
                <m:r>
                  <a:rPr xmlns:a="http://schemas.openxmlformats.org/drawingml/2006/main" sz="40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1</m:t>
                </m:r>
              </m:oMath>
            </a14:m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4" name="Selection Sor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Selection Sort</a:t>
            </a:r>
          </a:p>
        </p:txBody>
      </p:sp>
      <p:sp>
        <p:nvSpPr>
          <p:cNvPr id="435" name="Example: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pPr/>
            <a:r>
              <a:t>Example:  </a:t>
            </a:r>
          </a:p>
          <a:p>
            <a:pPr lvl="1"/>
          </a:p>
          <a:p>
            <a:pPr lvl="1"/>
            <a:r>
              <a:t>Array is divided into a sorted (green) and unsorted portion</a:t>
            </a:r>
          </a:p>
          <a:p>
            <a:pPr lvl="1"/>
            <a:r>
              <a:t>We keep the index </a:t>
            </a:r>
            <a14:m>
              <m:oMath>
                <m:r>
                  <a:rPr xmlns:a="http://schemas.openxmlformats.org/drawingml/2006/main" sz="49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i</m:t>
                </m:r>
              </m:oMath>
            </a14:m>
            <a:r>
              <a:t> of the first element in the unsorted portion</a:t>
            </a:r>
          </a:p>
        </p:txBody>
      </p:sp>
      <p:pic>
        <p:nvPicPr>
          <p:cNvPr id="436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952500" y="2590800"/>
            <a:ext cx="3390900" cy="9398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8" name="Selection Sor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Selection Sort</a:t>
            </a:r>
          </a:p>
        </p:txBody>
      </p:sp>
      <p:sp>
        <p:nvSpPr>
          <p:cNvPr id="439" name="Example: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pPr marL="426719" indent="-426719" defTabSz="560831">
              <a:spcBef>
                <a:spcPts val="2100"/>
              </a:spcBef>
              <a:defRPr sz="3072"/>
            </a:pPr>
            <a:r>
              <a:t>Example:</a:t>
            </a:r>
          </a:p>
          <a:p>
            <a:pPr lvl="1" marL="853439" indent="-426719" defTabSz="560831">
              <a:spcBef>
                <a:spcPts val="2100"/>
              </a:spcBef>
              <a:defRPr sz="3072"/>
            </a:pPr>
            <a:r>
              <a:t>    </a:t>
            </a:r>
            <a14:m>
              <m:oMath>
                <m:r>
                  <a:rPr xmlns:a="http://schemas.openxmlformats.org/drawingml/2006/main" sz="38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i</m:t>
                </m:r>
                <m:r>
                  <a:rPr xmlns:a="http://schemas.openxmlformats.org/drawingml/2006/main" sz="38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=</m:t>
                </m:r>
                <m:r>
                  <a:rPr xmlns:a="http://schemas.openxmlformats.org/drawingml/2006/main" sz="38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0</m:t>
                </m:r>
              </m:oMath>
            </a14:m>
          </a:p>
          <a:p>
            <a:pPr lvl="1" marL="853439" indent="-426719" defTabSz="560831">
              <a:spcBef>
                <a:spcPts val="2100"/>
              </a:spcBef>
              <a:defRPr sz="3072"/>
            </a:pPr>
            <a:r>
              <a:t>Find the index </a:t>
            </a:r>
            <a14:m>
              <m:oMath>
                <m:r>
                  <a:rPr xmlns:a="http://schemas.openxmlformats.org/drawingml/2006/main" sz="25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j</m:t>
                </m:r>
              </m:oMath>
            </a14:m>
            <a:r>
              <a:t> of the minimum of the elements in the unsorted array</a:t>
            </a:r>
          </a:p>
          <a:p>
            <a:pPr lvl="2" marL="1280159" indent="-426719" defTabSz="560831">
              <a:spcBef>
                <a:spcPts val="2100"/>
              </a:spcBef>
              <a:defRPr sz="3072"/>
            </a:pPr>
            <a:r>
              <a:t>Implemented in numpy as argmin</a:t>
            </a:r>
          </a:p>
          <a:p>
            <a:pPr lvl="3" marL="1706879" indent="-426719" defTabSz="560831">
              <a:spcBef>
                <a:spcPts val="2100"/>
              </a:spcBef>
              <a:defRPr sz="3072"/>
            </a:pPr>
          </a:p>
          <a:p>
            <a:pPr lvl="2" marL="1280159" indent="-426719" defTabSz="560831">
              <a:spcBef>
                <a:spcPts val="2100"/>
              </a:spcBef>
              <a:defRPr sz="3072"/>
            </a:pPr>
            <a:r>
              <a:t>In Python, write your own function</a:t>
            </a:r>
          </a:p>
          <a:p>
            <a:pPr lvl="1" marL="853439" indent="-426719" defTabSz="560831">
              <a:spcBef>
                <a:spcPts val="2100"/>
              </a:spcBef>
              <a:defRPr sz="3072"/>
            </a:pPr>
            <a:r>
              <a:t>Minimum here is 0:      </a:t>
            </a:r>
            <a14:m>
              <m:oMath>
                <m:r>
                  <a:rPr xmlns:a="http://schemas.openxmlformats.org/drawingml/2006/main" sz="35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j</m:t>
                </m:r>
                <m:r>
                  <a:rPr xmlns:a="http://schemas.openxmlformats.org/drawingml/2006/main" sz="35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=</m:t>
                </m:r>
                <m:r>
                  <a:rPr xmlns:a="http://schemas.openxmlformats.org/drawingml/2006/main" sz="35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6</m:t>
                </m:r>
              </m:oMath>
            </a14:m>
            <a:endParaRPr sz="3200"/>
          </a:p>
        </p:txBody>
      </p:sp>
      <p:pic>
        <p:nvPicPr>
          <p:cNvPr id="440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952500" y="2590800"/>
            <a:ext cx="3390900" cy="939800"/>
          </a:xfrm>
          <a:prstGeom prst="rect">
            <a:avLst/>
          </a:prstGeom>
          <a:ln w="12700">
            <a:miter lim="400000"/>
          </a:ln>
        </p:spPr>
      </p:pic>
      <p:sp>
        <p:nvSpPr>
          <p:cNvPr id="441" name="j = np.argmin(arr[i:])+i"/>
          <p:cNvSpPr txBox="1"/>
          <p:nvPr/>
        </p:nvSpPr>
        <p:spPr>
          <a:xfrm>
            <a:off x="2881560" y="6737350"/>
            <a:ext cx="5235774" cy="495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j = np.argmin(arr[i:])+i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3" name="Selection Sor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Selection Sort</a:t>
            </a:r>
          </a:p>
        </p:txBody>
      </p:sp>
      <p:sp>
        <p:nvSpPr>
          <p:cNvPr id="444" name="Example: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pPr/>
            <a:r>
              <a:t>Example:</a:t>
            </a:r>
          </a:p>
          <a:p>
            <a:pPr lvl="1"/>
          </a:p>
          <a:p>
            <a:pPr lvl="1"/>
            <a:r>
              <a:t>Now swap the elements at </a:t>
            </a:r>
            <a14:m>
              <m:oMath>
                <m:r>
                  <a:rPr xmlns:a="http://schemas.openxmlformats.org/drawingml/2006/main" sz="49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i</m:t>
                </m:r>
              </m:oMath>
            </a14:m>
            <a:r>
              <a:t> and </a:t>
            </a:r>
            <a14:m>
              <m:oMath>
                <m:r>
                  <a:rPr xmlns:a="http://schemas.openxmlformats.org/drawingml/2006/main" sz="26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j</m:t>
                </m:r>
              </m:oMath>
            </a14:m>
          </a:p>
          <a:p>
            <a:pPr lvl="1"/>
          </a:p>
          <a:p>
            <a:pPr lvl="1"/>
            <a:r>
              <a:t>Increment </a:t>
            </a:r>
            <a14:m>
              <m:oMath>
                <m:r>
                  <a:rPr xmlns:a="http://schemas.openxmlformats.org/drawingml/2006/main" sz="49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i</m:t>
                </m:r>
              </m:oMath>
            </a14:m>
            <a:r>
              <a:t> to </a:t>
            </a:r>
            <a14:m>
              <m:oMath>
                <m:r>
                  <a:rPr xmlns:a="http://schemas.openxmlformats.org/drawingml/2006/main" sz="66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1</m:t>
                </m:r>
              </m:oMath>
            </a14:m>
          </a:p>
          <a:p>
            <a:pPr lvl="1"/>
          </a:p>
        </p:txBody>
      </p:sp>
      <p:pic>
        <p:nvPicPr>
          <p:cNvPr id="445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952500" y="2590800"/>
            <a:ext cx="2946400" cy="1143000"/>
          </a:xfrm>
          <a:prstGeom prst="rect">
            <a:avLst/>
          </a:prstGeom>
          <a:ln w="12700">
            <a:miter lim="400000"/>
          </a:ln>
        </p:spPr>
      </p:pic>
      <p:pic>
        <p:nvPicPr>
          <p:cNvPr id="446" name="Image" descr="Image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952500" y="2590800"/>
            <a:ext cx="3568700" cy="1003300"/>
          </a:xfrm>
          <a:prstGeom prst="rect">
            <a:avLst/>
          </a:prstGeom>
          <a:ln w="12700">
            <a:miter lim="400000"/>
          </a:ln>
        </p:spPr>
      </p:pic>
      <p:sp>
        <p:nvSpPr>
          <p:cNvPr id="447" name="arr[i], arr[j] = arr[j], arr[i]"/>
          <p:cNvSpPr txBox="1"/>
          <p:nvPr/>
        </p:nvSpPr>
        <p:spPr>
          <a:xfrm>
            <a:off x="2703760" y="5861050"/>
            <a:ext cx="6729538" cy="495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arr[i], arr[j] = arr[j], arr[i]</a:t>
            </a:r>
          </a:p>
        </p:txBody>
      </p:sp>
      <p:sp>
        <p:nvSpPr>
          <p:cNvPr id="448" name="i=i+1"/>
          <p:cNvSpPr txBox="1"/>
          <p:nvPr/>
        </p:nvSpPr>
        <p:spPr>
          <a:xfrm>
            <a:off x="5802560" y="6610350"/>
            <a:ext cx="1181275" cy="495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i=i+1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" name="Selection Sor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Selection Sort</a:t>
            </a:r>
          </a:p>
        </p:txBody>
      </p:sp>
      <p:sp>
        <p:nvSpPr>
          <p:cNvPr id="451" name="Example: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pPr marL="355600" indent="-355600" defTabSz="467359">
              <a:spcBef>
                <a:spcPts val="1700"/>
              </a:spcBef>
              <a:defRPr sz="2560"/>
            </a:pPr>
            <a:r>
              <a:t>Example:</a:t>
            </a:r>
          </a:p>
          <a:p>
            <a:pPr lvl="1" marL="711200" indent="-355600" defTabSz="467359">
              <a:spcBef>
                <a:spcPts val="1700"/>
              </a:spcBef>
              <a:defRPr sz="2560"/>
            </a:pPr>
          </a:p>
          <a:p>
            <a:pPr lvl="1" marL="711200" indent="-355600" defTabSz="467359">
              <a:spcBef>
                <a:spcPts val="1700"/>
              </a:spcBef>
              <a:defRPr sz="2560"/>
            </a:pPr>
            <a:r>
              <a:t>Minimum is now 1:  </a:t>
            </a:r>
            <a14:m>
              <m:oMath>
                <m:r>
                  <a:rPr xmlns:a="http://schemas.openxmlformats.org/drawingml/2006/main" sz="30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j</m:t>
                </m:r>
                <m:r>
                  <a:rPr xmlns:a="http://schemas.openxmlformats.org/drawingml/2006/main" sz="30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=</m:t>
                </m:r>
                <m:r>
                  <a:rPr xmlns:a="http://schemas.openxmlformats.org/drawingml/2006/main" sz="30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5</m:t>
                </m:r>
              </m:oMath>
            </a14:m>
          </a:p>
          <a:p>
            <a:pPr lvl="1" marL="711200" indent="-355600" defTabSz="467359">
              <a:spcBef>
                <a:spcPts val="1700"/>
              </a:spcBef>
              <a:defRPr sz="2560"/>
            </a:pPr>
          </a:p>
          <a:p>
            <a:pPr lvl="1" marL="711200" indent="-355600" defTabSz="467359">
              <a:spcBef>
                <a:spcPts val="1700"/>
              </a:spcBef>
              <a:defRPr sz="2560"/>
            </a:pPr>
            <a:r>
              <a:t>Swap array elements at </a:t>
            </a:r>
            <a14:m>
              <m:oMath>
                <m:r>
                  <a:rPr xmlns:a="http://schemas.openxmlformats.org/drawingml/2006/main" sz="39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i</m:t>
                </m:r>
              </m:oMath>
            </a14:m>
            <a:r>
              <a:t> and </a:t>
            </a:r>
            <a14:m>
              <m:oMath>
                <m:r>
                  <a:rPr xmlns:a="http://schemas.openxmlformats.org/drawingml/2006/main" sz="21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j</m:t>
                </m:r>
              </m:oMath>
            </a14:m>
            <a:r>
              <a:t> and increment </a:t>
            </a:r>
            <a14:m>
              <m:oMath>
                <m:r>
                  <a:rPr xmlns:a="http://schemas.openxmlformats.org/drawingml/2006/main" sz="39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i</m:t>
                </m:r>
              </m:oMath>
            </a14:m>
          </a:p>
          <a:p>
            <a:pPr lvl="1" marL="711200" indent="-355600" defTabSz="467359">
              <a:spcBef>
                <a:spcPts val="1700"/>
              </a:spcBef>
              <a:defRPr sz="2560"/>
            </a:pPr>
          </a:p>
        </p:txBody>
      </p:sp>
      <p:pic>
        <p:nvPicPr>
          <p:cNvPr id="452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952500" y="2590800"/>
            <a:ext cx="3568700" cy="1003300"/>
          </a:xfrm>
          <a:prstGeom prst="rect">
            <a:avLst/>
          </a:prstGeom>
          <a:ln w="12700">
            <a:miter lim="400000"/>
          </a:ln>
        </p:spPr>
      </p:pic>
      <p:pic>
        <p:nvPicPr>
          <p:cNvPr id="453" name="Image" descr="Image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952500" y="2590800"/>
            <a:ext cx="3136900" cy="1231900"/>
          </a:xfrm>
          <a:prstGeom prst="rect">
            <a:avLst/>
          </a:prstGeom>
          <a:ln w="12700">
            <a:miter lim="400000"/>
          </a:ln>
        </p:spPr>
      </p:pic>
      <p:pic>
        <p:nvPicPr>
          <p:cNvPr id="454" name="Image" descr="Image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952500" y="2590800"/>
            <a:ext cx="3429000" cy="12827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6" name="Selection Sor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Selection Sort</a:t>
            </a:r>
          </a:p>
        </p:txBody>
      </p:sp>
      <p:sp>
        <p:nvSpPr>
          <p:cNvPr id="457" name="Example: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pPr/>
            <a:r>
              <a:t>Example:</a:t>
            </a:r>
          </a:p>
          <a:p>
            <a:pPr lvl="1"/>
          </a:p>
          <a:p>
            <a:pPr lvl="1"/>
          </a:p>
          <a:p>
            <a:pPr lvl="1"/>
          </a:p>
        </p:txBody>
      </p:sp>
      <p:pic>
        <p:nvPicPr>
          <p:cNvPr id="458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952500" y="2590800"/>
            <a:ext cx="3429000" cy="1282700"/>
          </a:xfrm>
          <a:prstGeom prst="rect">
            <a:avLst/>
          </a:prstGeom>
          <a:ln w="12700">
            <a:miter lim="400000"/>
          </a:ln>
        </p:spPr>
      </p:pic>
      <p:pic>
        <p:nvPicPr>
          <p:cNvPr id="459" name="Image" descr="Image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952500" y="2590800"/>
            <a:ext cx="3136900" cy="1054100"/>
          </a:xfrm>
          <a:prstGeom prst="rect">
            <a:avLst/>
          </a:prstGeom>
          <a:ln w="12700">
            <a:miter lim="400000"/>
          </a:ln>
        </p:spPr>
      </p:pic>
      <p:pic>
        <p:nvPicPr>
          <p:cNvPr id="460" name="Image" descr="Image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952500" y="2590800"/>
            <a:ext cx="3403600" cy="10287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2" name="Selection Sor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Selection Sort</a:t>
            </a:r>
          </a:p>
        </p:txBody>
      </p:sp>
      <p:sp>
        <p:nvSpPr>
          <p:cNvPr id="463" name="Example: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pPr/>
            <a:r>
              <a:t>Example:</a:t>
            </a:r>
          </a:p>
          <a:p>
            <a:pPr lvl="1"/>
          </a:p>
          <a:p>
            <a:pPr lvl="1"/>
            <a:r>
              <a:t>   </a:t>
            </a:r>
          </a:p>
          <a:p>
            <a:pPr lvl="1"/>
          </a:p>
        </p:txBody>
      </p:sp>
      <p:pic>
        <p:nvPicPr>
          <p:cNvPr id="464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952500" y="2590800"/>
            <a:ext cx="3403600" cy="1028700"/>
          </a:xfrm>
          <a:prstGeom prst="rect">
            <a:avLst/>
          </a:prstGeom>
          <a:ln w="12700">
            <a:miter lim="400000"/>
          </a:ln>
        </p:spPr>
      </p:pic>
      <p:pic>
        <p:nvPicPr>
          <p:cNvPr id="465" name="Image" descr="Image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952500" y="2590800"/>
            <a:ext cx="3124200" cy="1231900"/>
          </a:xfrm>
          <a:prstGeom prst="rect">
            <a:avLst/>
          </a:prstGeom>
          <a:ln w="12700">
            <a:miter lim="400000"/>
          </a:ln>
        </p:spPr>
      </p:pic>
      <p:pic>
        <p:nvPicPr>
          <p:cNvPr id="466" name="Image" descr="Image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952500" y="2590800"/>
            <a:ext cx="3403600" cy="10668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8" name="Selection Sor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Selection Sort</a:t>
            </a:r>
          </a:p>
        </p:txBody>
      </p:sp>
      <p:sp>
        <p:nvSpPr>
          <p:cNvPr id="469" name="Example: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pPr/>
            <a:r>
              <a:t>Example:</a:t>
            </a:r>
          </a:p>
          <a:p>
            <a:pPr lvl="1"/>
          </a:p>
          <a:p>
            <a:pPr lvl="1"/>
          </a:p>
          <a:p>
            <a:pPr lvl="1"/>
          </a:p>
        </p:txBody>
      </p:sp>
      <p:pic>
        <p:nvPicPr>
          <p:cNvPr id="470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952500" y="2590800"/>
            <a:ext cx="3403600" cy="1066800"/>
          </a:xfrm>
          <a:prstGeom prst="rect">
            <a:avLst/>
          </a:prstGeom>
          <a:ln w="12700">
            <a:miter lim="400000"/>
          </a:ln>
        </p:spPr>
      </p:pic>
      <p:pic>
        <p:nvPicPr>
          <p:cNvPr id="471" name="Image" descr="Image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952500" y="2590800"/>
            <a:ext cx="3124200" cy="1079500"/>
          </a:xfrm>
          <a:prstGeom prst="rect">
            <a:avLst/>
          </a:prstGeom>
          <a:ln w="12700">
            <a:miter lim="400000"/>
          </a:ln>
        </p:spPr>
      </p:pic>
      <p:pic>
        <p:nvPicPr>
          <p:cNvPr id="472" name="Image" descr="Image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952500" y="2590800"/>
            <a:ext cx="3390900" cy="11938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4" name="Selection Sor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Selection Sort</a:t>
            </a:r>
          </a:p>
        </p:txBody>
      </p:sp>
      <p:sp>
        <p:nvSpPr>
          <p:cNvPr id="475" name="Example: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pPr/>
            <a:r>
              <a:t>Example:</a:t>
            </a:r>
          </a:p>
          <a:p>
            <a:pPr lvl="1"/>
          </a:p>
          <a:p>
            <a:pPr lvl="1"/>
          </a:p>
          <a:p>
            <a:pPr lvl="1"/>
          </a:p>
        </p:txBody>
      </p:sp>
      <p:pic>
        <p:nvPicPr>
          <p:cNvPr id="476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952500" y="2590800"/>
            <a:ext cx="3390900" cy="1193800"/>
          </a:xfrm>
          <a:prstGeom prst="rect">
            <a:avLst/>
          </a:prstGeom>
          <a:ln w="12700">
            <a:miter lim="400000"/>
          </a:ln>
        </p:spPr>
      </p:pic>
      <p:pic>
        <p:nvPicPr>
          <p:cNvPr id="477" name="Image" descr="Image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952500" y="2590800"/>
            <a:ext cx="3124200" cy="1143000"/>
          </a:xfrm>
          <a:prstGeom prst="rect">
            <a:avLst/>
          </a:prstGeom>
          <a:ln w="12700">
            <a:miter lim="400000"/>
          </a:ln>
        </p:spPr>
      </p:pic>
      <p:pic>
        <p:nvPicPr>
          <p:cNvPr id="478" name="Image" descr="Image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952500" y="2590800"/>
            <a:ext cx="3124200" cy="5334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0" name="Selection Sor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Selection Sort</a:t>
            </a:r>
          </a:p>
        </p:txBody>
      </p:sp>
      <p:sp>
        <p:nvSpPr>
          <p:cNvPr id="481" name="Example: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pPr/>
            <a:r>
              <a:t>Example:</a:t>
            </a:r>
          </a:p>
          <a:p>
            <a:pPr lvl="1"/>
          </a:p>
          <a:p>
            <a:pPr lvl="1"/>
            <a:r>
              <a:t>We can stop at </a:t>
            </a:r>
            <a14:m>
              <m:oMath>
                <m:r>
                  <a:rPr xmlns:a="http://schemas.openxmlformats.org/drawingml/2006/main" sz="36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i</m:t>
                </m:r>
                <m:r>
                  <a:rPr xmlns:a="http://schemas.openxmlformats.org/drawingml/2006/main" sz="36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=</m:t>
                </m:r>
                <m:r>
                  <m:rPr>
                    <m:nor/>
                  </m:rPr>
                  <a:rPr xmlns:a="http://schemas.openxmlformats.org/drawingml/2006/main" sz="36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len</m:t>
                </m:r>
                <m:r>
                  <a:rPr xmlns:a="http://schemas.openxmlformats.org/drawingml/2006/main" sz="36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(</m:t>
                </m:r>
                <m:r>
                  <m:rPr>
                    <m:nor/>
                  </m:rPr>
                  <a:rPr xmlns:a="http://schemas.openxmlformats.org/drawingml/2006/main" sz="36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arr</m:t>
                </m:r>
                <m:r>
                  <a:rPr xmlns:a="http://schemas.openxmlformats.org/drawingml/2006/main" sz="36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)</m:t>
                </m:r>
                <m:r>
                  <a:rPr xmlns:a="http://schemas.openxmlformats.org/drawingml/2006/main" sz="36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-</m:t>
                </m:r>
                <m:r>
                  <a:rPr xmlns:a="http://schemas.openxmlformats.org/drawingml/2006/main" sz="36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1</m:t>
                </m:r>
              </m:oMath>
            </a14:m>
            <a:r>
              <a:t> because the array is now sorted</a:t>
            </a:r>
          </a:p>
          <a:p>
            <a:pPr lvl="1"/>
          </a:p>
        </p:txBody>
      </p:sp>
      <p:pic>
        <p:nvPicPr>
          <p:cNvPr id="482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952500" y="2590800"/>
            <a:ext cx="3124200" cy="533400"/>
          </a:xfrm>
          <a:prstGeom prst="rect">
            <a:avLst/>
          </a:prstGeom>
          <a:ln w="12700">
            <a:miter lim="400000"/>
          </a:ln>
        </p:spPr>
      </p:pic>
      <p:pic>
        <p:nvPicPr>
          <p:cNvPr id="483" name="Image" descr="Image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952500" y="2590800"/>
            <a:ext cx="2781300" cy="5334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5" name="Selection Sor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Selection Sort</a:t>
            </a:r>
          </a:p>
        </p:txBody>
      </p:sp>
      <p:sp>
        <p:nvSpPr>
          <p:cNvPr id="486" name="Performance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pPr marL="435609" indent="-435609" defTabSz="572516">
              <a:spcBef>
                <a:spcPts val="2100"/>
              </a:spcBef>
              <a:defRPr sz="3136"/>
            </a:pPr>
            <a:r>
              <a:t>Performance</a:t>
            </a:r>
          </a:p>
          <a:p>
            <a:pPr lvl="1" marL="871219" indent="-435609" defTabSz="572516">
              <a:spcBef>
                <a:spcPts val="2100"/>
              </a:spcBef>
              <a:defRPr sz="3136"/>
            </a:pPr>
            <a:r>
              <a:t>At pass </a:t>
            </a:r>
            <a14:m>
              <m:oMath>
                <m:r>
                  <a:rPr xmlns:a="http://schemas.openxmlformats.org/drawingml/2006/main" sz="48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i</m:t>
                </m:r>
              </m:oMath>
            </a14:m>
            <a:r>
              <a:t>:</a:t>
            </a:r>
          </a:p>
          <a:p>
            <a:pPr lvl="2" marL="1306830" indent="-435609" defTabSz="572516">
              <a:spcBef>
                <a:spcPts val="2100"/>
              </a:spcBef>
              <a:defRPr sz="3136"/>
            </a:pPr>
            <a:r>
              <a:t>Need to find minimum among </a:t>
            </a:r>
            <a14:m>
              <m:oMath>
                <m:r>
                  <a:rPr xmlns:a="http://schemas.openxmlformats.org/drawingml/2006/main" sz="38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n</m:t>
                </m:r>
                <m:r>
                  <a:rPr xmlns:a="http://schemas.openxmlformats.org/drawingml/2006/main" sz="38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-</m:t>
                </m:r>
                <m:r>
                  <a:rPr xmlns:a="http://schemas.openxmlformats.org/drawingml/2006/main" sz="38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i</m:t>
                </m:r>
              </m:oMath>
            </a14:m>
            <a:r>
              <a:t> elements</a:t>
            </a:r>
          </a:p>
          <a:p>
            <a:pPr lvl="2" marL="1306830" indent="-435609" defTabSz="572516">
              <a:spcBef>
                <a:spcPts val="2100"/>
              </a:spcBef>
              <a:defRPr sz="3136"/>
            </a:pPr>
            <a:r>
              <a:t>Costs </a:t>
            </a:r>
            <a14:m>
              <m:oMath>
                <m:r>
                  <a:rPr xmlns:a="http://schemas.openxmlformats.org/drawingml/2006/main" sz="39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n</m:t>
                </m:r>
                <m:r>
                  <a:rPr xmlns:a="http://schemas.openxmlformats.org/drawingml/2006/main" sz="39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-</m:t>
                </m:r>
                <m:r>
                  <a:rPr xmlns:a="http://schemas.openxmlformats.org/drawingml/2006/main" sz="39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i</m:t>
                </m:r>
                <m:r>
                  <a:rPr xmlns:a="http://schemas.openxmlformats.org/drawingml/2006/main" sz="39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-</m:t>
                </m:r>
                <m:r>
                  <a:rPr xmlns:a="http://schemas.openxmlformats.org/drawingml/2006/main" sz="39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1</m:t>
                </m:r>
              </m:oMath>
            </a14:m>
            <a:r>
              <a:t> comparisons</a:t>
            </a:r>
          </a:p>
          <a:p>
            <a:pPr lvl="1" marL="871219" indent="-435609" defTabSz="572516">
              <a:spcBef>
                <a:spcPts val="2100"/>
              </a:spcBef>
              <a:defRPr sz="3136"/>
            </a:pPr>
            <a:r>
              <a:t>Total costs:  </a:t>
            </a:r>
            <a14:m>
              <m:oMath>
                <m:r>
                  <a:rPr xmlns:a="http://schemas.openxmlformats.org/drawingml/2006/main" sz="38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(</m:t>
                </m:r>
                <m:r>
                  <a:rPr xmlns:a="http://schemas.openxmlformats.org/drawingml/2006/main" sz="38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n</m:t>
                </m:r>
                <m:r>
                  <a:rPr xmlns:a="http://schemas.openxmlformats.org/drawingml/2006/main" sz="38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-</m:t>
                </m:r>
                <m:r>
                  <a:rPr xmlns:a="http://schemas.openxmlformats.org/drawingml/2006/main" sz="38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1</m:t>
                </m:r>
                <m:r>
                  <a:rPr xmlns:a="http://schemas.openxmlformats.org/drawingml/2006/main" sz="38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)</m:t>
                </m:r>
                <m:r>
                  <a:rPr xmlns:a="http://schemas.openxmlformats.org/drawingml/2006/main" sz="38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+</m:t>
                </m:r>
                <m:r>
                  <a:rPr xmlns:a="http://schemas.openxmlformats.org/drawingml/2006/main" sz="38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(</m:t>
                </m:r>
                <m:r>
                  <a:rPr xmlns:a="http://schemas.openxmlformats.org/drawingml/2006/main" sz="38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n</m:t>
                </m:r>
                <m:r>
                  <a:rPr xmlns:a="http://schemas.openxmlformats.org/drawingml/2006/main" sz="38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-</m:t>
                </m:r>
                <m:r>
                  <a:rPr xmlns:a="http://schemas.openxmlformats.org/drawingml/2006/main" sz="38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2</m:t>
                </m:r>
                <m:r>
                  <a:rPr xmlns:a="http://schemas.openxmlformats.org/drawingml/2006/main" sz="38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)</m:t>
                </m:r>
                <m:r>
                  <a:rPr xmlns:a="http://schemas.openxmlformats.org/drawingml/2006/main" sz="38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+</m:t>
                </m:r>
                <m:r>
                  <a:rPr xmlns:a="http://schemas.openxmlformats.org/drawingml/2006/main" sz="38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…</m:t>
                </m:r>
                <m:r>
                  <a:rPr xmlns:a="http://schemas.openxmlformats.org/drawingml/2006/main" sz="38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+</m:t>
                </m:r>
                <m:r>
                  <a:rPr xmlns:a="http://schemas.openxmlformats.org/drawingml/2006/main" sz="38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2</m:t>
                </m:r>
                <m:r>
                  <a:rPr xmlns:a="http://schemas.openxmlformats.org/drawingml/2006/main" sz="38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+</m:t>
                </m:r>
                <m:r>
                  <a:rPr xmlns:a="http://schemas.openxmlformats.org/drawingml/2006/main" sz="38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1</m:t>
                </m:r>
                <m:r>
                  <a:rPr xmlns:a="http://schemas.openxmlformats.org/drawingml/2006/main" sz="38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+</m:t>
                </m:r>
                <m:r>
                  <a:rPr xmlns:a="http://schemas.openxmlformats.org/drawingml/2006/main" sz="38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0</m:t>
                </m:r>
                <m:r>
                  <a:rPr xmlns:a="http://schemas.openxmlformats.org/drawingml/2006/main" sz="38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=</m:t>
                </m:r>
                <m:f>
                  <m:fPr>
                    <m:ctrlPr>
                      <a:rPr xmlns:a="http://schemas.openxmlformats.org/drawingml/2006/main" sz="38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</m:ctrlPr>
                    <m:type m:val="bar"/>
                  </m:fPr>
                  <m:num>
                    <m:r>
                      <a:rPr xmlns:a="http://schemas.openxmlformats.org/drawingml/2006/main" sz="38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1</m:t>
                    </m:r>
                  </m:num>
                  <m:den>
                    <m:r>
                      <a:rPr xmlns:a="http://schemas.openxmlformats.org/drawingml/2006/main" sz="38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2</m:t>
                    </m:r>
                  </m:den>
                </m:f>
                <m:r>
                  <a:rPr xmlns:a="http://schemas.openxmlformats.org/drawingml/2006/main" sz="38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n</m:t>
                </m:r>
                <m:r>
                  <a:rPr xmlns:a="http://schemas.openxmlformats.org/drawingml/2006/main" sz="38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(</m:t>
                </m:r>
                <m:r>
                  <a:rPr xmlns:a="http://schemas.openxmlformats.org/drawingml/2006/main" sz="38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n</m:t>
                </m:r>
                <m:r>
                  <a:rPr xmlns:a="http://schemas.openxmlformats.org/drawingml/2006/main" sz="38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-</m:t>
                </m:r>
                <m:r>
                  <a:rPr xmlns:a="http://schemas.openxmlformats.org/drawingml/2006/main" sz="38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1</m:t>
                </m:r>
                <m:r>
                  <a:rPr xmlns:a="http://schemas.openxmlformats.org/drawingml/2006/main" sz="38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)</m:t>
                </m:r>
              </m:oMath>
            </a14:m>
            <a:r>
              <a:t> comparisons</a:t>
            </a:r>
          </a:p>
          <a:p>
            <a:pPr lvl="1" marL="871219" indent="-435609" defTabSz="572516">
              <a:spcBef>
                <a:spcPts val="2100"/>
              </a:spcBef>
              <a:defRPr sz="3136"/>
            </a:pPr>
            <a14:m>
              <m:oMathPara>
                <m:oMathParaPr>
                  <m:jc m:val="left"/>
                </m:oMathParaPr>
                <m:oMath>
                  <m:r>
                    <m:rPr>
                      <m:sty m:val="p"/>
                    </m:rPr>
                    <a:rPr xmlns:a="http://schemas.openxmlformats.org/drawingml/2006/main" sz="39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Θ</m:t>
                  </m:r>
                  <m:r>
                    <a:rPr xmlns:a="http://schemas.openxmlformats.org/drawingml/2006/main" sz="39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(</m:t>
                  </m:r>
                  <m:sSup>
                    <m:e>
                      <m:r>
                        <a:rPr xmlns:a="http://schemas.openxmlformats.org/drawingml/2006/main" sz="39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n</m:t>
                      </m:r>
                    </m:e>
                    <m:sup>
                      <m:r>
                        <a:rPr xmlns:a="http://schemas.openxmlformats.org/drawingml/2006/main" sz="39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</m:sup>
                  </m:sSup>
                  <m:r>
                    <a:rPr xmlns:a="http://schemas.openxmlformats.org/drawingml/2006/main" sz="39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)</m:t>
                  </m:r>
                </m:oMath>
              </m:oMathPara>
            </a14:m>
            <a:endParaRPr sz="3200"/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Permutations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 anchor="t"/>
          <a:lstStyle/>
          <a:p>
            <a:pPr/>
            <a:r>
              <a:t>Permutations</a:t>
            </a:r>
          </a:p>
        </p:txBody>
      </p:sp>
      <p:sp>
        <p:nvSpPr>
          <p:cNvPr id="146" name="Therefore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pPr marL="0" indent="0">
              <a:buSzTx/>
              <a:buNone/>
            </a:pPr>
            <a:r>
              <a:t>Therefore</a:t>
            </a:r>
          </a:p>
          <a:p>
            <a:pPr lvl="1" marL="0" indent="0">
              <a:buSzTx/>
              <a:buNone/>
            </a:pPr>
            <a:r>
              <a:t>       </a:t>
            </a:r>
            <a14:m>
              <m:oMath>
                <m:r>
                  <a:rPr xmlns:a="http://schemas.openxmlformats.org/drawingml/2006/main" sz="38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n</m:t>
                </m:r>
                <m:r>
                  <a:rPr xmlns:a="http://schemas.openxmlformats.org/drawingml/2006/main" sz="38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!</m:t>
                </m:r>
                <m:r>
                  <a:rPr xmlns:a="http://schemas.openxmlformats.org/drawingml/2006/main" sz="38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≈</m:t>
                </m:r>
                <m:r>
                  <m:rPr>
                    <m:sty m:val="p"/>
                  </m:rPr>
                  <a:rPr xmlns:a="http://schemas.openxmlformats.org/drawingml/2006/main" sz="38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exp</m:t>
                </m:r>
                <m:r>
                  <a:rPr xmlns:a="http://schemas.openxmlformats.org/drawingml/2006/main" sz="38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(</m:t>
                </m:r>
                <m:r>
                  <a:rPr xmlns:a="http://schemas.openxmlformats.org/drawingml/2006/main" sz="38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n</m:t>
                </m:r>
                <m:r>
                  <m:rPr>
                    <m:sty m:val="p"/>
                  </m:rPr>
                  <a:rPr xmlns:a="http://schemas.openxmlformats.org/drawingml/2006/main" sz="38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log</m:t>
                </m:r>
                <m:r>
                  <a:rPr xmlns:a="http://schemas.openxmlformats.org/drawingml/2006/main" sz="38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(</m:t>
                </m:r>
                <m:r>
                  <a:rPr xmlns:a="http://schemas.openxmlformats.org/drawingml/2006/main" sz="38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n</m:t>
                </m:r>
                <m:r>
                  <a:rPr xmlns:a="http://schemas.openxmlformats.org/drawingml/2006/main" sz="38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)</m:t>
                </m:r>
                <m:r>
                  <a:rPr xmlns:a="http://schemas.openxmlformats.org/drawingml/2006/main" sz="38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-</m:t>
                </m:r>
                <m:r>
                  <a:rPr xmlns:a="http://schemas.openxmlformats.org/drawingml/2006/main" sz="38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n</m:t>
                </m:r>
                <m:r>
                  <a:rPr xmlns:a="http://schemas.openxmlformats.org/drawingml/2006/main" sz="38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-</m:t>
                </m:r>
                <m:r>
                  <a:rPr xmlns:a="http://schemas.openxmlformats.org/drawingml/2006/main" sz="38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1</m:t>
                </m:r>
                <m:r>
                  <a:rPr xmlns:a="http://schemas.openxmlformats.org/drawingml/2006/main" sz="38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)</m:t>
                </m:r>
              </m:oMath>
            </a14:m>
          </a:p>
          <a:p>
            <a:pPr lvl="1" marL="0" indent="0">
              <a:buSzTx/>
              <a:buNone/>
            </a:pPr>
            <a:r>
              <a:t>            </a:t>
            </a:r>
            <a14:m>
              <m:oMath>
                <m:r>
                  <a:rPr xmlns:a="http://schemas.openxmlformats.org/drawingml/2006/main" sz="40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=</m:t>
                </m:r>
                <m:r>
                  <m:rPr>
                    <m:sty m:val="p"/>
                  </m:rPr>
                  <a:rPr xmlns:a="http://schemas.openxmlformats.org/drawingml/2006/main" sz="40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exp</m:t>
                </m:r>
                <m:r>
                  <a:rPr xmlns:a="http://schemas.openxmlformats.org/drawingml/2006/main" sz="40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(</m:t>
                </m:r>
                <m:r>
                  <m:rPr>
                    <m:sty m:val="p"/>
                  </m:rPr>
                  <a:rPr xmlns:a="http://schemas.openxmlformats.org/drawingml/2006/main" sz="40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log</m:t>
                </m:r>
                <m:r>
                  <a:rPr xmlns:a="http://schemas.openxmlformats.org/drawingml/2006/main" sz="40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(</m:t>
                </m:r>
                <m:sSup>
                  <m:e>
                    <m:r>
                      <a:rPr xmlns:a="http://schemas.openxmlformats.org/drawingml/2006/main" sz="4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n</m:t>
                    </m:r>
                  </m:e>
                  <m:sup>
                    <m:r>
                      <a:rPr xmlns:a="http://schemas.openxmlformats.org/drawingml/2006/main" sz="4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n</m:t>
                    </m:r>
                  </m:sup>
                </m:sSup>
                <m:r>
                  <a:rPr xmlns:a="http://schemas.openxmlformats.org/drawingml/2006/main" sz="40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)</m:t>
                </m:r>
                <m:r>
                  <a:rPr xmlns:a="http://schemas.openxmlformats.org/drawingml/2006/main" sz="40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-</m:t>
                </m:r>
                <m:r>
                  <a:rPr xmlns:a="http://schemas.openxmlformats.org/drawingml/2006/main" sz="40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n</m:t>
                </m:r>
                <m:r>
                  <a:rPr xmlns:a="http://schemas.openxmlformats.org/drawingml/2006/main" sz="40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+</m:t>
                </m:r>
                <m:r>
                  <a:rPr xmlns:a="http://schemas.openxmlformats.org/drawingml/2006/main" sz="40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1</m:t>
                </m:r>
                <m:r>
                  <a:rPr xmlns:a="http://schemas.openxmlformats.org/drawingml/2006/main" sz="40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)</m:t>
                </m:r>
              </m:oMath>
            </a14:m>
          </a:p>
          <a:p>
            <a:pPr lvl="1" marL="0" indent="0">
              <a:buSzTx/>
              <a:buNone/>
            </a:pPr>
            <a:r>
              <a:t>            </a:t>
            </a:r>
            <a14:m>
              <m:oMath>
                <m:r>
                  <a:rPr xmlns:a="http://schemas.openxmlformats.org/drawingml/2006/main" sz="41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=</m:t>
                </m:r>
                <m:sSup>
                  <m:e>
                    <m:r>
                      <a:rPr xmlns:a="http://schemas.openxmlformats.org/drawingml/2006/main" sz="41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n</m:t>
                    </m:r>
                  </m:e>
                  <m:sup>
                    <m:r>
                      <a:rPr xmlns:a="http://schemas.openxmlformats.org/drawingml/2006/main" sz="41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n</m:t>
                    </m:r>
                  </m:sup>
                </m:sSup>
                <m:r>
                  <a:rPr xmlns:a="http://schemas.openxmlformats.org/drawingml/2006/main" sz="41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⋅</m:t>
                </m:r>
                <m:sSup>
                  <m:e>
                    <m:r>
                      <a:rPr xmlns:a="http://schemas.openxmlformats.org/drawingml/2006/main" sz="41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e</m:t>
                    </m:r>
                  </m:e>
                  <m:sup>
                    <m:r>
                      <a:rPr xmlns:a="http://schemas.openxmlformats.org/drawingml/2006/main" sz="41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-</m:t>
                    </m:r>
                    <m:r>
                      <a:rPr xmlns:a="http://schemas.openxmlformats.org/drawingml/2006/main" sz="41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n</m:t>
                    </m:r>
                  </m:sup>
                </m:sSup>
                <m:r>
                  <a:rPr xmlns:a="http://schemas.openxmlformats.org/drawingml/2006/main" sz="41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⋅</m:t>
                </m:r>
                <m:r>
                  <a:rPr xmlns:a="http://schemas.openxmlformats.org/drawingml/2006/main" sz="41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e</m:t>
                </m:r>
              </m:oMath>
            </a14:m>
          </a:p>
          <a:p>
            <a:pPr lvl="1" marL="0" indent="0">
              <a:buSzTx/>
              <a:buNone/>
            </a:pPr>
            <a:r>
              <a:t>            </a:t>
            </a:r>
            <a14:m>
              <m:oMath>
                <m:r>
                  <a:rPr xmlns:a="http://schemas.openxmlformats.org/drawingml/2006/main" sz="39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=</m:t>
                </m:r>
                <m:r>
                  <a:rPr xmlns:a="http://schemas.openxmlformats.org/drawingml/2006/main" sz="39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e</m:t>
                </m:r>
                <m:r>
                  <a:rPr xmlns:a="http://schemas.openxmlformats.org/drawingml/2006/main" sz="39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⋅</m:t>
                </m:r>
                <m:sSup>
                  <m:e>
                    <m:d>
                      <m:dPr>
                        <m:ctrlPr>
                          <a:rPr xmlns:a="http://schemas.openxmlformats.org/drawingml/2006/main" sz="39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xmlns:a="http://schemas.openxmlformats.org/drawingml/2006/main" sz="39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  <m:type m:val="bar"/>
                          </m:fPr>
                          <m:num>
                            <m:r>
                              <a:rPr xmlns:a="http://schemas.openxmlformats.org/drawingml/2006/main" sz="39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n</m:t>
                            </m:r>
                          </m:num>
                          <m:den>
                            <m:r>
                              <a:rPr xmlns:a="http://schemas.openxmlformats.org/drawingml/2006/main" sz="39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e</m:t>
                            </m:r>
                          </m:den>
                        </m:f>
                      </m:e>
                    </m:d>
                  </m:e>
                  <m:sup>
                    <m:r>
                      <a:rPr xmlns:a="http://schemas.openxmlformats.org/drawingml/2006/main" sz="39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n</m:t>
                    </m:r>
                  </m:sup>
                </m:sSup>
              </m:oMath>
            </a14:m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8" name="Selection Sor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Selection Sort</a:t>
            </a:r>
          </a:p>
        </p:txBody>
      </p:sp>
      <p:sp>
        <p:nvSpPr>
          <p:cNvPr id="489" name="In practice: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pPr/>
            <a:r>
              <a:t>In practice:</a:t>
            </a:r>
          </a:p>
          <a:p>
            <a:pPr lvl="1"/>
            <a:r>
              <a:t>Among quadratic sorting algorithms:</a:t>
            </a:r>
          </a:p>
          <a:p>
            <a:pPr lvl="2"/>
            <a:r>
              <a:t>Usually the best performing one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" name="Sorting by Comparison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 anchor="t"/>
          <a:lstStyle/>
          <a:p>
            <a:pPr/>
            <a:r>
              <a:t>Sorting by Comparison</a:t>
            </a:r>
          </a:p>
        </p:txBody>
      </p:sp>
      <p:sp>
        <p:nvSpPr>
          <p:cNvPr id="492" name="Many sorting algorithms use comparisons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pPr/>
            <a:r>
              <a:t>Many sorting algorithms use comparisons</a:t>
            </a:r>
          </a:p>
          <a:p>
            <a:pPr/>
            <a:r>
              <a:t>An algorithm needs to be able to sort with all orders of inputs, i.e. distinguish between </a:t>
            </a:r>
            <a14:m>
              <m:oMath>
                <m:r>
                  <a:rPr xmlns:a="http://schemas.openxmlformats.org/drawingml/2006/main" sz="44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n</m:t>
                </m:r>
                <m:r>
                  <a:rPr xmlns:a="http://schemas.openxmlformats.org/drawingml/2006/main" sz="44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!</m:t>
                </m:r>
              </m:oMath>
            </a14:m>
            <a:r>
              <a:t> arrangements of the input by order </a:t>
            </a:r>
          </a:p>
          <a:p>
            <a:pPr lvl="1"/>
            <a:r>
              <a:t>assuming all elements are different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4" name="Sorting by Comparison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Sorting by Comparison</a:t>
            </a:r>
          </a:p>
        </p:txBody>
      </p:sp>
      <p:sp>
        <p:nvSpPr>
          <p:cNvPr id="495" name="Sorting algorithm makes a comparison, then decides on what to do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pPr/>
            <a:r>
              <a:t>Sorting algorithm makes a comparison, then decides on what to do</a:t>
            </a:r>
          </a:p>
          <a:p>
            <a:pPr/>
            <a:r>
              <a:t>Can be represented as a binary tree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7" name="Sorting by Comparison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Sorting by Comparison</a:t>
            </a:r>
          </a:p>
        </p:txBody>
      </p:sp>
      <p:pic>
        <p:nvPicPr>
          <p:cNvPr id="498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397000" y="2489200"/>
            <a:ext cx="10210800" cy="4927600"/>
          </a:xfrm>
          <a:prstGeom prst="rect">
            <a:avLst/>
          </a:prstGeom>
          <a:ln w="12700">
            <a:miter lim="400000"/>
          </a:ln>
        </p:spPr>
      </p:pic>
      <p:sp>
        <p:nvSpPr>
          <p:cNvPr id="499" name="A fictitious algorithm for sorting three elements…"/>
          <p:cNvSpPr txBox="1"/>
          <p:nvPr/>
        </p:nvSpPr>
        <p:spPr>
          <a:xfrm>
            <a:off x="1217079" y="8064500"/>
            <a:ext cx="10570642" cy="889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A fictitious algorithm for sorting three elements</a:t>
            </a:r>
          </a:p>
          <a:p>
            <a:pPr/>
            <a:r>
              <a:t>as a Decision Tree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" name="Sorting by Comparison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Sorting by Comparison</a:t>
            </a:r>
          </a:p>
        </p:txBody>
      </p:sp>
      <p:sp>
        <p:nvSpPr>
          <p:cNvPr id="502" name="Represent any comparison based algorithm by such a tree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pPr/>
            <a:r>
              <a:t>Represent any comparison based algorithm by such a tree</a:t>
            </a:r>
          </a:p>
          <a:p>
            <a:pPr/>
            <a:r>
              <a:t>Any run of the algorithm represents a path from the root to a leaf node</a:t>
            </a:r>
          </a:p>
          <a:p>
            <a:pPr/>
            <a:r>
              <a:t>Leaf nodes represent an algorithm finishing,</a:t>
            </a:r>
          </a:p>
          <a:p>
            <a:pPr lvl="1"/>
            <a:r>
              <a:t>So they need to have an ordering, i.e. a permutation of the input array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4" name="Sorting by Comparison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Sorting by Comparison</a:t>
            </a:r>
          </a:p>
        </p:txBody>
      </p:sp>
      <p:sp>
        <p:nvSpPr>
          <p:cNvPr id="505" name="How many steps does a tree with   leaves have?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pPr/>
            <a:r>
              <a:t>How many steps does a tree with </a:t>
            </a:r>
            <a14:m>
              <m:oMath>
                <m:r>
                  <a:rPr xmlns:a="http://schemas.openxmlformats.org/drawingml/2006/main" sz="34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N</m:t>
                </m:r>
              </m:oMath>
            </a14:m>
            <a:r>
              <a:t> leaves have?</a:t>
            </a:r>
          </a:p>
          <a:p>
            <a:pPr/>
            <a:r>
              <a:t>A tree of height </a:t>
            </a:r>
            <a14:m>
              <m:oMath>
                <m:r>
                  <a:rPr xmlns:a="http://schemas.openxmlformats.org/drawingml/2006/main" sz="42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h</m:t>
                </m:r>
              </m:oMath>
            </a14:m>
            <a:r>
              <a:t> has how many leaves?</a:t>
            </a:r>
          </a:p>
          <a:p>
            <a:pPr lvl="1"/>
            <a:r>
              <a:t>Height 0: only root, one leaf</a:t>
            </a:r>
          </a:p>
          <a:p>
            <a:pPr lvl="1"/>
            <a:r>
              <a:t>Height 1: only root plus one or two leaves:  </a:t>
            </a:r>
            <a14:m>
              <m:oMath>
                <m:r>
                  <a:rPr xmlns:a="http://schemas.openxmlformats.org/drawingml/2006/main" sz="48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≤</m:t>
                </m:r>
                <m:r>
                  <a:rPr xmlns:a="http://schemas.openxmlformats.org/drawingml/2006/main" sz="48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2</m:t>
                </m:r>
              </m:oMath>
            </a14:m>
          </a:p>
          <a:p>
            <a:pPr lvl="1"/>
            <a:r>
              <a:t>Height 2: at most two nodes at height one have at most </a:t>
            </a:r>
            <a14:m>
              <m:oMath>
                <m:r>
                  <a:rPr xmlns:a="http://schemas.openxmlformats.org/drawingml/2006/main" sz="46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≤</m:t>
                </m:r>
                <m:sSup>
                  <m:e>
                    <m:r>
                      <a:rPr xmlns:a="http://schemas.openxmlformats.org/drawingml/2006/main" sz="465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2</m:t>
                    </m:r>
                  </m:e>
                  <m:sup>
                    <m:r>
                      <a:rPr xmlns:a="http://schemas.openxmlformats.org/drawingml/2006/main" sz="465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2</m:t>
                    </m:r>
                  </m:sup>
                </m:sSup>
              </m:oMath>
            </a14:m>
            <a:r>
              <a:t> leaves</a:t>
            </a:r>
          </a:p>
          <a:p>
            <a:pPr lvl="1"/>
            <a:r>
              <a:t>Induction: Height </a:t>
            </a:r>
            <a14:m>
              <m:oMath>
                <m:r>
                  <a:rPr xmlns:a="http://schemas.openxmlformats.org/drawingml/2006/main" sz="42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h</m:t>
                </m:r>
              </m:oMath>
            </a14:m>
            <a:r>
              <a:t> has at most </a:t>
            </a:r>
            <a14:m>
              <m:oMath>
                <m:sSup>
                  <m:e>
                    <m:r>
                      <a:rPr xmlns:a="http://schemas.openxmlformats.org/drawingml/2006/main" sz="405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2</m:t>
                    </m:r>
                  </m:e>
                  <m:sup>
                    <m:r>
                      <a:rPr xmlns:a="http://schemas.openxmlformats.org/drawingml/2006/main" sz="405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h</m:t>
                    </m:r>
                  </m:sup>
                </m:sSup>
              </m:oMath>
            </a14:m>
            <a:r>
              <a:t> leaves 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7" name="Sorting by Comparison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Sorting by Comparison</a:t>
            </a:r>
          </a:p>
        </p:txBody>
      </p:sp>
      <p:sp>
        <p:nvSpPr>
          <p:cNvPr id="508" name="Relationship between height of decision tree and number of elements to be sorted: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pPr marL="377825" indent="-377825" defTabSz="496570">
              <a:spcBef>
                <a:spcPts val="1800"/>
              </a:spcBef>
              <a:defRPr sz="2720"/>
            </a:pPr>
            <a:r>
              <a:t>Relationship between height of decision tree and number of elements to be sorted:</a:t>
            </a:r>
          </a:p>
          <a:p>
            <a:pPr lvl="1" marL="755650" indent="-377825" defTabSz="496570">
              <a:spcBef>
                <a:spcPts val="1800"/>
              </a:spcBef>
              <a:defRPr sz="2720"/>
            </a:pPr>
            <a:r>
              <a:t>Need to have at least </a:t>
            </a:r>
            <a14:m>
              <m:oMath>
                <m:r>
                  <a:rPr xmlns:a="http://schemas.openxmlformats.org/drawingml/2006/main" sz="37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n</m:t>
                </m:r>
                <m:r>
                  <a:rPr xmlns:a="http://schemas.openxmlformats.org/drawingml/2006/main" sz="37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!</m:t>
                </m:r>
              </m:oMath>
            </a14:m>
            <a:r>
              <a:t> leaves:</a:t>
            </a:r>
          </a:p>
          <a:p>
            <a:pPr lvl="1" marL="755650" indent="-377825" defTabSz="496570">
              <a:spcBef>
                <a:spcPts val="1800"/>
              </a:spcBef>
              <a:defRPr sz="2720"/>
            </a:pPr>
            <a:r>
              <a:t>   </a:t>
            </a:r>
            <a14:m>
              <m:oMath>
                <m:sSup>
                  <m:e>
                    <m:r>
                      <a:rPr xmlns:a="http://schemas.openxmlformats.org/drawingml/2006/main" sz="34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2</m:t>
                    </m:r>
                  </m:e>
                  <m:sup>
                    <m:r>
                      <a:rPr xmlns:a="http://schemas.openxmlformats.org/drawingml/2006/main" sz="34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h</m:t>
                    </m:r>
                  </m:sup>
                </m:sSup>
                <m:r>
                  <a:rPr xmlns:a="http://schemas.openxmlformats.org/drawingml/2006/main" sz="34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≥</m:t>
                </m:r>
                <m:r>
                  <a:rPr xmlns:a="http://schemas.openxmlformats.org/drawingml/2006/main" sz="34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n</m:t>
                </m:r>
                <m:r>
                  <a:rPr xmlns:a="http://schemas.openxmlformats.org/drawingml/2006/main" sz="34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!</m:t>
                </m:r>
              </m:oMath>
            </a14:m>
          </a:p>
          <a:p>
            <a:pPr lvl="2" marL="1133475" indent="-377825" defTabSz="496570">
              <a:spcBef>
                <a:spcPts val="1800"/>
              </a:spcBef>
              <a:defRPr sz="2720"/>
            </a:pPr>
            <a:r>
              <a:t>which implies</a:t>
            </a:r>
          </a:p>
          <a:p>
            <a:pPr lvl="3" marL="1511300" indent="-377825" defTabSz="496570">
              <a:spcBef>
                <a:spcPts val="1800"/>
              </a:spcBef>
              <a:defRPr sz="2720"/>
            </a:pPr>
            <a14:m>
              <m:oMathPara>
                <m:oMathParaPr>
                  <m:jc m:val="left"/>
                </m:oMathParaPr>
                <m:oMath>
                  <m:r>
                    <a:rPr xmlns:a="http://schemas.openxmlformats.org/drawingml/2006/main" sz="33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h</m:t>
                  </m:r>
                  <m:r>
                    <a:rPr xmlns:a="http://schemas.openxmlformats.org/drawingml/2006/main" sz="33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≥</m:t>
                  </m:r>
                  <m:sSub>
                    <m:e>
                      <m:r>
                        <m:rPr>
                          <m:sty m:val="p"/>
                        </m:rPr>
                        <a:rPr xmlns:a="http://schemas.openxmlformats.org/drawingml/2006/main" sz="33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log</m:t>
                      </m:r>
                    </m:e>
                    <m:sub>
                      <m:r>
                        <a:rPr xmlns:a="http://schemas.openxmlformats.org/drawingml/2006/main" sz="33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</m:sub>
                  </m:sSub>
                  <m:r>
                    <a:rPr xmlns:a="http://schemas.openxmlformats.org/drawingml/2006/main" sz="33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(</m:t>
                  </m:r>
                  <m:r>
                    <a:rPr xmlns:a="http://schemas.openxmlformats.org/drawingml/2006/main" sz="33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n</m:t>
                  </m:r>
                  <m:r>
                    <a:rPr xmlns:a="http://schemas.openxmlformats.org/drawingml/2006/main" sz="33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!</m:t>
                  </m:r>
                  <m:r>
                    <a:rPr xmlns:a="http://schemas.openxmlformats.org/drawingml/2006/main" sz="33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)</m:t>
                  </m:r>
                  <m:r>
                    <a:rPr xmlns:a="http://schemas.openxmlformats.org/drawingml/2006/main" sz="33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=</m:t>
                  </m:r>
                  <m:f>
                    <m:fPr>
                      <m:ctrlPr>
                        <a:rPr xmlns:a="http://schemas.openxmlformats.org/drawingml/2006/main" sz="33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</m:ctrlPr>
                      <m:type m:val="bar"/>
                    </m:fPr>
                    <m:num>
                      <m:r>
                        <a:rPr xmlns:a="http://schemas.openxmlformats.org/drawingml/2006/main" sz="33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</m:num>
                    <m:den>
                      <m:r>
                        <m:rPr>
                          <m:sty m:val="p"/>
                        </m:rPr>
                        <a:rPr xmlns:a="http://schemas.openxmlformats.org/drawingml/2006/main" sz="33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log</m:t>
                      </m:r>
                      <m:r>
                        <a:rPr xmlns:a="http://schemas.openxmlformats.org/drawingml/2006/main" sz="33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xmlns:a="http://schemas.openxmlformats.org/drawingml/2006/main" sz="33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xmlns:a="http://schemas.openxmlformats.org/drawingml/2006/main" sz="33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den>
                  </m:f>
                  <m:r>
                    <m:rPr>
                      <m:sty m:val="p"/>
                    </m:rPr>
                    <a:rPr xmlns:a="http://schemas.openxmlformats.org/drawingml/2006/main" sz="33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log</m:t>
                  </m:r>
                  <m:r>
                    <a:rPr xmlns:a="http://schemas.openxmlformats.org/drawingml/2006/main" sz="33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(</m:t>
                  </m:r>
                  <m:r>
                    <a:rPr xmlns:a="http://schemas.openxmlformats.org/drawingml/2006/main" sz="33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n</m:t>
                  </m:r>
                  <m:r>
                    <a:rPr xmlns:a="http://schemas.openxmlformats.org/drawingml/2006/main" sz="33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!</m:t>
                  </m:r>
                  <m:r>
                    <a:rPr xmlns:a="http://schemas.openxmlformats.org/drawingml/2006/main" sz="33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)</m:t>
                  </m:r>
                </m:oMath>
              </m:oMathPara>
            </a14:m>
          </a:p>
          <a:p>
            <a:pPr lvl="3" marL="1511300" indent="-377825" defTabSz="496570">
              <a:spcBef>
                <a:spcPts val="1800"/>
              </a:spcBef>
              <a:defRPr sz="2720"/>
            </a:pPr>
            <a:r>
              <a:t>    </a:t>
            </a:r>
            <a14:m>
              <m:oMath>
                <m:r>
                  <a:rPr xmlns:a="http://schemas.openxmlformats.org/drawingml/2006/main" sz="33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≈</m:t>
                </m:r>
                <m:f>
                  <m:fPr>
                    <m:ctrlPr>
                      <a:rPr xmlns:a="http://schemas.openxmlformats.org/drawingml/2006/main" sz="33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</m:ctrlPr>
                    <m:type m:val="bar"/>
                  </m:fPr>
                  <m:num>
                    <m:r>
                      <a:rPr xmlns:a="http://schemas.openxmlformats.org/drawingml/2006/main" sz="33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1</m:t>
                    </m:r>
                  </m:num>
                  <m:den>
                    <m:r>
                      <m:rPr>
                        <m:sty m:val="p"/>
                      </m:rPr>
                      <a:rPr xmlns:a="http://schemas.openxmlformats.org/drawingml/2006/main" sz="33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log</m:t>
                    </m:r>
                    <m:r>
                      <a:rPr xmlns:a="http://schemas.openxmlformats.org/drawingml/2006/main" sz="33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xmlns:a="http://schemas.openxmlformats.org/drawingml/2006/main" sz="33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2</m:t>
                    </m:r>
                    <m:r>
                      <a:rPr xmlns:a="http://schemas.openxmlformats.org/drawingml/2006/main" sz="33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den>
                </m:f>
                <m:r>
                  <a:rPr xmlns:a="http://schemas.openxmlformats.org/drawingml/2006/main" sz="33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n</m:t>
                </m:r>
                <m:r>
                  <m:rPr>
                    <m:sty m:val="p"/>
                  </m:rPr>
                  <a:rPr xmlns:a="http://schemas.openxmlformats.org/drawingml/2006/main" sz="33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log</m:t>
                </m:r>
                <m:r>
                  <a:rPr xmlns:a="http://schemas.openxmlformats.org/drawingml/2006/main" sz="33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(</m:t>
                </m:r>
                <m:r>
                  <a:rPr xmlns:a="http://schemas.openxmlformats.org/drawingml/2006/main" sz="33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n</m:t>
                </m:r>
                <m:r>
                  <a:rPr xmlns:a="http://schemas.openxmlformats.org/drawingml/2006/main" sz="33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)</m:t>
                </m:r>
                <m:r>
                  <a:rPr xmlns:a="http://schemas.openxmlformats.org/drawingml/2006/main" sz="33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-</m:t>
                </m:r>
                <m:r>
                  <a:rPr xmlns:a="http://schemas.openxmlformats.org/drawingml/2006/main" sz="33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n</m:t>
                </m:r>
                <m:r>
                  <a:rPr xmlns:a="http://schemas.openxmlformats.org/drawingml/2006/main" sz="33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+</m:t>
                </m:r>
                <m:r>
                  <a:rPr xmlns:a="http://schemas.openxmlformats.org/drawingml/2006/main" sz="33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1</m:t>
                </m:r>
              </m:oMath>
            </a14:m>
          </a:p>
          <a:p>
            <a:pPr lvl="3" marL="1511300" indent="-377825" defTabSz="496570">
              <a:spcBef>
                <a:spcPts val="1800"/>
              </a:spcBef>
              <a:defRPr sz="2720"/>
            </a:pPr>
            <a:r>
              <a:t>    </a:t>
            </a:r>
            <a14:m>
              <m:oMath>
                <m:r>
                  <a:rPr xmlns:a="http://schemas.openxmlformats.org/drawingml/2006/main" sz="35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=</m:t>
                </m:r>
                <m:r>
                  <m:rPr>
                    <m:sty m:val="p"/>
                  </m:rPr>
                  <a:rPr xmlns:a="http://schemas.openxmlformats.org/drawingml/2006/main" sz="35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Θ</m:t>
                </m:r>
                <m:r>
                  <a:rPr xmlns:a="http://schemas.openxmlformats.org/drawingml/2006/main" sz="35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(</m:t>
                </m:r>
                <m:r>
                  <a:rPr xmlns:a="http://schemas.openxmlformats.org/drawingml/2006/main" sz="35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n</m:t>
                </m:r>
                <m:r>
                  <m:rPr>
                    <m:sty m:val="p"/>
                  </m:rPr>
                  <a:rPr xmlns:a="http://schemas.openxmlformats.org/drawingml/2006/main" sz="35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log</m:t>
                </m:r>
                <m:r>
                  <a:rPr xmlns:a="http://schemas.openxmlformats.org/drawingml/2006/main" sz="35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(</m:t>
                </m:r>
                <m:r>
                  <a:rPr xmlns:a="http://schemas.openxmlformats.org/drawingml/2006/main" sz="35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n</m:t>
                </m:r>
                <m:r>
                  <a:rPr xmlns:a="http://schemas.openxmlformats.org/drawingml/2006/main" sz="35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)</m:t>
                </m:r>
                <m:r>
                  <a:rPr xmlns:a="http://schemas.openxmlformats.org/drawingml/2006/main" sz="35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)</m:t>
                </m:r>
              </m:oMath>
            </a14:m>
            <a:endParaRPr sz="3200"/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0" name="Sorting by Comparison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Sorting by Comparison</a:t>
            </a:r>
          </a:p>
        </p:txBody>
      </p:sp>
      <p:sp>
        <p:nvSpPr>
          <p:cNvPr id="511" name="Since the height of the decision tree is the worst time runtime, we have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pPr/>
            <a:r>
              <a:t>Since the height of the decision tree is the worst time runtime, we have</a:t>
            </a:r>
          </a:p>
          <a:p>
            <a:pPr/>
          </a:p>
          <a:p>
            <a:pPr lvl="1">
              <a:defRPr i="1"/>
            </a:pPr>
            <a:r>
              <a:t>The runtime of a comparison based sorting algorithm is </a:t>
            </a:r>
            <a:r>
              <a:rPr b="1" i="0"/>
              <a:t>at least</a:t>
            </a:r>
            <a:r>
              <a:t> </a:t>
            </a:r>
            <a14:m>
              <m:oMath>
                <m:r>
                  <m:rPr>
                    <m:sty m:val="p"/>
                  </m:rPr>
                  <a:rPr xmlns:a="http://schemas.openxmlformats.org/drawingml/2006/main" sz="39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Θ</m:t>
                </m:r>
                <m:r>
                  <a:rPr xmlns:a="http://schemas.openxmlformats.org/drawingml/2006/main" sz="39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(</m:t>
                </m:r>
                <m:r>
                  <a:rPr xmlns:a="http://schemas.openxmlformats.org/drawingml/2006/main" sz="39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n</m:t>
                </m:r>
                <m:r>
                  <m:rPr>
                    <m:sty m:val="p"/>
                  </m:rPr>
                  <a:rPr xmlns:a="http://schemas.openxmlformats.org/drawingml/2006/main" sz="39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log</m:t>
                </m:r>
                <m:r>
                  <a:rPr xmlns:a="http://schemas.openxmlformats.org/drawingml/2006/main" sz="39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(</m:t>
                </m:r>
                <m:r>
                  <a:rPr xmlns:a="http://schemas.openxmlformats.org/drawingml/2006/main" sz="39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n</m:t>
                </m:r>
                <m:r>
                  <a:rPr xmlns:a="http://schemas.openxmlformats.org/drawingml/2006/main" sz="39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)</m:t>
                </m:r>
                <m:r>
                  <a:rPr xmlns:a="http://schemas.openxmlformats.org/drawingml/2006/main" sz="39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)</m:t>
                </m:r>
              </m:oMath>
            </a14:m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3" name="Better Sorting Algorithms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Better Sorting Algorithms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5" name="Heap-Sor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Heap-Sort</a:t>
            </a:r>
          </a:p>
        </p:txBody>
      </p:sp>
      <p:sp>
        <p:nvSpPr>
          <p:cNvPr id="516" name="Example of a sorting algorithm that uses additional space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pPr marL="377825" indent="-377825" defTabSz="496570">
              <a:spcBef>
                <a:spcPts val="1800"/>
              </a:spcBef>
              <a:defRPr sz="2720"/>
            </a:pPr>
            <a:r>
              <a:t>Example of a sorting algorithm that uses additional space</a:t>
            </a:r>
          </a:p>
          <a:p>
            <a:pPr marL="377825" indent="-377825" defTabSz="496570">
              <a:spcBef>
                <a:spcPts val="1800"/>
              </a:spcBef>
              <a:defRPr sz="2720"/>
            </a:pPr>
            <a:r>
              <a:t>But variants make it an in-place algorithm</a:t>
            </a:r>
          </a:p>
          <a:p>
            <a:pPr lvl="1" marL="755650" indent="-377825" defTabSz="496570">
              <a:spcBef>
                <a:spcPts val="1800"/>
              </a:spcBef>
              <a:defRPr sz="2720"/>
            </a:pPr>
            <a:r>
              <a:t>A version of selection sort with the right data structure for the unordered part</a:t>
            </a:r>
          </a:p>
          <a:p>
            <a:pPr lvl="1" marL="755650" indent="-377825" defTabSz="496570">
              <a:spcBef>
                <a:spcPts val="1800"/>
              </a:spcBef>
              <a:defRPr sz="2720"/>
            </a:pPr>
            <a:r>
              <a:t>Idea:</a:t>
            </a:r>
          </a:p>
          <a:p>
            <a:pPr lvl="2" marL="1133475" indent="-377825" defTabSz="496570">
              <a:spcBef>
                <a:spcPts val="1800"/>
              </a:spcBef>
              <a:defRPr sz="2720"/>
            </a:pPr>
            <a:r>
              <a:t>Insert all elements into a heap</a:t>
            </a:r>
          </a:p>
          <a:p>
            <a:pPr lvl="2" marL="1133475" indent="-377825" defTabSz="496570">
              <a:spcBef>
                <a:spcPts val="1800"/>
              </a:spcBef>
              <a:defRPr sz="2720"/>
            </a:pPr>
            <a:r>
              <a:t>Then empty the heap with calls of extract-min</a:t>
            </a:r>
          </a:p>
          <a:p>
            <a:pPr lvl="2" marL="1133475" indent="-377825" defTabSz="496570">
              <a:spcBef>
                <a:spcPts val="1800"/>
              </a:spcBef>
              <a:defRPr sz="2720"/>
            </a:pPr>
            <a:r>
              <a:t>Get the same elements back, but in order</a:t>
            </a:r>
          </a:p>
          <a:p>
            <a:pPr lvl="1" marL="755650" indent="-377825" defTabSz="496570">
              <a:spcBef>
                <a:spcPts val="1800"/>
              </a:spcBef>
              <a:defRPr sz="2720"/>
            </a:pPr>
            <a:r>
              <a:t>Performance:</a:t>
            </a:r>
          </a:p>
          <a:p>
            <a:pPr lvl="2" marL="1133475" indent="-377825" defTabSz="496570">
              <a:spcBef>
                <a:spcPts val="1800"/>
              </a:spcBef>
              <a:defRPr sz="2720"/>
            </a:pPr>
            <a14:m>
              <m:oMathPara>
                <m:oMathParaPr>
                  <m:jc m:val="left"/>
                </m:oMathParaPr>
                <m:oMath>
                  <m:r>
                    <a:rPr xmlns:a="http://schemas.openxmlformats.org/drawingml/2006/main" sz="33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≈</m:t>
                  </m:r>
                  <m:r>
                    <m:rPr>
                      <m:sty m:val="p"/>
                    </m:rPr>
                    <a:rPr xmlns:a="http://schemas.openxmlformats.org/drawingml/2006/main" sz="33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log</m:t>
                  </m:r>
                  <m:r>
                    <a:rPr xmlns:a="http://schemas.openxmlformats.org/drawingml/2006/main" sz="33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(</m:t>
                  </m:r>
                  <m:r>
                    <a:rPr xmlns:a="http://schemas.openxmlformats.org/drawingml/2006/main" sz="33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1</m:t>
                  </m:r>
                  <m:r>
                    <a:rPr xmlns:a="http://schemas.openxmlformats.org/drawingml/2006/main" sz="33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)</m:t>
                  </m:r>
                  <m:r>
                    <a:rPr xmlns:a="http://schemas.openxmlformats.org/drawingml/2006/main" sz="33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+</m:t>
                  </m:r>
                  <m:r>
                    <m:rPr>
                      <m:sty m:val="p"/>
                    </m:rPr>
                    <a:rPr xmlns:a="http://schemas.openxmlformats.org/drawingml/2006/main" sz="33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log</m:t>
                  </m:r>
                  <m:r>
                    <a:rPr xmlns:a="http://schemas.openxmlformats.org/drawingml/2006/main" sz="33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(</m:t>
                  </m:r>
                  <m:r>
                    <a:rPr xmlns:a="http://schemas.openxmlformats.org/drawingml/2006/main" sz="33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2</m:t>
                  </m:r>
                  <m:r>
                    <a:rPr xmlns:a="http://schemas.openxmlformats.org/drawingml/2006/main" sz="33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)</m:t>
                  </m:r>
                  <m:r>
                    <a:rPr xmlns:a="http://schemas.openxmlformats.org/drawingml/2006/main" sz="33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+</m:t>
                  </m:r>
                  <m:r>
                    <a:rPr xmlns:a="http://schemas.openxmlformats.org/drawingml/2006/main" sz="33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…</m:t>
                  </m:r>
                  <m:r>
                    <a:rPr xmlns:a="http://schemas.openxmlformats.org/drawingml/2006/main" sz="33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+</m:t>
                  </m:r>
                  <m:r>
                    <m:rPr>
                      <m:sty m:val="p"/>
                    </m:rPr>
                    <a:rPr xmlns:a="http://schemas.openxmlformats.org/drawingml/2006/main" sz="33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log</m:t>
                  </m:r>
                  <m:r>
                    <a:rPr xmlns:a="http://schemas.openxmlformats.org/drawingml/2006/main" sz="33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(</m:t>
                  </m:r>
                  <m:r>
                    <a:rPr xmlns:a="http://schemas.openxmlformats.org/drawingml/2006/main" sz="33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n</m:t>
                  </m:r>
                  <m:r>
                    <a:rPr xmlns:a="http://schemas.openxmlformats.org/drawingml/2006/main" sz="33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-</m:t>
                  </m:r>
                  <m:r>
                    <a:rPr xmlns:a="http://schemas.openxmlformats.org/drawingml/2006/main" sz="33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1</m:t>
                  </m:r>
                  <m:r>
                    <a:rPr xmlns:a="http://schemas.openxmlformats.org/drawingml/2006/main" sz="33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)</m:t>
                  </m:r>
                  <m:r>
                    <a:rPr xmlns:a="http://schemas.openxmlformats.org/drawingml/2006/main" sz="33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+</m:t>
                  </m:r>
                  <m:r>
                    <m:rPr>
                      <m:sty m:val="p"/>
                    </m:rPr>
                    <a:rPr xmlns:a="http://schemas.openxmlformats.org/drawingml/2006/main" sz="33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log</m:t>
                  </m:r>
                  <m:r>
                    <a:rPr xmlns:a="http://schemas.openxmlformats.org/drawingml/2006/main" sz="33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(</m:t>
                  </m:r>
                  <m:r>
                    <a:rPr xmlns:a="http://schemas.openxmlformats.org/drawingml/2006/main" sz="33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n</m:t>
                  </m:r>
                  <m:r>
                    <a:rPr xmlns:a="http://schemas.openxmlformats.org/drawingml/2006/main" sz="33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)</m:t>
                  </m:r>
                  <m:r>
                    <a:rPr xmlns:a="http://schemas.openxmlformats.org/drawingml/2006/main" sz="33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≈</m:t>
                  </m:r>
                  <m:r>
                    <m:rPr>
                      <m:sty m:val="p"/>
                    </m:rPr>
                    <a:rPr xmlns:a="http://schemas.openxmlformats.org/drawingml/2006/main" sz="33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log</m:t>
                  </m:r>
                  <m:r>
                    <a:rPr xmlns:a="http://schemas.openxmlformats.org/drawingml/2006/main" sz="33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(</m:t>
                  </m:r>
                  <m:r>
                    <a:rPr xmlns:a="http://schemas.openxmlformats.org/drawingml/2006/main" sz="33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n</m:t>
                  </m:r>
                  <m:r>
                    <a:rPr xmlns:a="http://schemas.openxmlformats.org/drawingml/2006/main" sz="33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)</m:t>
                  </m:r>
                  <m:r>
                    <a:rPr xmlns:a="http://schemas.openxmlformats.org/drawingml/2006/main" sz="33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n</m:t>
                  </m:r>
                </m:oMath>
              </m:oMathPara>
            </a14:m>
            <a:endParaRPr sz="3200"/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theme/theme1.xml><?xml version="1.0" encoding="utf-8"?>
<a:theme xmlns:a="http://schemas.openxmlformats.org/drawingml/2006/main" xmlns:r="http://schemas.openxmlformats.org/officeDocument/2006/relationships" name="White">
  <a:themeElements>
    <a:clrScheme name="White">
      <a:dk1>
        <a:srgbClr val="000000"/>
      </a:dk1>
      <a:lt1>
        <a:srgbClr val="FFFFFF"/>
      </a:lt1>
      <a:dk2>
        <a:srgbClr val="5E5E5E"/>
      </a:dk2>
      <a:lt2>
        <a:srgbClr val="D6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Helvetica Neue Medium"/>
        <a:ea typeface="Helvetica Neue Medium"/>
        <a:cs typeface="Helvetica Neue Medium"/>
      </a:majorFont>
      <a:minorFont>
        <a:latin typeface="Helvetica Neue Medium"/>
        <a:ea typeface="Helvetica Neue Medium"/>
        <a:cs typeface="Helvetica Neue Medium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2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l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Courier New"/>
            <a:ea typeface="Courier New"/>
            <a:cs typeface="Courier New"/>
            <a:sym typeface="Courier New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White">
  <a:themeElements>
    <a:clrScheme name="White">
      <a:dk1>
        <a:srgbClr val="000000"/>
      </a:dk1>
      <a:lt1>
        <a:srgbClr val="FFFFFF"/>
      </a:lt1>
      <a:dk2>
        <a:srgbClr val="5E5E5E"/>
      </a:dk2>
      <a:lt2>
        <a:srgbClr val="D6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Helvetica Neue Medium"/>
        <a:ea typeface="Helvetica Neue Medium"/>
        <a:cs typeface="Helvetica Neue Medium"/>
      </a:majorFont>
      <a:minorFont>
        <a:latin typeface="Helvetica Neue Medium"/>
        <a:ea typeface="Helvetica Neue Medium"/>
        <a:cs typeface="Helvetica Neue Medium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2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l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Courier New"/>
            <a:ea typeface="Courier New"/>
            <a:cs typeface="Courier New"/>
            <a:sym typeface="Courier New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