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ack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154" name="Is an expression with parentheses well balanced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Is an expression with parentheses well balanced?</a:t>
            </a:r>
          </a:p>
          <a:p>
            <a:pPr lvl="1"/>
            <a:r>
              <a:t>E.g.  well-balanced: 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 ( ) ( ) ) ( ( ( ) )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Not well-balanced: 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( ( ( ) 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15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2"/>
            <a:r>
              <a:t> </a:t>
            </a:r>
          </a:p>
          <a:p>
            <a:pPr lvl="1"/>
            <a:r>
              <a:t>Process from left to right</a:t>
            </a:r>
          </a:p>
          <a:p>
            <a:pPr lvl="1"/>
            <a:r>
              <a:t>Push on stack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9358" y="3322235"/>
            <a:ext cx="55118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6617" y="5578873"/>
            <a:ext cx="7556501" cy="299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150" y="2743200"/>
            <a:ext cx="75565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165" name="When we push a closing parenthesis, we see whether we can pop by combining with an opening parenthes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we push a closing parenthesis, we see whether we can pop by combining with an opening parenthesis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052" y="4397030"/>
            <a:ext cx="9207501" cy="299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409950"/>
            <a:ext cx="76835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409950"/>
            <a:ext cx="76835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409950"/>
            <a:ext cx="76835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409950"/>
            <a:ext cx="76835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409950"/>
            <a:ext cx="76835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409950"/>
            <a:ext cx="76835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t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sp>
        <p:nvSpPr>
          <p:cNvPr id="123" name="Stack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Stacks:</a:t>
            </a:r>
          </a:p>
          <a:p>
            <a:pPr lvl="1"/>
            <a:r>
              <a:t>Named after a stack of papers or a stack of dishes in a cafeteria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When you put a dish on the stack, it slightly goes down</a:t>
            </a:r>
          </a:p>
          <a:p>
            <a:pPr lvl="1"/>
            <a:r>
              <a:t>When you take a dish off the stack, the stack slightly goes up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9022" y="4599097"/>
            <a:ext cx="4572001" cy="177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3409950"/>
            <a:ext cx="7683500" cy="293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he stack is empty, the string has been accepted"/>
          <p:cNvSpPr txBox="1"/>
          <p:nvPr/>
        </p:nvSpPr>
        <p:spPr>
          <a:xfrm>
            <a:off x="2267013" y="7340600"/>
            <a:ext cx="847077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stack is empty, the string has been accepted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191" name="This can be extended to several types of parenthe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can be extended to several types of parentheses</a:t>
            </a:r>
          </a:p>
          <a:p>
            <a:pPr lvl="1"/>
            <a:r>
              <a:t>Example:  "[ ( ] ) ( )" is malformed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3409950"/>
            <a:ext cx="66294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3409950"/>
            <a:ext cx="66294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3409950"/>
            <a:ext cx="66294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3409950"/>
            <a:ext cx="6629400" cy="2933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We try to push a ')' but cannot match it with previous one…"/>
          <p:cNvSpPr txBox="1"/>
          <p:nvPr/>
        </p:nvSpPr>
        <p:spPr>
          <a:xfrm>
            <a:off x="952500" y="6837651"/>
            <a:ext cx="9839325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try to push a ')' but cannot match it with previous one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is how we can recognize a bad parenthesization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207" name="When-ever a closing parenthesis is encountered:…"/>
          <p:cNvSpPr txBox="1"/>
          <p:nvPr>
            <p:ph type="body" sz="half" idx="1"/>
          </p:nvPr>
        </p:nvSpPr>
        <p:spPr>
          <a:xfrm>
            <a:off x="952500" y="2590800"/>
            <a:ext cx="11099800" cy="3009343"/>
          </a:xfrm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When-ever a closing parenthesis is encountered: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We try to match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In which case we pop the other part of the pair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And if that is not possible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We declare defeat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5600142"/>
            <a:ext cx="6629400" cy="2933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Connection Line"/>
          <p:cNvSpPr/>
          <p:nvPr/>
        </p:nvSpPr>
        <p:spPr>
          <a:xfrm>
            <a:off x="9523265" y="7225102"/>
            <a:ext cx="547297" cy="526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28" y="6223"/>
                  <a:pt x="21600" y="13423"/>
                  <a:pt x="517" y="21600"/>
                </a:cubicBezTo>
              </a:path>
            </a:pathLst>
          </a:custGeom>
          <a:ln w="1016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10" name="conflict"/>
          <p:cNvSpPr txBox="1"/>
          <p:nvPr/>
        </p:nvSpPr>
        <p:spPr>
          <a:xfrm>
            <a:off x="11093060" y="7175383"/>
            <a:ext cx="19433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conflict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214" name="Imple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</a:t>
            </a:r>
          </a:p>
          <a:p>
            <a:pPr lvl="1"/>
            <a:r>
              <a:t>Interface:</a:t>
            </a:r>
          </a:p>
          <a:p>
            <a:pPr lvl="2"/>
            <a:r>
              <a:t>Use the keyboard to enter parentheses, one at a time</a:t>
            </a:r>
          </a:p>
          <a:p>
            <a:pPr lvl="2"/>
            <a:r>
              <a:t>Use 'Stop' to indicate the end of the expression</a:t>
            </a:r>
          </a:p>
        </p:txBody>
      </p:sp>
      <p:sp>
        <p:nvSpPr>
          <p:cNvPr id="215" name="while True:…"/>
          <p:cNvSpPr txBox="1"/>
          <p:nvPr/>
        </p:nvSpPr>
        <p:spPr>
          <a:xfrm>
            <a:off x="1871902" y="6108735"/>
            <a:ext cx="537277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while True:</a:t>
            </a:r>
          </a:p>
          <a:p>
            <a:pPr lvl="5"/>
            <a:r>
              <a:t>inp = input(': ')</a:t>
            </a:r>
          </a:p>
          <a:p>
            <a:pPr lvl="5"/>
            <a:r>
              <a:t>if inp == 'Stop':</a:t>
            </a:r>
          </a:p>
          <a:p>
            <a:pPr lvl="5"/>
            <a:r>
              <a:t>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218" name="Creating an internal stack importing s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Creating an internal stack importing stack</a:t>
            </a:r>
          </a:p>
          <a:p>
            <a:pPr/>
            <a:r>
              <a:t>Processing 'Stop'</a:t>
            </a:r>
          </a:p>
          <a:p>
            <a:pPr lvl="1"/>
            <a:r>
              <a:t>Expression is well-formed if the stack is empty</a:t>
            </a:r>
          </a:p>
        </p:txBody>
      </p:sp>
      <p:sp>
        <p:nvSpPr>
          <p:cNvPr id="219" name="import stack…"/>
          <p:cNvSpPr txBox="1"/>
          <p:nvPr/>
        </p:nvSpPr>
        <p:spPr>
          <a:xfrm>
            <a:off x="2101143" y="4876799"/>
            <a:ext cx="8802514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stack</a:t>
            </a:r>
          </a:p>
          <a:p>
            <a:pPr/>
          </a:p>
          <a:p>
            <a:pPr/>
            <a:r>
              <a:t>def test():</a:t>
            </a:r>
          </a:p>
          <a:p>
            <a:pPr/>
            <a:r>
              <a:t>    my_stack = stack.Stack()</a:t>
            </a:r>
          </a:p>
          <a:p>
            <a:pPr/>
            <a:r>
              <a:t>    while True:</a:t>
            </a:r>
          </a:p>
          <a:p>
            <a:pPr/>
            <a:r>
              <a:t>        print(my_stack)</a:t>
            </a:r>
          </a:p>
          <a:p>
            <a:pPr/>
            <a:r>
              <a:t>        inp = input(': ')</a:t>
            </a:r>
          </a:p>
          <a:p>
            <a:pPr/>
            <a:r>
              <a:t>        if inp == 'Stop':</a:t>
            </a:r>
          </a:p>
          <a:p>
            <a:pPr/>
            <a:r>
              <a:t>            return my_stack.is_empty()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222" name="Process parentheses:…"/>
          <p:cNvSpPr txBox="1"/>
          <p:nvPr>
            <p:ph type="body" sz="quarter" idx="1"/>
          </p:nvPr>
        </p:nvSpPr>
        <p:spPr>
          <a:xfrm>
            <a:off x="952500" y="2590800"/>
            <a:ext cx="11099800" cy="1221419"/>
          </a:xfrm>
          <a:prstGeom prst="rect">
            <a:avLst/>
          </a:prstGeom>
        </p:spPr>
        <p:txBody>
          <a:bodyPr anchor="t"/>
          <a:lstStyle>
            <a:lvl1pPr marL="400050" indent="-400050" defTabSz="525779">
              <a:spcBef>
                <a:spcPts val="1900"/>
              </a:spcBef>
              <a:defRPr sz="2880"/>
            </a:lvl1pPr>
            <a:lvl2pPr marL="800100" indent="-400050" defTabSz="525779">
              <a:spcBef>
                <a:spcPts val="1900"/>
              </a:spcBef>
              <a:defRPr sz="2880"/>
            </a:lvl2pPr>
          </a:lstStyle>
          <a:p>
            <a:pPr/>
            <a:r>
              <a:t>Process parentheses:</a:t>
            </a:r>
          </a:p>
          <a:p>
            <a:pPr lvl="1"/>
            <a:r>
              <a:t>Opening brackets are pushed</a:t>
            </a:r>
          </a:p>
        </p:txBody>
      </p:sp>
      <p:sp>
        <p:nvSpPr>
          <p:cNvPr id="223" name="def test():…"/>
          <p:cNvSpPr txBox="1"/>
          <p:nvPr/>
        </p:nvSpPr>
        <p:spPr>
          <a:xfrm>
            <a:off x="2101143" y="3990018"/>
            <a:ext cx="8802514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test():</a:t>
            </a:r>
          </a:p>
          <a:p>
            <a:pPr/>
            <a:r>
              <a:t>    my_stack = stack.Stack()</a:t>
            </a:r>
          </a:p>
          <a:p>
            <a:pPr/>
            <a:r>
              <a:t>    while True:</a:t>
            </a:r>
          </a:p>
          <a:p>
            <a:pPr/>
            <a:r>
              <a:t>        print(my_stack)</a:t>
            </a:r>
          </a:p>
          <a:p>
            <a:pPr/>
            <a:r>
              <a:t>        inp = input(': ')</a:t>
            </a:r>
          </a:p>
          <a:p>
            <a:pPr/>
            <a:r>
              <a:t>        if inp == 'Stop':</a:t>
            </a:r>
          </a:p>
          <a:p>
            <a:pPr/>
            <a:r>
              <a:t>            return my_stack.is_empty()</a:t>
            </a:r>
          </a:p>
          <a:p>
            <a:pPr/>
            <a:r>
              <a:t>        elif inp == '(':</a:t>
            </a:r>
          </a:p>
          <a:p>
            <a:pPr/>
            <a:r>
              <a:t>            my_stack.push('(')</a:t>
            </a:r>
          </a:p>
          <a:p>
            <a:pPr/>
            <a:r>
              <a:t>        elif inp == '[':</a:t>
            </a:r>
          </a:p>
          <a:p>
            <a:pPr/>
            <a:r>
              <a:t>            my_stack.push('[')</a:t>
            </a:r>
          </a:p>
          <a:p>
            <a:pPr/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t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sp>
        <p:nvSpPr>
          <p:cNvPr id="127" name="Stack a.k.a. LIFO que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Stack a.k.a. LIFO queue</a:t>
            </a:r>
          </a:p>
          <a:p>
            <a:pPr lvl="1"/>
            <a:r>
              <a:t>Last In -- First Out</a:t>
            </a:r>
          </a:p>
          <a:p>
            <a:pPr/>
            <a:r>
              <a:t>Two operations:</a:t>
            </a:r>
          </a:p>
          <a:p>
            <a:pPr lvl="1"/>
            <a:r>
              <a:t>Push(object)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9545" y="5734050"/>
            <a:ext cx="7175501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arenthes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Parenthesization</a:t>
            </a:r>
          </a:p>
        </p:txBody>
      </p:sp>
      <p:sp>
        <p:nvSpPr>
          <p:cNvPr id="226" name="Closing brackets are processed…"/>
          <p:cNvSpPr txBox="1"/>
          <p:nvPr>
            <p:ph type="body" idx="1"/>
          </p:nvPr>
        </p:nvSpPr>
        <p:spPr>
          <a:xfrm>
            <a:off x="952500" y="2590800"/>
            <a:ext cx="11099800" cy="4676033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Closing brackets are processed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If the stack is empty: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Expression not balanced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If top element matches: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Pop the top element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If the top element does not match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Expression not balanced</a:t>
            </a:r>
          </a:p>
        </p:txBody>
      </p:sp>
      <p:sp>
        <p:nvSpPr>
          <p:cNvPr id="227" name="elif inp == ')':…"/>
          <p:cNvSpPr txBox="1"/>
          <p:nvPr/>
        </p:nvSpPr>
        <p:spPr>
          <a:xfrm>
            <a:off x="6502400" y="2926058"/>
            <a:ext cx="6211293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elif inp == ')':</a:t>
            </a:r>
          </a:p>
          <a:p>
            <a:pPr>
              <a:defRPr sz="2500"/>
            </a:pPr>
            <a:r>
              <a:t>   if my_stack.is_empty():</a:t>
            </a:r>
          </a:p>
          <a:p>
            <a:pPr>
              <a:defRPr sz="2500"/>
            </a:pPr>
            <a:r>
              <a:t>       return False</a:t>
            </a:r>
          </a:p>
          <a:p>
            <a:pPr>
              <a:defRPr sz="2500"/>
            </a:pPr>
            <a:r>
              <a:t>   elif my_stack.peek( ) == '(':</a:t>
            </a:r>
          </a:p>
          <a:p>
            <a:pPr>
              <a:defRPr sz="2500"/>
            </a:pPr>
            <a:r>
              <a:t>       my_stack.pop( )</a:t>
            </a:r>
          </a:p>
          <a:p>
            <a:pPr>
              <a:defRPr sz="2500"/>
            </a:pPr>
            <a:r>
              <a:t>   else:</a:t>
            </a:r>
          </a:p>
          <a:p>
            <a:pPr>
              <a:defRPr sz="2500"/>
            </a:pPr>
            <a:r>
              <a:t>       return False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30" name="Polish Notation was invented to show that arithmetical expressions can be expressed without parenthe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Polish Notation was invented to show that arithmetical expressions can be expressed without parentheses</a:t>
            </a:r>
          </a:p>
          <a:p>
            <a:pPr/>
            <a:r>
              <a:t>Reverse Polish Notation (RPN) used in calculators until rather recently</a:t>
            </a:r>
          </a:p>
          <a:p>
            <a:pPr lvl="1"/>
            <a:r>
              <a:t>Central idea: Enter operands, then the operation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33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1"/>
            <a:r>
              <a:t>Take operands, place operator afterwards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,1,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,1,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3,4,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,5,7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,1,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1"/>
            <a:r>
              <a:t>Notice that we are using commata  to separate constituents of the expression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36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Example: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1,2,3,4,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,5,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,6,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1,2,3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4,5,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,6,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1,2,3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4,5,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,6,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1,2,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,6,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1,2,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f>
                    <m:fPr>
                      <m:ctrlP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den>
                  </m:f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den>
                  </m:f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39" name="We can use a stack to evaluate an arithmetic expression in RP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We can use a stack to evaluate an arithmetic expression in RPN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Processing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3,5,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,7,2,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</m:oMath>
            </a14:m>
            <a:r>
              <a:t> from left to right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Push 3 then 5 on a stack      [3,5]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When processing the '+' operator, pop the last two from the stack, add them and push the result    [8]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Push 7, then 2 on the stack   [8,7,2]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When processing the '-' operator, pop the last two and push the difference      [8,5]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Processing the '*' operator: Pop the last two and push the product    [40]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This is the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42" name="Assume we are given an expression in RP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we are given an expression in RPN</a:t>
            </a:r>
          </a:p>
          <a:p>
            <a:pPr lvl="1"/>
            <a:r>
              <a:t>Separated by spaces</a:t>
            </a:r>
          </a:p>
          <a:p>
            <a:pPr lvl="1"/>
            <a:r>
              <a:t>Return None plus emit error message if expression is malformed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45" name="We first take the string and split it (around white spaces)…"/>
          <p:cNvSpPr txBox="1"/>
          <p:nvPr>
            <p:ph type="body" sz="half" idx="1"/>
          </p:nvPr>
        </p:nvSpPr>
        <p:spPr>
          <a:xfrm>
            <a:off x="952500" y="2590800"/>
            <a:ext cx="11099800" cy="2317750"/>
          </a:xfrm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1900"/>
              </a:spcBef>
              <a:defRPr sz="2816"/>
            </a:pPr>
            <a:r>
              <a:t>We first take the string and split it (around white spaces)</a:t>
            </a:r>
          </a:p>
          <a:p>
            <a:pPr marL="391159" indent="-391159" defTabSz="514095">
              <a:spcBef>
                <a:spcPts val="1900"/>
              </a:spcBef>
              <a:defRPr sz="2816"/>
            </a:pPr>
            <a:r>
              <a:t>We then separately handle operators and integers</a:t>
            </a:r>
          </a:p>
          <a:p>
            <a:pPr marL="391159" indent="-391159" defTabSz="514095">
              <a:spcBef>
                <a:spcPts val="1900"/>
              </a:spcBef>
              <a:defRPr sz="2816"/>
            </a:pPr>
            <a:r>
              <a:t>If we try to pop from an empty stack, we know that the expression is malformed</a:t>
            </a:r>
          </a:p>
        </p:txBody>
      </p:sp>
      <p:sp>
        <p:nvSpPr>
          <p:cNvPr id="246" name="def rpn(a_string):…"/>
          <p:cNvSpPr txBox="1"/>
          <p:nvPr/>
        </p:nvSpPr>
        <p:spPr>
          <a:xfrm>
            <a:off x="1060375" y="5086349"/>
            <a:ext cx="857387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rpn(a_string):</a:t>
            </a:r>
          </a:p>
          <a:p>
            <a:pPr/>
            <a:r>
              <a:t>    my_stack = stack.Stack()</a:t>
            </a:r>
          </a:p>
          <a:p>
            <a:pPr/>
            <a:r>
              <a:t>    components = a_string.split()</a:t>
            </a:r>
          </a:p>
          <a:p>
            <a:pPr/>
            <a:r>
              <a:t>    print(components)</a:t>
            </a:r>
          </a:p>
          <a:p>
            <a:pPr/>
            <a:r>
              <a:t>    for x in components:</a:t>
            </a:r>
          </a:p>
          <a:p>
            <a:pPr/>
            <a:r>
              <a:t>        if x in ['+', '-', '*', '/']:</a:t>
            </a:r>
          </a:p>
          <a:p>
            <a:pPr lvl="8"/>
            <a:r>
              <a:t>       ...</a:t>
            </a:r>
          </a:p>
          <a:p>
            <a:pPr/>
            <a:r>
              <a:t>        else:</a:t>
            </a:r>
          </a:p>
          <a:p>
            <a:pPr/>
            <a:r>
              <a:t>               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49" name="An operator:…"/>
          <p:cNvSpPr txBox="1"/>
          <p:nvPr>
            <p:ph type="body" sz="quarter" idx="1"/>
          </p:nvPr>
        </p:nvSpPr>
        <p:spPr>
          <a:xfrm>
            <a:off x="952500" y="2590800"/>
            <a:ext cx="11099800" cy="1560182"/>
          </a:xfrm>
          <a:prstGeom prst="rect">
            <a:avLst/>
          </a:prstGeom>
        </p:spPr>
        <p:txBody>
          <a:bodyPr anchor="t"/>
          <a:lstStyle>
            <a:lvl1pPr marL="368934" indent="-368934" defTabSz="484886">
              <a:spcBef>
                <a:spcPts val="1800"/>
              </a:spcBef>
              <a:defRPr sz="2656"/>
            </a:lvl1pPr>
            <a:lvl2pPr marL="737869" indent="-368934" defTabSz="484886">
              <a:spcBef>
                <a:spcPts val="1800"/>
              </a:spcBef>
              <a:defRPr sz="2656"/>
            </a:lvl2pPr>
          </a:lstStyle>
          <a:p>
            <a:pPr/>
            <a:r>
              <a:t>An operator:</a:t>
            </a:r>
          </a:p>
          <a:p>
            <a:pPr lvl="1"/>
            <a:r>
              <a:t>Try to pop twice and then push the result of the operation applied on the popped numbers</a:t>
            </a:r>
          </a:p>
        </p:txBody>
      </p:sp>
      <p:sp>
        <p:nvSpPr>
          <p:cNvPr id="250" name="if x in ['+', '-', '*', '/']:…"/>
          <p:cNvSpPr txBox="1"/>
          <p:nvPr/>
        </p:nvSpPr>
        <p:spPr>
          <a:xfrm>
            <a:off x="1276275" y="4512931"/>
            <a:ext cx="8954940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if x in ['+', '-', '*', '/']:</a:t>
            </a:r>
          </a:p>
          <a:p>
            <a:pPr>
              <a:defRPr sz="2000"/>
            </a:pPr>
            <a:r>
              <a:t>            try:</a:t>
            </a:r>
          </a:p>
          <a:p>
            <a:pPr>
              <a:defRPr sz="2000"/>
            </a:pPr>
            <a:r>
              <a:t>                a = my_stack.pop()</a:t>
            </a:r>
          </a:p>
          <a:p>
            <a:pPr>
              <a:defRPr sz="2000"/>
            </a:pPr>
            <a:r>
              <a:t>                b = my_stack.pop()</a:t>
            </a:r>
          </a:p>
          <a:p>
            <a:pPr>
              <a:defRPr sz="2000"/>
            </a:pPr>
            <a:r>
              <a:t>                if x == '+':</a:t>
            </a:r>
          </a:p>
          <a:p>
            <a:pPr>
              <a:defRPr sz="2000"/>
            </a:pPr>
            <a:r>
              <a:t>                    my_stack.push(a+b)</a:t>
            </a:r>
          </a:p>
          <a:p>
            <a:pPr>
              <a:defRPr sz="2000"/>
            </a:pPr>
            <a:r>
              <a:t>                elif x == '-':</a:t>
            </a:r>
          </a:p>
          <a:p>
            <a:pPr>
              <a:defRPr sz="2000"/>
            </a:pPr>
            <a:r>
              <a:t>                    my_stack.push(b-a)</a:t>
            </a:r>
          </a:p>
          <a:p>
            <a:pPr>
              <a:defRPr sz="2000"/>
            </a:pPr>
            <a:r>
              <a:t>                elif x == '*':</a:t>
            </a:r>
          </a:p>
          <a:p>
            <a:pPr>
              <a:defRPr sz="2000"/>
            </a:pPr>
            <a:r>
              <a:t>                    my_stack.push(a*b)</a:t>
            </a:r>
          </a:p>
          <a:p>
            <a:pPr>
              <a:defRPr sz="2000"/>
            </a:pPr>
            <a:r>
              <a:t>                elif x == '/':</a:t>
            </a:r>
          </a:p>
          <a:p>
            <a:pPr>
              <a:defRPr sz="2000"/>
            </a:pPr>
            <a:r>
              <a:t>                    my_stack.push(b/a)</a:t>
            </a:r>
          </a:p>
          <a:p>
            <a:pPr>
              <a:defRPr sz="2000"/>
            </a:pPr>
            <a:r>
              <a:t>            except IndexError:</a:t>
            </a:r>
          </a:p>
          <a:p>
            <a:pPr>
              <a:defRPr sz="2000"/>
            </a:pPr>
            <a:r>
              <a:t>                print('Expression malformed', x, my_stack)</a:t>
            </a:r>
          </a:p>
          <a:p>
            <a:pPr>
              <a:defRPr sz="2000"/>
            </a:pPr>
            <a:r>
              <a:t>                return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53" name="If the component is not an operato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component is not an operator:</a:t>
            </a:r>
          </a:p>
          <a:p>
            <a:pPr lvl="1"/>
            <a:r>
              <a:t>Make it into a number</a:t>
            </a:r>
          </a:p>
          <a:p>
            <a:pPr lvl="1"/>
            <a:r>
              <a:t>And push it</a:t>
            </a:r>
          </a:p>
        </p:txBody>
      </p:sp>
      <p:sp>
        <p:nvSpPr>
          <p:cNvPr id="254" name="else:…"/>
          <p:cNvSpPr txBox="1"/>
          <p:nvPr/>
        </p:nvSpPr>
        <p:spPr>
          <a:xfrm>
            <a:off x="1238175" y="5372099"/>
            <a:ext cx="1108888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else:</a:t>
            </a:r>
          </a:p>
          <a:p>
            <a:pPr/>
            <a:r>
              <a:t>            try:</a:t>
            </a:r>
          </a:p>
          <a:p>
            <a:pPr/>
            <a:r>
              <a:t>                a = int(x)</a:t>
            </a:r>
          </a:p>
          <a:p>
            <a:pPr/>
            <a:r>
              <a:t>            except ValueError:</a:t>
            </a:r>
          </a:p>
          <a:p>
            <a:pPr/>
            <a:r>
              <a:t>                print('Expression malformed', x)</a:t>
            </a:r>
          </a:p>
          <a:p>
            <a:pPr/>
            <a:r>
              <a:t>                return None</a:t>
            </a:r>
          </a:p>
          <a:p>
            <a:pPr/>
            <a:r>
              <a:t>            my_stack.push(a)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verse Polish 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Reverse Polish Notation</a:t>
            </a:r>
          </a:p>
        </p:txBody>
      </p:sp>
      <p:sp>
        <p:nvSpPr>
          <p:cNvPr id="257" name="At the end:  the stack should house a single numb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 the end:  the stack should house a single number</a:t>
            </a:r>
          </a:p>
          <a:p>
            <a:pPr lvl="1"/>
            <a:r>
              <a:t>Pop it</a:t>
            </a:r>
          </a:p>
          <a:p>
            <a:pPr/>
            <a:r>
              <a:t>Nota bene: The stack cannot be empty at this point</a:t>
            </a:r>
          </a:p>
          <a:p>
            <a:pPr/>
            <a:r>
              <a:t>But it could have more than one number</a:t>
            </a:r>
          </a:p>
          <a:p>
            <a:pPr lvl="1"/>
            <a:r>
              <a:t>Deal with this as homework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t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sp>
        <p:nvSpPr>
          <p:cNvPr id="131" name="Two oper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operations:</a:t>
            </a:r>
          </a:p>
          <a:p>
            <a:pPr lvl="1"/>
            <a:r>
              <a:t>Pop( ) returns uppermost object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1637" y="4761881"/>
            <a:ext cx="7175501" cy="313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t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sp>
        <p:nvSpPr>
          <p:cNvPr id="135" name="Your tur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Your turn:</a:t>
            </a:r>
          </a:p>
          <a:p>
            <a:pPr lvl="1"/>
            <a:r>
              <a:t>An initially empty stack</a:t>
            </a:r>
          </a:p>
          <a:p>
            <a:pPr lvl="2"/>
            <a:r>
              <a:t>What is the content of the stack after the following series of operations</a:t>
            </a:r>
          </a:p>
          <a:p>
            <a:pPr lvl="2"/>
          </a:p>
          <a:p>
            <a:pPr lvl="2"/>
          </a:p>
          <a:p>
            <a:pPr lvl="2"/>
            <a:r>
              <a:t>And what is the result of the last operation?</a:t>
            </a:r>
          </a:p>
        </p:txBody>
      </p:sp>
      <p:sp>
        <p:nvSpPr>
          <p:cNvPr id="136" name="push(A), push(B), pop( ), push(C), push(D),…"/>
          <p:cNvSpPr txBox="1"/>
          <p:nvPr/>
        </p:nvSpPr>
        <p:spPr>
          <a:xfrm>
            <a:off x="6366555" y="5613258"/>
            <a:ext cx="88330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push(A), push(B), pop( ), push(C), push(D), </a:t>
            </a:r>
          </a:p>
          <a:p>
            <a:pPr>
              <a:defRPr sz="2600"/>
            </a:pPr>
            <a:r>
              <a:t>push(E), push(F), pop( ), pop( 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t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sp>
        <p:nvSpPr>
          <p:cNvPr id="139" name="push(A), push(B), pop( ), push(C), push(D),…"/>
          <p:cNvSpPr txBox="1"/>
          <p:nvPr/>
        </p:nvSpPr>
        <p:spPr>
          <a:xfrm>
            <a:off x="6502400" y="3730114"/>
            <a:ext cx="883299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push(A), push(B), pop( ), push(C), push(D), </a:t>
            </a:r>
          </a:p>
          <a:p>
            <a:pPr>
              <a:defRPr sz="2600"/>
            </a:pPr>
            <a:r>
              <a:t>push(E), push(F), pop( ), pop( ) 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106" y="5198877"/>
            <a:ext cx="11236588" cy="108304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ast pop returns E"/>
          <p:cNvSpPr txBox="1"/>
          <p:nvPr/>
        </p:nvSpPr>
        <p:spPr>
          <a:xfrm>
            <a:off x="6502400" y="7136798"/>
            <a:ext cx="422977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Last pop returns 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sp>
        <p:nvSpPr>
          <p:cNvPr id="144" name="There are two auxiliary metho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two auxiliary methods:</a:t>
            </a:r>
          </a:p>
          <a:p>
            <a:pPr lvl="1"/>
            <a:r>
              <a:t>peek( )</a:t>
            </a:r>
          </a:p>
          <a:p>
            <a:pPr lvl="2"/>
            <a:r>
              <a:t>Look at the last element pushed on a stack</a:t>
            </a:r>
          </a:p>
          <a:p>
            <a:pPr lvl="2"/>
            <a:r>
              <a:t>Raises error or returns empty is stack is empty</a:t>
            </a:r>
          </a:p>
          <a:p>
            <a:pPr lvl="2"/>
            <a:r>
              <a:t>Does not change the stack</a:t>
            </a:r>
          </a:p>
          <a:p>
            <a:pPr lvl="1"/>
            <a:r>
              <a:t>is_empty( )</a:t>
            </a:r>
          </a:p>
          <a:p>
            <a:pPr lvl="2"/>
            <a:r>
              <a:t>returns True if the stack is empty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ytho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Implementation</a:t>
            </a:r>
          </a:p>
        </p:txBody>
      </p:sp>
      <p:sp>
        <p:nvSpPr>
          <p:cNvPr id="147" name="Can use a Python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Python list</a:t>
            </a:r>
          </a:p>
          <a:p>
            <a:pPr lvl="1"/>
            <a:r>
              <a:t>pop( ) removes the last element</a:t>
            </a:r>
          </a:p>
          <a:p>
            <a:pPr lvl="1"/>
            <a:r>
              <a:t>append( ) adds at the 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ytho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Implementation</a:t>
            </a:r>
          </a:p>
        </p:txBody>
      </p:sp>
      <p:sp>
        <p:nvSpPr>
          <p:cNvPr id="150" name="Use an internal component that is a Python li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an internal component that is a Python list</a:t>
            </a:r>
          </a:p>
        </p:txBody>
      </p:sp>
      <p:sp>
        <p:nvSpPr>
          <p:cNvPr id="151" name="class Stack:…"/>
          <p:cNvSpPr txBox="1"/>
          <p:nvPr/>
        </p:nvSpPr>
        <p:spPr>
          <a:xfrm>
            <a:off x="2672736" y="3336987"/>
            <a:ext cx="7659328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Stack:</a:t>
            </a:r>
          </a:p>
          <a:p>
            <a:pPr/>
            <a:r>
              <a:t>    def __init__(self):</a:t>
            </a:r>
          </a:p>
          <a:p>
            <a:pPr/>
            <a:r>
              <a:t>        self.array = []</a:t>
            </a:r>
          </a:p>
          <a:p>
            <a:pPr/>
            <a:r>
              <a:t>    def peek(self):</a:t>
            </a:r>
          </a:p>
          <a:p>
            <a:pPr/>
            <a:r>
              <a:t>        return self.array[-1]</a:t>
            </a:r>
          </a:p>
          <a:p>
            <a:pPr/>
            <a:r>
              <a:t>    def pop(self):</a:t>
            </a:r>
          </a:p>
          <a:p>
            <a:pPr/>
            <a:r>
              <a:t>        return self.array.pop()</a:t>
            </a:r>
          </a:p>
          <a:p>
            <a:pPr/>
            <a:r>
              <a:t>    def push(self, value):</a:t>
            </a:r>
          </a:p>
          <a:p>
            <a:pPr/>
            <a:r>
              <a:t>        self.array.append(value)</a:t>
            </a:r>
          </a:p>
          <a:p>
            <a:pPr/>
            <a:r>
              <a:t>    def is_empty(self):</a:t>
            </a:r>
          </a:p>
          <a:p>
            <a:pPr/>
            <a:r>
              <a:t>        return len(self.array)==0</a:t>
            </a:r>
          </a:p>
          <a:p>
            <a:pPr/>
            <a:r>
              <a:t>    def __str__(self):</a:t>
            </a:r>
          </a:p>
          <a:p>
            <a:pPr/>
            <a:r>
              <a:t>        return str(self.array)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