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l"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l"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l"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l"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l"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l"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l"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l"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82600"/>
          </a:xfrm>
          <a:prstGeom prst="rect">
            <a:avLst/>
          </a:prstGeom>
        </p:spPr>
        <p:txBody>
          <a:bodyPr anchor="t">
            <a:spAutoFit/>
          </a:bodyPr>
          <a:lstStyle>
            <a:lvl1pPr marL="0" indent="0">
              <a:spcBef>
                <a:spcPts val="0"/>
              </a:spcBef>
              <a:buSzTx/>
              <a:buNone/>
              <a:defRPr sz="2600">
                <a:latin typeface="Courier New"/>
                <a:ea typeface="Courier New"/>
                <a:cs typeface="Courier New"/>
                <a:sym typeface="Courier New"/>
              </a:defRPr>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lgn="ct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2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Distances in Graphs"/>
          <p:cNvSpPr txBox="1"/>
          <p:nvPr>
            <p:ph type="ctrTitle"/>
          </p:nvPr>
        </p:nvSpPr>
        <p:spPr>
          <a:prstGeom prst="rect">
            <a:avLst/>
          </a:prstGeom>
        </p:spPr>
        <p:txBody>
          <a:bodyPr/>
          <a:lstStyle/>
          <a:p>
            <a:pPr/>
            <a:r>
              <a:t>Distances in Graphs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Bellman-Ford"/>
          <p:cNvSpPr txBox="1"/>
          <p:nvPr>
            <p:ph type="title"/>
          </p:nvPr>
        </p:nvSpPr>
        <p:spPr>
          <a:prstGeom prst="rect">
            <a:avLst/>
          </a:prstGeom>
        </p:spPr>
        <p:txBody>
          <a:bodyPr/>
          <a:lstStyle/>
          <a:p>
            <a:pPr/>
            <a:r>
              <a:t>Bellman-Ford</a:t>
            </a:r>
          </a:p>
        </p:txBody>
      </p:sp>
      <p:sp>
        <p:nvSpPr>
          <p:cNvPr id="149" name="Bellman-Ford Single Source Distance Algorithm…"/>
          <p:cNvSpPr txBox="1"/>
          <p:nvPr>
            <p:ph type="body" idx="1"/>
          </p:nvPr>
        </p:nvSpPr>
        <p:spPr>
          <a:prstGeom prst="rect">
            <a:avLst/>
          </a:prstGeom>
        </p:spPr>
        <p:txBody>
          <a:bodyPr anchor="t"/>
          <a:lstStyle/>
          <a:p>
            <a:pPr/>
            <a:r>
              <a:t>Bellman-Ford Single Source Distance Algorithm</a:t>
            </a:r>
          </a:p>
          <a:p>
            <a:pPr lvl="1"/>
            <a:r>
              <a:t>We initialize by:</a:t>
            </a:r>
          </a:p>
          <a:p>
            <a:pPr lvl="2"/>
            <a:r>
              <a:t>Source </a:t>
            </a:r>
            <a14:m>
              <m:oMath>
                <m:r>
                  <a:rPr xmlns:a="http://schemas.openxmlformats.org/drawingml/2006/main" sz="4250" i="1">
                    <a:solidFill>
                      <a:srgbClr val="000000"/>
                    </a:solidFill>
                    <a:latin typeface="Cambria Math" panose="02040503050406030204" pitchFamily="18" charset="0"/>
                  </a:rPr>
                  <m:t>s</m:t>
                </m:r>
              </m:oMath>
            </a14:m>
            <a:r>
              <a:t> gets distance 0 and itself as predecessor</a:t>
            </a:r>
          </a:p>
          <a:p>
            <a:pPr lvl="2"/>
            <a:r>
              <a:t>Every node </a:t>
            </a:r>
            <a14:m>
              <m:oMath>
                <m:r>
                  <a:rPr xmlns:a="http://schemas.openxmlformats.org/drawingml/2006/main" sz="4450" i="1">
                    <a:solidFill>
                      <a:srgbClr val="000000"/>
                    </a:solidFill>
                    <a:latin typeface="Cambria Math" panose="02040503050406030204" pitchFamily="18" charset="0"/>
                  </a:rPr>
                  <m:t>u</m:t>
                </m:r>
              </m:oMath>
            </a14:m>
            <a:r>
              <a:t> adjacent to </a:t>
            </a:r>
            <a14:m>
              <m:oMath>
                <m:r>
                  <a:rPr xmlns:a="http://schemas.openxmlformats.org/drawingml/2006/main" sz="4250" i="1">
                    <a:solidFill>
                      <a:srgbClr val="000000"/>
                    </a:solidFill>
                    <a:latin typeface="Cambria Math" panose="02040503050406030204" pitchFamily="18" charset="0"/>
                  </a:rPr>
                  <m:t>s</m:t>
                </m:r>
              </m:oMath>
            </a14:m>
            <a:r>
              <a:t> gets distance </a:t>
            </a:r>
            <a14:m>
              <m:oMath>
                <m:r>
                  <a:rPr xmlns:a="http://schemas.openxmlformats.org/drawingml/2006/main" sz="3950" i="1">
                    <a:solidFill>
                      <a:srgbClr val="000000"/>
                    </a:solidFill>
                    <a:latin typeface="Cambria Math" panose="02040503050406030204" pitchFamily="18" charset="0"/>
                  </a:rPr>
                  <m:t>w</m:t>
                </m:r>
                <m:r>
                  <a:rPr xmlns:a="http://schemas.openxmlformats.org/drawingml/2006/main" sz="3950" i="1">
                    <a:solidFill>
                      <a:srgbClr val="000000"/>
                    </a:solidFill>
                    <a:latin typeface="Cambria Math" panose="02040503050406030204" pitchFamily="18" charset="0"/>
                  </a:rPr>
                  <m:t>(</m:t>
                </m:r>
                <m:r>
                  <a:rPr xmlns:a="http://schemas.openxmlformats.org/drawingml/2006/main" sz="3950" i="1">
                    <a:solidFill>
                      <a:srgbClr val="000000"/>
                    </a:solidFill>
                    <a:latin typeface="Cambria Math" panose="02040503050406030204" pitchFamily="18" charset="0"/>
                  </a:rPr>
                  <m:t>s</m:t>
                </m:r>
                <m:r>
                  <a:rPr xmlns:a="http://schemas.openxmlformats.org/drawingml/2006/main" sz="3950" i="1">
                    <a:solidFill>
                      <a:srgbClr val="000000"/>
                    </a:solidFill>
                    <a:latin typeface="Cambria Math" panose="02040503050406030204" pitchFamily="18" charset="0"/>
                  </a:rPr>
                  <m:t>,</m:t>
                </m:r>
                <m:r>
                  <a:rPr xmlns:a="http://schemas.openxmlformats.org/drawingml/2006/main" sz="3950" i="1">
                    <a:solidFill>
                      <a:srgbClr val="000000"/>
                    </a:solidFill>
                    <a:latin typeface="Cambria Math" panose="02040503050406030204" pitchFamily="18" charset="0"/>
                  </a:rPr>
                  <m:t>u</m:t>
                </m:r>
                <m:r>
                  <a:rPr xmlns:a="http://schemas.openxmlformats.org/drawingml/2006/main" sz="3950" i="1">
                    <a:solidFill>
                      <a:srgbClr val="000000"/>
                    </a:solidFill>
                    <a:latin typeface="Cambria Math" panose="02040503050406030204" pitchFamily="18" charset="0"/>
                  </a:rPr>
                  <m:t>)</m:t>
                </m:r>
              </m:oMath>
            </a14:m>
            <a:r>
              <a:t> and predecessor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Bellman-Ford"/>
          <p:cNvSpPr txBox="1"/>
          <p:nvPr>
            <p:ph type="title"/>
          </p:nvPr>
        </p:nvSpPr>
        <p:spPr>
          <a:prstGeom prst="rect">
            <a:avLst/>
          </a:prstGeom>
        </p:spPr>
        <p:txBody>
          <a:bodyPr/>
          <a:lstStyle/>
          <a:p>
            <a:pPr/>
            <a:r>
              <a:t>Bellman-Ford</a:t>
            </a:r>
          </a:p>
        </p:txBody>
      </p:sp>
      <p:sp>
        <p:nvSpPr>
          <p:cNvPr id="152" name="Best path from source   to node   cannot have more than   edges in it…"/>
          <p:cNvSpPr txBox="1"/>
          <p:nvPr>
            <p:ph type="body" idx="1"/>
          </p:nvPr>
        </p:nvSpPr>
        <p:spPr>
          <a:prstGeom prst="rect">
            <a:avLst/>
          </a:prstGeom>
        </p:spPr>
        <p:txBody>
          <a:bodyPr anchor="t"/>
          <a:lstStyle/>
          <a:p>
            <a:pPr/>
            <a:r>
              <a:t>Best path from source </a:t>
            </a:r>
            <a14:m>
              <m:oMath>
                <m:r>
                  <a:rPr xmlns:a="http://schemas.openxmlformats.org/drawingml/2006/main" sz="4250" i="1">
                    <a:solidFill>
                      <a:srgbClr val="000000"/>
                    </a:solidFill>
                    <a:latin typeface="Cambria Math" panose="02040503050406030204" pitchFamily="18" charset="0"/>
                  </a:rPr>
                  <m:t>s</m:t>
                </m:r>
              </m:oMath>
            </a14:m>
            <a:r>
              <a:t> to node </a:t>
            </a:r>
            <a14:m>
              <m:oMath>
                <m:r>
                  <a:rPr xmlns:a="http://schemas.openxmlformats.org/drawingml/2006/main" sz="4450" i="1">
                    <a:solidFill>
                      <a:srgbClr val="000000"/>
                    </a:solidFill>
                    <a:latin typeface="Cambria Math" panose="02040503050406030204" pitchFamily="18" charset="0"/>
                  </a:rPr>
                  <m:t>u</m:t>
                </m:r>
              </m:oMath>
            </a14:m>
            <a:r>
              <a:t> cannot have more than </a:t>
            </a:r>
            <a14:m>
              <m:oMath>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V</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1</m:t>
                </m:r>
              </m:oMath>
            </a14:m>
            <a:r>
              <a:t> edges in it</a:t>
            </a:r>
          </a:p>
          <a:p>
            <a:pPr lvl="1"/>
            <a:r>
              <a:t>So, we relax with every edge a total of  </a:t>
            </a:r>
            <a14:m>
              <m:oMath>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V</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m:t>
                </m:r>
                <m:r>
                  <a:rPr xmlns:a="http://schemas.openxmlformats.org/drawingml/2006/main" sz="4300" i="1">
                    <a:solidFill>
                      <a:srgbClr val="000000"/>
                    </a:solidFill>
                    <a:latin typeface="Cambria Math" panose="02040503050406030204" pitchFamily="18" charset="0"/>
                  </a:rPr>
                  <m:t>1</m:t>
                </m:r>
              </m:oMath>
            </a14:m>
            <a:r>
              <a:t> times</a:t>
            </a:r>
          </a:p>
          <a:p>
            <a:pPr lvl="1"/>
            <a:r>
              <a:t>If we can relax afterwards, something is fishy:</a:t>
            </a:r>
          </a:p>
          <a:p>
            <a:pPr lvl="2"/>
            <a:r>
              <a:t>We have found evidence for a negative cycle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Bellman-Ford"/>
          <p:cNvSpPr txBox="1"/>
          <p:nvPr>
            <p:ph type="title"/>
          </p:nvPr>
        </p:nvSpPr>
        <p:spPr>
          <a:prstGeom prst="rect">
            <a:avLst/>
          </a:prstGeom>
        </p:spPr>
        <p:txBody>
          <a:bodyPr/>
          <a:lstStyle/>
          <a:p>
            <a:pPr/>
            <a:r>
              <a:t>Bellman-Ford</a:t>
            </a:r>
          </a:p>
        </p:txBody>
      </p:sp>
      <p:sp>
        <p:nvSpPr>
          <p:cNvPr id="155" name="def Bellman_Ford(s, V, E):…"/>
          <p:cNvSpPr txBox="1"/>
          <p:nvPr>
            <p:ph type="body" idx="1"/>
          </p:nvPr>
        </p:nvSpPr>
        <p:spPr>
          <a:prstGeom prst="rect">
            <a:avLst/>
          </a:prstGeom>
        </p:spPr>
        <p:txBody>
          <a:bodyPr anchor="t"/>
          <a:lstStyle/>
          <a:p>
            <a:pPr marL="413384" indent="-413384" defTabSz="543305">
              <a:spcBef>
                <a:spcPts val="2000"/>
              </a:spcBef>
              <a:defRPr sz="2976"/>
            </a:pPr>
            <a:r>
              <a:t>def Bellman_Ford(s, V, E):</a:t>
            </a:r>
          </a:p>
          <a:p>
            <a:pPr lvl="1" marL="826769" indent="-413384" defTabSz="543305">
              <a:spcBef>
                <a:spcPts val="2000"/>
              </a:spcBef>
              <a:defRPr sz="2976"/>
            </a:pPr>
            <a:r>
              <a:t>initialize(s,V,E)</a:t>
            </a:r>
          </a:p>
          <a:p>
            <a:pPr lvl="1" marL="826769" indent="-413384" defTabSz="543305">
              <a:spcBef>
                <a:spcPts val="2000"/>
              </a:spcBef>
              <a:defRPr sz="2976"/>
            </a:pPr>
            <a:r>
              <a:t>for i in range(len(V)-1):</a:t>
            </a:r>
          </a:p>
          <a:p>
            <a:pPr lvl="2" marL="1240155" indent="-413384" defTabSz="543305">
              <a:spcBef>
                <a:spcPts val="2000"/>
              </a:spcBef>
              <a:defRPr sz="2976"/>
            </a:pPr>
            <a:r>
              <a:t>for (u,v) in E:</a:t>
            </a:r>
          </a:p>
          <a:p>
            <a:pPr lvl="3" marL="1653539" indent="-413384" defTabSz="543305">
              <a:spcBef>
                <a:spcPts val="2000"/>
              </a:spcBef>
              <a:defRPr sz="2976"/>
            </a:pPr>
            <a:r>
              <a:t>relax(u,v)</a:t>
            </a:r>
          </a:p>
          <a:p>
            <a:pPr lvl="1" marL="826769" indent="-413384" defTabSz="543305">
              <a:spcBef>
                <a:spcPts val="2000"/>
              </a:spcBef>
              <a:defRPr sz="2976"/>
            </a:pPr>
            <a:r>
              <a:t>for (u,v) in E:</a:t>
            </a:r>
          </a:p>
          <a:p>
            <a:pPr lvl="2" marL="1240155" indent="-413384" defTabSz="543305">
              <a:spcBef>
                <a:spcPts val="2000"/>
              </a:spcBef>
              <a:defRPr sz="2976"/>
            </a:pPr>
            <a:r>
              <a:t>if relax(u,v) changes the distance in v:</a:t>
            </a:r>
          </a:p>
          <a:p>
            <a:pPr lvl="3" marL="1653539" indent="-413384" defTabSz="543305">
              <a:spcBef>
                <a:spcPts val="2000"/>
              </a:spcBef>
              <a:defRPr sz="2976"/>
            </a:pPr>
            <a:r>
              <a:t>return 'negative weight cycle detected'</a:t>
            </a:r>
          </a:p>
          <a:p>
            <a:pPr lvl="1" marL="826769" indent="-413384" defTabSz="543305">
              <a:spcBef>
                <a:spcPts val="2000"/>
              </a:spcBef>
              <a:defRPr sz="2976"/>
            </a:pPr>
            <a:r>
              <a:t>return 'done'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Bellman-Ford"/>
          <p:cNvSpPr txBox="1"/>
          <p:nvPr>
            <p:ph type="title"/>
          </p:nvPr>
        </p:nvSpPr>
        <p:spPr>
          <a:prstGeom prst="rect">
            <a:avLst/>
          </a:prstGeom>
        </p:spPr>
        <p:txBody>
          <a:bodyPr/>
          <a:lstStyle/>
          <a:p>
            <a:pPr/>
            <a:r>
              <a:t>Bellman-Ford</a:t>
            </a:r>
          </a:p>
        </p:txBody>
      </p:sp>
      <p:sp>
        <p:nvSpPr>
          <p:cNvPr id="158" name="Example: After initialization"/>
          <p:cNvSpPr txBox="1"/>
          <p:nvPr>
            <p:ph type="body" idx="1"/>
          </p:nvPr>
        </p:nvSpPr>
        <p:spPr>
          <a:prstGeom prst="rect">
            <a:avLst/>
          </a:prstGeom>
        </p:spPr>
        <p:txBody>
          <a:bodyPr anchor="t"/>
          <a:lstStyle/>
          <a:p>
            <a:pPr/>
            <a:r>
              <a:t>Example: After initialization</a:t>
            </a:r>
          </a:p>
        </p:txBody>
      </p:sp>
      <p:pic>
        <p:nvPicPr>
          <p:cNvPr id="159" name="Image" descr="Image"/>
          <p:cNvPicPr>
            <a:picLocks noChangeAspect="1"/>
          </p:cNvPicPr>
          <p:nvPr/>
        </p:nvPicPr>
        <p:blipFill>
          <a:blip r:embed="rId2">
            <a:extLst/>
          </a:blip>
          <a:stretch>
            <a:fillRect/>
          </a:stretch>
        </p:blipFill>
        <p:spPr>
          <a:xfrm>
            <a:off x="1713364" y="3272496"/>
            <a:ext cx="9578072" cy="5604804"/>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Bellman-Ford"/>
          <p:cNvSpPr txBox="1"/>
          <p:nvPr>
            <p:ph type="title"/>
          </p:nvPr>
        </p:nvSpPr>
        <p:spPr>
          <a:prstGeom prst="rect">
            <a:avLst/>
          </a:prstGeom>
        </p:spPr>
        <p:txBody>
          <a:bodyPr/>
          <a:lstStyle/>
          <a:p>
            <a:pPr/>
            <a:r>
              <a:t>Bellman-Ford</a:t>
            </a:r>
          </a:p>
        </p:txBody>
      </p:sp>
      <p:pic>
        <p:nvPicPr>
          <p:cNvPr id="162" name="Image" descr="Image"/>
          <p:cNvPicPr>
            <a:picLocks noChangeAspect="1"/>
          </p:cNvPicPr>
          <p:nvPr/>
        </p:nvPicPr>
        <p:blipFill>
          <a:blip r:embed="rId2">
            <a:extLst/>
          </a:blip>
          <a:stretch>
            <a:fillRect/>
          </a:stretch>
        </p:blipFill>
        <p:spPr>
          <a:xfrm>
            <a:off x="1477922" y="3022600"/>
            <a:ext cx="10048956" cy="5880350"/>
          </a:xfrm>
          <a:prstGeom prst="rect">
            <a:avLst/>
          </a:prstGeom>
          <a:ln w="12700">
            <a:miter lim="400000"/>
          </a:ln>
        </p:spPr>
      </p:pic>
      <p:sp>
        <p:nvSpPr>
          <p:cNvPr id="163" name="Relax here"/>
          <p:cNvSpPr txBox="1"/>
          <p:nvPr/>
        </p:nvSpPr>
        <p:spPr>
          <a:xfrm>
            <a:off x="5852002" y="3022599"/>
            <a:ext cx="15535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Relax here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Bellman-Ford"/>
          <p:cNvSpPr txBox="1"/>
          <p:nvPr>
            <p:ph type="title"/>
          </p:nvPr>
        </p:nvSpPr>
        <p:spPr>
          <a:prstGeom prst="rect">
            <a:avLst/>
          </a:prstGeom>
        </p:spPr>
        <p:txBody>
          <a:bodyPr/>
          <a:lstStyle/>
          <a:p>
            <a:pPr/>
            <a:r>
              <a:t>Bellman-Ford</a:t>
            </a:r>
          </a:p>
        </p:txBody>
      </p:sp>
      <p:pic>
        <p:nvPicPr>
          <p:cNvPr id="166" name="Image" descr="Image"/>
          <p:cNvPicPr>
            <a:picLocks noChangeAspect="1"/>
          </p:cNvPicPr>
          <p:nvPr/>
        </p:nvPicPr>
        <p:blipFill>
          <a:blip r:embed="rId2">
            <a:extLst/>
          </a:blip>
          <a:stretch>
            <a:fillRect/>
          </a:stretch>
        </p:blipFill>
        <p:spPr>
          <a:xfrm>
            <a:off x="1477922" y="3022600"/>
            <a:ext cx="10048956" cy="5880350"/>
          </a:xfrm>
          <a:prstGeom prst="rect">
            <a:avLst/>
          </a:prstGeom>
          <a:ln w="12700">
            <a:miter lim="400000"/>
          </a:ln>
        </p:spPr>
      </p:pic>
      <p:sp>
        <p:nvSpPr>
          <p:cNvPr id="167" name="Relax here"/>
          <p:cNvSpPr txBox="1"/>
          <p:nvPr/>
        </p:nvSpPr>
        <p:spPr>
          <a:xfrm>
            <a:off x="1921339" y="3998196"/>
            <a:ext cx="1553566"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Relax here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Bellman-Ford"/>
          <p:cNvSpPr txBox="1"/>
          <p:nvPr>
            <p:ph type="title"/>
          </p:nvPr>
        </p:nvSpPr>
        <p:spPr>
          <a:prstGeom prst="rect">
            <a:avLst/>
          </a:prstGeom>
        </p:spPr>
        <p:txBody>
          <a:bodyPr/>
          <a:lstStyle/>
          <a:p>
            <a:pPr/>
            <a:r>
              <a:t>Bellman-Ford</a:t>
            </a:r>
          </a:p>
        </p:txBody>
      </p:sp>
      <p:pic>
        <p:nvPicPr>
          <p:cNvPr id="170" name="Image" descr="Image"/>
          <p:cNvPicPr>
            <a:picLocks noChangeAspect="1"/>
          </p:cNvPicPr>
          <p:nvPr/>
        </p:nvPicPr>
        <p:blipFill>
          <a:blip r:embed="rId2">
            <a:extLst/>
          </a:blip>
          <a:stretch>
            <a:fillRect/>
          </a:stretch>
        </p:blipFill>
        <p:spPr>
          <a:xfrm>
            <a:off x="1477922" y="3022600"/>
            <a:ext cx="10048956" cy="5880350"/>
          </a:xfrm>
          <a:prstGeom prst="rect">
            <a:avLst/>
          </a:prstGeom>
          <a:ln w="12700">
            <a:miter lim="400000"/>
          </a:ln>
        </p:spPr>
      </p:pic>
      <p:sp>
        <p:nvSpPr>
          <p:cNvPr id="171" name="Relax here"/>
          <p:cNvSpPr txBox="1"/>
          <p:nvPr/>
        </p:nvSpPr>
        <p:spPr>
          <a:xfrm>
            <a:off x="3278690" y="5016209"/>
            <a:ext cx="15535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Relax here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Bellman-Ford"/>
          <p:cNvSpPr txBox="1"/>
          <p:nvPr>
            <p:ph type="title"/>
          </p:nvPr>
        </p:nvSpPr>
        <p:spPr>
          <a:prstGeom prst="rect">
            <a:avLst/>
          </a:prstGeom>
        </p:spPr>
        <p:txBody>
          <a:bodyPr/>
          <a:lstStyle/>
          <a:p>
            <a:pPr/>
            <a:r>
              <a:t>Bellman-Ford</a:t>
            </a:r>
          </a:p>
        </p:txBody>
      </p:sp>
      <p:pic>
        <p:nvPicPr>
          <p:cNvPr id="174" name="Image" descr="Image"/>
          <p:cNvPicPr>
            <a:picLocks noChangeAspect="1"/>
          </p:cNvPicPr>
          <p:nvPr/>
        </p:nvPicPr>
        <p:blipFill>
          <a:blip r:embed="rId2">
            <a:extLst/>
          </a:blip>
          <a:stretch>
            <a:fillRect/>
          </a:stretch>
        </p:blipFill>
        <p:spPr>
          <a:xfrm>
            <a:off x="816192" y="2413000"/>
            <a:ext cx="11372416" cy="6654801"/>
          </a:xfrm>
          <a:prstGeom prst="rect">
            <a:avLst/>
          </a:prstGeom>
          <a:ln w="12700">
            <a:miter lim="400000"/>
          </a:ln>
        </p:spPr>
      </p:pic>
      <p:sp>
        <p:nvSpPr>
          <p:cNvPr id="175" name="Relax here"/>
          <p:cNvSpPr txBox="1"/>
          <p:nvPr/>
        </p:nvSpPr>
        <p:spPr>
          <a:xfrm>
            <a:off x="5725617" y="4745090"/>
            <a:ext cx="155356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Relax here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Bellman-Ford"/>
          <p:cNvSpPr txBox="1"/>
          <p:nvPr>
            <p:ph type="title"/>
          </p:nvPr>
        </p:nvSpPr>
        <p:spPr>
          <a:prstGeom prst="rect">
            <a:avLst/>
          </a:prstGeom>
        </p:spPr>
        <p:txBody>
          <a:bodyPr/>
          <a:lstStyle/>
          <a:p>
            <a:pPr/>
            <a:r>
              <a:t>Bellman-Ford</a:t>
            </a:r>
          </a:p>
        </p:txBody>
      </p:sp>
      <p:sp>
        <p:nvSpPr>
          <p:cNvPr id="178" name="Relax here"/>
          <p:cNvSpPr txBox="1"/>
          <p:nvPr/>
        </p:nvSpPr>
        <p:spPr>
          <a:xfrm>
            <a:off x="7945452" y="4415434"/>
            <a:ext cx="155356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Relax here</a:t>
            </a:r>
          </a:p>
        </p:txBody>
      </p:sp>
      <p:pic>
        <p:nvPicPr>
          <p:cNvPr id="179" name="Image" descr="Image"/>
          <p:cNvPicPr>
            <a:picLocks noChangeAspect="1"/>
          </p:cNvPicPr>
          <p:nvPr/>
        </p:nvPicPr>
        <p:blipFill>
          <a:blip r:embed="rId2">
            <a:extLst/>
          </a:blip>
          <a:stretch>
            <a:fillRect/>
          </a:stretch>
        </p:blipFill>
        <p:spPr>
          <a:xfrm>
            <a:off x="942812" y="2217169"/>
            <a:ext cx="11119176" cy="6506613"/>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Bellman-Ford"/>
          <p:cNvSpPr txBox="1"/>
          <p:nvPr>
            <p:ph type="title"/>
          </p:nvPr>
        </p:nvSpPr>
        <p:spPr>
          <a:prstGeom prst="rect">
            <a:avLst/>
          </a:prstGeom>
        </p:spPr>
        <p:txBody>
          <a:bodyPr/>
          <a:lstStyle/>
          <a:p>
            <a:pPr/>
            <a:r>
              <a:t>Bellman-Ford</a:t>
            </a:r>
          </a:p>
        </p:txBody>
      </p:sp>
      <p:sp>
        <p:nvSpPr>
          <p:cNvPr id="182" name="Relax here"/>
          <p:cNvSpPr txBox="1"/>
          <p:nvPr/>
        </p:nvSpPr>
        <p:spPr>
          <a:xfrm>
            <a:off x="2431212" y="5009109"/>
            <a:ext cx="15535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Relax here</a:t>
            </a:r>
          </a:p>
        </p:txBody>
      </p:sp>
      <p:pic>
        <p:nvPicPr>
          <p:cNvPr id="183" name="Image" descr="Image"/>
          <p:cNvPicPr>
            <a:picLocks noChangeAspect="1"/>
          </p:cNvPicPr>
          <p:nvPr/>
        </p:nvPicPr>
        <p:blipFill>
          <a:blip r:embed="rId2">
            <a:extLst/>
          </a:blip>
          <a:stretch>
            <a:fillRect/>
          </a:stretch>
        </p:blipFill>
        <p:spPr>
          <a:xfrm>
            <a:off x="942812" y="2217169"/>
            <a:ext cx="11119176" cy="650661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Distance Algorithms"/>
          <p:cNvSpPr txBox="1"/>
          <p:nvPr>
            <p:ph type="title"/>
          </p:nvPr>
        </p:nvSpPr>
        <p:spPr>
          <a:prstGeom prst="rect">
            <a:avLst/>
          </a:prstGeom>
        </p:spPr>
        <p:txBody>
          <a:bodyPr/>
          <a:lstStyle/>
          <a:p>
            <a:pPr/>
            <a:r>
              <a:t>Distance Algorithms</a:t>
            </a:r>
          </a:p>
        </p:txBody>
      </p:sp>
      <p:sp>
        <p:nvSpPr>
          <p:cNvPr id="122" name="Calculating distances in graphs…"/>
          <p:cNvSpPr txBox="1"/>
          <p:nvPr>
            <p:ph type="body" idx="1"/>
          </p:nvPr>
        </p:nvSpPr>
        <p:spPr>
          <a:prstGeom prst="rect">
            <a:avLst/>
          </a:prstGeom>
        </p:spPr>
        <p:txBody>
          <a:bodyPr anchor="t"/>
          <a:lstStyle/>
          <a:p>
            <a:pPr/>
            <a:r>
              <a:t>Calculating distances in graphs </a:t>
            </a:r>
          </a:p>
          <a:p>
            <a:pPr lvl="1"/>
            <a:r>
              <a:t>Single source - single destination</a:t>
            </a:r>
          </a:p>
          <a:p>
            <a:pPr lvl="1"/>
            <a:r>
              <a:t>Single source - all destinations</a:t>
            </a:r>
          </a:p>
          <a:p>
            <a:pPr lvl="1"/>
            <a:r>
              <a:t>All sources - all destinations</a:t>
            </a:r>
          </a:p>
          <a:p>
            <a:pPr lvl="1"/>
          </a:p>
          <a:p>
            <a:pPr lvl="1"/>
            <a:r>
              <a:t>Directed Graphs</a:t>
            </a:r>
          </a:p>
          <a:p>
            <a:pPr lvl="1"/>
            <a:r>
              <a:t>Undirected Graphs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Bellman-Ford"/>
          <p:cNvSpPr txBox="1"/>
          <p:nvPr>
            <p:ph type="title"/>
          </p:nvPr>
        </p:nvSpPr>
        <p:spPr>
          <a:prstGeom prst="rect">
            <a:avLst/>
          </a:prstGeom>
        </p:spPr>
        <p:txBody>
          <a:bodyPr/>
          <a:lstStyle/>
          <a:p>
            <a:pPr/>
            <a:r>
              <a:t>Bellman-Ford</a:t>
            </a:r>
          </a:p>
        </p:txBody>
      </p:sp>
      <p:sp>
        <p:nvSpPr>
          <p:cNvPr id="186" name="Relax here"/>
          <p:cNvSpPr txBox="1"/>
          <p:nvPr/>
        </p:nvSpPr>
        <p:spPr>
          <a:xfrm>
            <a:off x="4792438" y="5009109"/>
            <a:ext cx="155356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Relax here</a:t>
            </a:r>
          </a:p>
        </p:txBody>
      </p:sp>
      <p:pic>
        <p:nvPicPr>
          <p:cNvPr id="187" name="Image" descr="Image"/>
          <p:cNvPicPr>
            <a:picLocks noChangeAspect="1"/>
          </p:cNvPicPr>
          <p:nvPr/>
        </p:nvPicPr>
        <p:blipFill>
          <a:blip r:embed="rId2">
            <a:extLst/>
          </a:blip>
          <a:stretch>
            <a:fillRect/>
          </a:stretch>
        </p:blipFill>
        <p:spPr>
          <a:xfrm>
            <a:off x="942812" y="2217169"/>
            <a:ext cx="11119176" cy="6506613"/>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Bellman-Ford"/>
          <p:cNvSpPr txBox="1"/>
          <p:nvPr>
            <p:ph type="title"/>
          </p:nvPr>
        </p:nvSpPr>
        <p:spPr>
          <a:prstGeom prst="rect">
            <a:avLst/>
          </a:prstGeom>
        </p:spPr>
        <p:txBody>
          <a:bodyPr/>
          <a:lstStyle/>
          <a:p>
            <a:pPr/>
            <a:r>
              <a:t>Bellman-Ford</a:t>
            </a:r>
          </a:p>
        </p:txBody>
      </p:sp>
      <p:sp>
        <p:nvSpPr>
          <p:cNvPr id="190" name="Relax here"/>
          <p:cNvSpPr txBox="1"/>
          <p:nvPr/>
        </p:nvSpPr>
        <p:spPr>
          <a:xfrm>
            <a:off x="1469755" y="6154374"/>
            <a:ext cx="155356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Relax here</a:t>
            </a:r>
          </a:p>
        </p:txBody>
      </p:sp>
      <p:pic>
        <p:nvPicPr>
          <p:cNvPr id="191" name="Image" descr="Image"/>
          <p:cNvPicPr>
            <a:picLocks noChangeAspect="1"/>
          </p:cNvPicPr>
          <p:nvPr/>
        </p:nvPicPr>
        <p:blipFill>
          <a:blip r:embed="rId2">
            <a:extLst/>
          </a:blip>
          <a:stretch>
            <a:fillRect/>
          </a:stretch>
        </p:blipFill>
        <p:spPr>
          <a:xfrm>
            <a:off x="942812" y="2217169"/>
            <a:ext cx="11119176" cy="6506613"/>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Bellman-Ford"/>
          <p:cNvSpPr txBox="1"/>
          <p:nvPr>
            <p:ph type="title"/>
          </p:nvPr>
        </p:nvSpPr>
        <p:spPr>
          <a:prstGeom prst="rect">
            <a:avLst/>
          </a:prstGeom>
        </p:spPr>
        <p:txBody>
          <a:bodyPr/>
          <a:lstStyle/>
          <a:p>
            <a:pPr/>
            <a:r>
              <a:t>Bellman-Ford</a:t>
            </a:r>
          </a:p>
        </p:txBody>
      </p:sp>
      <p:sp>
        <p:nvSpPr>
          <p:cNvPr id="194" name="Relax here"/>
          <p:cNvSpPr txBox="1"/>
          <p:nvPr/>
        </p:nvSpPr>
        <p:spPr>
          <a:xfrm>
            <a:off x="3477503" y="7073415"/>
            <a:ext cx="1553567"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Relax here</a:t>
            </a:r>
          </a:p>
        </p:txBody>
      </p:sp>
      <p:pic>
        <p:nvPicPr>
          <p:cNvPr id="195" name="Image" descr="Image"/>
          <p:cNvPicPr>
            <a:picLocks noChangeAspect="1"/>
          </p:cNvPicPr>
          <p:nvPr/>
        </p:nvPicPr>
        <p:blipFill>
          <a:blip r:embed="rId2">
            <a:extLst/>
          </a:blip>
          <a:stretch>
            <a:fillRect/>
          </a:stretch>
        </p:blipFill>
        <p:spPr>
          <a:xfrm>
            <a:off x="942812" y="2217169"/>
            <a:ext cx="11119176" cy="6506613"/>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Bellman-Ford"/>
          <p:cNvSpPr txBox="1"/>
          <p:nvPr>
            <p:ph type="title"/>
          </p:nvPr>
        </p:nvSpPr>
        <p:spPr>
          <a:prstGeom prst="rect">
            <a:avLst/>
          </a:prstGeom>
        </p:spPr>
        <p:txBody>
          <a:bodyPr/>
          <a:lstStyle/>
          <a:p>
            <a:pPr/>
            <a:r>
              <a:t>Bellman-Ford</a:t>
            </a:r>
          </a:p>
        </p:txBody>
      </p:sp>
      <p:sp>
        <p:nvSpPr>
          <p:cNvPr id="198" name="Relax here"/>
          <p:cNvSpPr txBox="1"/>
          <p:nvPr/>
        </p:nvSpPr>
        <p:spPr>
          <a:xfrm>
            <a:off x="5131775" y="8240417"/>
            <a:ext cx="155356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Relax here</a:t>
            </a:r>
          </a:p>
        </p:txBody>
      </p:sp>
      <p:pic>
        <p:nvPicPr>
          <p:cNvPr id="199" name="Image" descr="Image"/>
          <p:cNvPicPr>
            <a:picLocks noChangeAspect="1"/>
          </p:cNvPicPr>
          <p:nvPr/>
        </p:nvPicPr>
        <p:blipFill>
          <a:blip r:embed="rId2">
            <a:extLst/>
          </a:blip>
          <a:stretch>
            <a:fillRect/>
          </a:stretch>
        </p:blipFill>
        <p:spPr>
          <a:xfrm>
            <a:off x="1326043" y="2412999"/>
            <a:ext cx="10352714" cy="6058102"/>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Bellman-Ford"/>
          <p:cNvSpPr txBox="1"/>
          <p:nvPr>
            <p:ph type="title"/>
          </p:nvPr>
        </p:nvSpPr>
        <p:spPr>
          <a:prstGeom prst="rect">
            <a:avLst/>
          </a:prstGeom>
        </p:spPr>
        <p:txBody>
          <a:bodyPr/>
          <a:lstStyle/>
          <a:p>
            <a:pPr/>
            <a:r>
              <a:t>Bellman-Ford</a:t>
            </a:r>
          </a:p>
        </p:txBody>
      </p:sp>
      <p:pic>
        <p:nvPicPr>
          <p:cNvPr id="202" name="Image" descr="Image"/>
          <p:cNvPicPr>
            <a:picLocks noChangeAspect="1"/>
          </p:cNvPicPr>
          <p:nvPr/>
        </p:nvPicPr>
        <p:blipFill>
          <a:blip r:embed="rId2">
            <a:extLst/>
          </a:blip>
          <a:stretch>
            <a:fillRect/>
          </a:stretch>
        </p:blipFill>
        <p:spPr>
          <a:xfrm>
            <a:off x="816192" y="2413000"/>
            <a:ext cx="11372416" cy="6654800"/>
          </a:xfrm>
          <a:prstGeom prst="rect">
            <a:avLst/>
          </a:prstGeom>
          <a:ln w="12700">
            <a:miter lim="400000"/>
          </a:ln>
        </p:spPr>
      </p:pic>
      <p:sp>
        <p:nvSpPr>
          <p:cNvPr id="203" name="Relax Here"/>
          <p:cNvSpPr txBox="1"/>
          <p:nvPr/>
        </p:nvSpPr>
        <p:spPr>
          <a:xfrm>
            <a:off x="6957689" y="7473932"/>
            <a:ext cx="160416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Bellman-Ford"/>
          <p:cNvSpPr txBox="1"/>
          <p:nvPr>
            <p:ph type="title"/>
          </p:nvPr>
        </p:nvSpPr>
        <p:spPr>
          <a:prstGeom prst="rect">
            <a:avLst/>
          </a:prstGeom>
        </p:spPr>
        <p:txBody>
          <a:bodyPr/>
          <a:lstStyle/>
          <a:p>
            <a:pPr/>
            <a:r>
              <a:t>Bellman-Ford</a:t>
            </a:r>
          </a:p>
        </p:txBody>
      </p:sp>
      <p:sp>
        <p:nvSpPr>
          <p:cNvPr id="206" name="Relax Here"/>
          <p:cNvSpPr txBox="1"/>
          <p:nvPr/>
        </p:nvSpPr>
        <p:spPr>
          <a:xfrm>
            <a:off x="9050272" y="6342806"/>
            <a:ext cx="160416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pic>
        <p:nvPicPr>
          <p:cNvPr id="207" name="Image" descr="Image"/>
          <p:cNvPicPr>
            <a:picLocks noChangeAspect="1"/>
          </p:cNvPicPr>
          <p:nvPr/>
        </p:nvPicPr>
        <p:blipFill>
          <a:blip r:embed="rId2">
            <a:extLst/>
          </a:blip>
          <a:stretch>
            <a:fillRect/>
          </a:stretch>
        </p:blipFill>
        <p:spPr>
          <a:xfrm>
            <a:off x="1229607" y="2413000"/>
            <a:ext cx="10545586" cy="6310064"/>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Bellman-Ford"/>
          <p:cNvSpPr txBox="1"/>
          <p:nvPr>
            <p:ph type="title"/>
          </p:nvPr>
        </p:nvSpPr>
        <p:spPr>
          <a:prstGeom prst="rect">
            <a:avLst/>
          </a:prstGeom>
        </p:spPr>
        <p:txBody>
          <a:bodyPr/>
          <a:lstStyle/>
          <a:p>
            <a:pPr/>
            <a:r>
              <a:t>Bellman-Ford</a:t>
            </a:r>
          </a:p>
        </p:txBody>
      </p:sp>
      <p:pic>
        <p:nvPicPr>
          <p:cNvPr id="210" name="Image" descr="Image"/>
          <p:cNvPicPr>
            <a:picLocks noChangeAspect="1"/>
          </p:cNvPicPr>
          <p:nvPr/>
        </p:nvPicPr>
        <p:blipFill>
          <a:blip r:embed="rId2">
            <a:extLst/>
          </a:blip>
          <a:stretch>
            <a:fillRect/>
          </a:stretch>
        </p:blipFill>
        <p:spPr>
          <a:xfrm>
            <a:off x="1063257" y="2412999"/>
            <a:ext cx="10878286" cy="6430081"/>
          </a:xfrm>
          <a:prstGeom prst="rect">
            <a:avLst/>
          </a:prstGeom>
          <a:ln w="12700">
            <a:miter lim="400000"/>
          </a:ln>
        </p:spPr>
      </p:pic>
      <p:sp>
        <p:nvSpPr>
          <p:cNvPr id="211" name="Relax Here"/>
          <p:cNvSpPr txBox="1"/>
          <p:nvPr/>
        </p:nvSpPr>
        <p:spPr>
          <a:xfrm rot="20182826">
            <a:off x="9064411" y="8612396"/>
            <a:ext cx="160416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Bellman-Ford"/>
          <p:cNvSpPr txBox="1"/>
          <p:nvPr>
            <p:ph type="title"/>
          </p:nvPr>
        </p:nvSpPr>
        <p:spPr>
          <a:prstGeom prst="rect">
            <a:avLst/>
          </a:prstGeom>
        </p:spPr>
        <p:txBody>
          <a:bodyPr/>
          <a:lstStyle/>
          <a:p>
            <a:pPr/>
            <a:r>
              <a:t>Bellman-Ford</a:t>
            </a:r>
          </a:p>
        </p:txBody>
      </p:sp>
      <p:sp>
        <p:nvSpPr>
          <p:cNvPr id="214" name="Now, we can start again"/>
          <p:cNvSpPr txBox="1"/>
          <p:nvPr>
            <p:ph type="body" idx="1"/>
          </p:nvPr>
        </p:nvSpPr>
        <p:spPr>
          <a:prstGeom prst="rect">
            <a:avLst/>
          </a:prstGeom>
        </p:spPr>
        <p:txBody>
          <a:bodyPr anchor="t"/>
          <a:lstStyle/>
          <a:p>
            <a:pPr/>
            <a:r>
              <a:t>Now, we can start again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Bellman-Ford"/>
          <p:cNvSpPr txBox="1"/>
          <p:nvPr>
            <p:ph type="title"/>
          </p:nvPr>
        </p:nvSpPr>
        <p:spPr>
          <a:prstGeom prst="rect">
            <a:avLst/>
          </a:prstGeom>
        </p:spPr>
        <p:txBody>
          <a:bodyPr/>
          <a:lstStyle/>
          <a:p>
            <a:pPr/>
            <a:r>
              <a:t>Bellman-Ford</a:t>
            </a:r>
          </a:p>
        </p:txBody>
      </p:sp>
      <p:pic>
        <p:nvPicPr>
          <p:cNvPr id="217" name="Image" descr="Image"/>
          <p:cNvPicPr>
            <a:picLocks noChangeAspect="1"/>
          </p:cNvPicPr>
          <p:nvPr/>
        </p:nvPicPr>
        <p:blipFill>
          <a:blip r:embed="rId2">
            <a:extLst/>
          </a:blip>
          <a:stretch>
            <a:fillRect/>
          </a:stretch>
        </p:blipFill>
        <p:spPr>
          <a:xfrm>
            <a:off x="831950" y="2413000"/>
            <a:ext cx="11340900" cy="6703528"/>
          </a:xfrm>
          <a:prstGeom prst="rect">
            <a:avLst/>
          </a:prstGeom>
          <a:ln w="12700">
            <a:miter lim="400000"/>
          </a:ln>
        </p:spPr>
      </p:pic>
      <p:sp>
        <p:nvSpPr>
          <p:cNvPr id="218" name="Relax Here"/>
          <p:cNvSpPr txBox="1"/>
          <p:nvPr/>
        </p:nvSpPr>
        <p:spPr>
          <a:xfrm rot="20182826">
            <a:off x="5600338" y="2182317"/>
            <a:ext cx="160416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Bellman-Ford"/>
          <p:cNvSpPr txBox="1"/>
          <p:nvPr>
            <p:ph type="title"/>
          </p:nvPr>
        </p:nvSpPr>
        <p:spPr>
          <a:prstGeom prst="rect">
            <a:avLst/>
          </a:prstGeom>
        </p:spPr>
        <p:txBody>
          <a:bodyPr/>
          <a:lstStyle/>
          <a:p>
            <a:pPr/>
            <a:r>
              <a:t>Bellman-Ford</a:t>
            </a:r>
          </a:p>
        </p:txBody>
      </p:sp>
      <p:pic>
        <p:nvPicPr>
          <p:cNvPr id="221" name="Image" descr="Image"/>
          <p:cNvPicPr>
            <a:picLocks noChangeAspect="1"/>
          </p:cNvPicPr>
          <p:nvPr/>
        </p:nvPicPr>
        <p:blipFill>
          <a:blip r:embed="rId2">
            <a:extLst/>
          </a:blip>
          <a:stretch>
            <a:fillRect/>
          </a:stretch>
        </p:blipFill>
        <p:spPr>
          <a:xfrm>
            <a:off x="831950" y="2413000"/>
            <a:ext cx="11340900" cy="6703528"/>
          </a:xfrm>
          <a:prstGeom prst="rect">
            <a:avLst/>
          </a:prstGeom>
          <a:ln w="12700">
            <a:miter lim="400000"/>
          </a:ln>
        </p:spPr>
      </p:pic>
      <p:sp>
        <p:nvSpPr>
          <p:cNvPr id="222" name="Relax Here"/>
          <p:cNvSpPr txBox="1"/>
          <p:nvPr/>
        </p:nvSpPr>
        <p:spPr>
          <a:xfrm rot="20182826">
            <a:off x="2348350" y="3695198"/>
            <a:ext cx="160416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Distance Algorithms"/>
          <p:cNvSpPr txBox="1"/>
          <p:nvPr>
            <p:ph type="title"/>
          </p:nvPr>
        </p:nvSpPr>
        <p:spPr>
          <a:prstGeom prst="rect">
            <a:avLst/>
          </a:prstGeom>
        </p:spPr>
        <p:txBody>
          <a:bodyPr/>
          <a:lstStyle/>
          <a:p>
            <a:pPr/>
            <a:r>
              <a:t>Distance Algorithms</a:t>
            </a:r>
          </a:p>
        </p:txBody>
      </p:sp>
      <p:sp>
        <p:nvSpPr>
          <p:cNvPr id="125" name="Graph has only positive weights…"/>
          <p:cNvSpPr txBox="1"/>
          <p:nvPr>
            <p:ph type="body" idx="1"/>
          </p:nvPr>
        </p:nvSpPr>
        <p:spPr>
          <a:prstGeom prst="rect">
            <a:avLst/>
          </a:prstGeom>
        </p:spPr>
        <p:txBody>
          <a:bodyPr anchor="t"/>
          <a:lstStyle/>
          <a:p>
            <a:pPr/>
            <a:r>
              <a:t>Graph has only positive weights</a:t>
            </a:r>
          </a:p>
          <a:p>
            <a:pPr/>
            <a:r>
              <a:t>Graph can have negative weights</a:t>
            </a:r>
          </a:p>
          <a:p>
            <a:pPr lvl="1"/>
            <a:r>
              <a:t>but not a negative cycle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Bellman-Ford"/>
          <p:cNvSpPr txBox="1"/>
          <p:nvPr>
            <p:ph type="title"/>
          </p:nvPr>
        </p:nvSpPr>
        <p:spPr>
          <a:prstGeom prst="rect">
            <a:avLst/>
          </a:prstGeom>
        </p:spPr>
        <p:txBody>
          <a:bodyPr/>
          <a:lstStyle/>
          <a:p>
            <a:pPr/>
            <a:r>
              <a:t>Bellman-Ford</a:t>
            </a:r>
          </a:p>
        </p:txBody>
      </p:sp>
      <p:pic>
        <p:nvPicPr>
          <p:cNvPr id="225" name="Image" descr="Image"/>
          <p:cNvPicPr>
            <a:picLocks noChangeAspect="1"/>
          </p:cNvPicPr>
          <p:nvPr/>
        </p:nvPicPr>
        <p:blipFill>
          <a:blip r:embed="rId2">
            <a:extLst/>
          </a:blip>
          <a:stretch>
            <a:fillRect/>
          </a:stretch>
        </p:blipFill>
        <p:spPr>
          <a:xfrm>
            <a:off x="831950" y="2413000"/>
            <a:ext cx="11340900" cy="6703528"/>
          </a:xfrm>
          <a:prstGeom prst="rect">
            <a:avLst/>
          </a:prstGeom>
          <a:ln w="12700">
            <a:miter lim="400000"/>
          </a:ln>
        </p:spPr>
      </p:pic>
      <p:sp>
        <p:nvSpPr>
          <p:cNvPr id="226" name="Relax Here"/>
          <p:cNvSpPr txBox="1"/>
          <p:nvPr/>
        </p:nvSpPr>
        <p:spPr>
          <a:xfrm rot="20182826">
            <a:off x="3422920" y="3737615"/>
            <a:ext cx="160416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Bellman-Ford"/>
          <p:cNvSpPr txBox="1"/>
          <p:nvPr>
            <p:ph type="title"/>
          </p:nvPr>
        </p:nvSpPr>
        <p:spPr>
          <a:prstGeom prst="rect">
            <a:avLst/>
          </a:prstGeom>
        </p:spPr>
        <p:txBody>
          <a:bodyPr/>
          <a:lstStyle/>
          <a:p>
            <a:pPr/>
            <a:r>
              <a:t>Bellman-Ford</a:t>
            </a:r>
          </a:p>
        </p:txBody>
      </p:sp>
      <p:pic>
        <p:nvPicPr>
          <p:cNvPr id="229" name="Image" descr="Image"/>
          <p:cNvPicPr>
            <a:picLocks noChangeAspect="1"/>
          </p:cNvPicPr>
          <p:nvPr/>
        </p:nvPicPr>
        <p:blipFill>
          <a:blip r:embed="rId2">
            <a:extLst/>
          </a:blip>
          <a:stretch>
            <a:fillRect/>
          </a:stretch>
        </p:blipFill>
        <p:spPr>
          <a:xfrm>
            <a:off x="831950" y="2413000"/>
            <a:ext cx="11340900" cy="6703528"/>
          </a:xfrm>
          <a:prstGeom prst="rect">
            <a:avLst/>
          </a:prstGeom>
          <a:ln w="12700">
            <a:miter lim="400000"/>
          </a:ln>
        </p:spPr>
      </p:pic>
      <p:sp>
        <p:nvSpPr>
          <p:cNvPr id="230" name="Relax Here"/>
          <p:cNvSpPr txBox="1"/>
          <p:nvPr/>
        </p:nvSpPr>
        <p:spPr>
          <a:xfrm rot="20182826">
            <a:off x="4681297" y="3695198"/>
            <a:ext cx="160416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Bellman-Ford"/>
          <p:cNvSpPr txBox="1"/>
          <p:nvPr>
            <p:ph type="title"/>
          </p:nvPr>
        </p:nvSpPr>
        <p:spPr>
          <a:prstGeom prst="rect">
            <a:avLst/>
          </a:prstGeom>
        </p:spPr>
        <p:txBody>
          <a:bodyPr/>
          <a:lstStyle/>
          <a:p>
            <a:pPr/>
            <a:r>
              <a:t>Bellman-Ford</a:t>
            </a:r>
          </a:p>
        </p:txBody>
      </p:sp>
      <p:pic>
        <p:nvPicPr>
          <p:cNvPr id="233" name="Image" descr="Image"/>
          <p:cNvPicPr>
            <a:picLocks noChangeAspect="1"/>
          </p:cNvPicPr>
          <p:nvPr/>
        </p:nvPicPr>
        <p:blipFill>
          <a:blip r:embed="rId2">
            <a:extLst/>
          </a:blip>
          <a:stretch>
            <a:fillRect/>
          </a:stretch>
        </p:blipFill>
        <p:spPr>
          <a:xfrm>
            <a:off x="831950" y="2413000"/>
            <a:ext cx="11340900" cy="6703528"/>
          </a:xfrm>
          <a:prstGeom prst="rect">
            <a:avLst/>
          </a:prstGeom>
          <a:ln w="12700">
            <a:miter lim="400000"/>
          </a:ln>
        </p:spPr>
      </p:pic>
      <p:sp>
        <p:nvSpPr>
          <p:cNvPr id="234" name="Relax Here"/>
          <p:cNvSpPr txBox="1"/>
          <p:nvPr/>
        </p:nvSpPr>
        <p:spPr>
          <a:xfrm rot="20182826">
            <a:off x="7353583" y="3567946"/>
            <a:ext cx="160416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Bellman-Ford"/>
          <p:cNvSpPr txBox="1"/>
          <p:nvPr>
            <p:ph type="title"/>
          </p:nvPr>
        </p:nvSpPr>
        <p:spPr>
          <a:prstGeom prst="rect">
            <a:avLst/>
          </a:prstGeom>
        </p:spPr>
        <p:txBody>
          <a:bodyPr/>
          <a:lstStyle/>
          <a:p>
            <a:pPr/>
            <a:r>
              <a:t>Bellman-Ford</a:t>
            </a:r>
          </a:p>
        </p:txBody>
      </p:sp>
      <p:pic>
        <p:nvPicPr>
          <p:cNvPr id="237" name="Image" descr="Image"/>
          <p:cNvPicPr>
            <a:picLocks noChangeAspect="1"/>
          </p:cNvPicPr>
          <p:nvPr/>
        </p:nvPicPr>
        <p:blipFill>
          <a:blip r:embed="rId2">
            <a:extLst/>
          </a:blip>
          <a:stretch>
            <a:fillRect/>
          </a:stretch>
        </p:blipFill>
        <p:spPr>
          <a:xfrm>
            <a:off x="831950" y="2413000"/>
            <a:ext cx="11340900" cy="6703528"/>
          </a:xfrm>
          <a:prstGeom prst="rect">
            <a:avLst/>
          </a:prstGeom>
          <a:ln w="12700">
            <a:miter lim="400000"/>
          </a:ln>
        </p:spPr>
      </p:pic>
      <p:sp>
        <p:nvSpPr>
          <p:cNvPr id="238" name="Relax Here"/>
          <p:cNvSpPr txBox="1"/>
          <p:nvPr/>
        </p:nvSpPr>
        <p:spPr>
          <a:xfrm rot="20182826">
            <a:off x="1839343" y="5534080"/>
            <a:ext cx="1604164"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Bellman-Ford"/>
          <p:cNvSpPr txBox="1"/>
          <p:nvPr>
            <p:ph type="title"/>
          </p:nvPr>
        </p:nvSpPr>
        <p:spPr>
          <a:prstGeom prst="rect">
            <a:avLst/>
          </a:prstGeom>
        </p:spPr>
        <p:txBody>
          <a:bodyPr/>
          <a:lstStyle/>
          <a:p>
            <a:pPr/>
            <a:r>
              <a:t>Bellman-Ford</a:t>
            </a:r>
          </a:p>
        </p:txBody>
      </p:sp>
      <p:pic>
        <p:nvPicPr>
          <p:cNvPr id="241" name="Image" descr="Image"/>
          <p:cNvPicPr>
            <a:picLocks noChangeAspect="1"/>
          </p:cNvPicPr>
          <p:nvPr/>
        </p:nvPicPr>
        <p:blipFill>
          <a:blip r:embed="rId2">
            <a:extLst/>
          </a:blip>
          <a:stretch>
            <a:fillRect/>
          </a:stretch>
        </p:blipFill>
        <p:spPr>
          <a:xfrm>
            <a:off x="831950" y="2413000"/>
            <a:ext cx="11340900" cy="6703528"/>
          </a:xfrm>
          <a:prstGeom prst="rect">
            <a:avLst/>
          </a:prstGeom>
          <a:ln w="12700">
            <a:miter lim="400000"/>
          </a:ln>
        </p:spPr>
      </p:pic>
      <p:sp>
        <p:nvSpPr>
          <p:cNvPr id="242" name="Relax Here"/>
          <p:cNvSpPr txBox="1"/>
          <p:nvPr/>
        </p:nvSpPr>
        <p:spPr>
          <a:xfrm rot="20182826">
            <a:off x="4695437" y="5661332"/>
            <a:ext cx="160416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Bellman-Ford"/>
          <p:cNvSpPr txBox="1"/>
          <p:nvPr>
            <p:ph type="title"/>
          </p:nvPr>
        </p:nvSpPr>
        <p:spPr>
          <a:prstGeom prst="rect">
            <a:avLst/>
          </a:prstGeom>
        </p:spPr>
        <p:txBody>
          <a:bodyPr/>
          <a:lstStyle/>
          <a:p>
            <a:pPr/>
            <a:r>
              <a:t>Bellman-Ford</a:t>
            </a:r>
          </a:p>
        </p:txBody>
      </p:sp>
      <p:pic>
        <p:nvPicPr>
          <p:cNvPr id="245" name="Image" descr="Image"/>
          <p:cNvPicPr>
            <a:picLocks noChangeAspect="1"/>
          </p:cNvPicPr>
          <p:nvPr/>
        </p:nvPicPr>
        <p:blipFill>
          <a:blip r:embed="rId2">
            <a:extLst/>
          </a:blip>
          <a:stretch>
            <a:fillRect/>
          </a:stretch>
        </p:blipFill>
        <p:spPr>
          <a:xfrm>
            <a:off x="831950" y="2413000"/>
            <a:ext cx="11340900" cy="6703528"/>
          </a:xfrm>
          <a:prstGeom prst="rect">
            <a:avLst/>
          </a:prstGeom>
          <a:ln w="12700">
            <a:miter lim="400000"/>
          </a:ln>
        </p:spPr>
      </p:pic>
      <p:sp>
        <p:nvSpPr>
          <p:cNvPr id="246" name="Relax Here"/>
          <p:cNvSpPr txBox="1"/>
          <p:nvPr/>
        </p:nvSpPr>
        <p:spPr>
          <a:xfrm rot="20182826">
            <a:off x="1302059" y="6651067"/>
            <a:ext cx="160416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Bellman-Ford"/>
          <p:cNvSpPr txBox="1"/>
          <p:nvPr>
            <p:ph type="title"/>
          </p:nvPr>
        </p:nvSpPr>
        <p:spPr>
          <a:prstGeom prst="rect">
            <a:avLst/>
          </a:prstGeom>
        </p:spPr>
        <p:txBody>
          <a:bodyPr/>
          <a:lstStyle/>
          <a:p>
            <a:pPr/>
            <a:r>
              <a:t>Bellman-Ford</a:t>
            </a:r>
          </a:p>
        </p:txBody>
      </p:sp>
      <p:pic>
        <p:nvPicPr>
          <p:cNvPr id="249" name="Image" descr="Image"/>
          <p:cNvPicPr>
            <a:picLocks noChangeAspect="1"/>
          </p:cNvPicPr>
          <p:nvPr/>
        </p:nvPicPr>
        <p:blipFill>
          <a:blip r:embed="rId2">
            <a:extLst/>
          </a:blip>
          <a:stretch>
            <a:fillRect/>
          </a:stretch>
        </p:blipFill>
        <p:spPr>
          <a:xfrm>
            <a:off x="831950" y="2413000"/>
            <a:ext cx="11340900" cy="6703528"/>
          </a:xfrm>
          <a:prstGeom prst="rect">
            <a:avLst/>
          </a:prstGeom>
          <a:ln w="12700">
            <a:miter lim="400000"/>
          </a:ln>
        </p:spPr>
      </p:pic>
      <p:sp>
        <p:nvSpPr>
          <p:cNvPr id="250" name="Relax Here"/>
          <p:cNvSpPr txBox="1"/>
          <p:nvPr/>
        </p:nvSpPr>
        <p:spPr>
          <a:xfrm rot="20182826">
            <a:off x="3422920" y="6537955"/>
            <a:ext cx="160416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Bellman-Ford"/>
          <p:cNvSpPr txBox="1"/>
          <p:nvPr>
            <p:ph type="title"/>
          </p:nvPr>
        </p:nvSpPr>
        <p:spPr>
          <a:prstGeom prst="rect">
            <a:avLst/>
          </a:prstGeom>
        </p:spPr>
        <p:txBody>
          <a:bodyPr/>
          <a:lstStyle/>
          <a:p>
            <a:pPr/>
            <a:r>
              <a:t>Bellman-Ford</a:t>
            </a:r>
          </a:p>
        </p:txBody>
      </p:sp>
      <p:pic>
        <p:nvPicPr>
          <p:cNvPr id="253" name="Image" descr="Image"/>
          <p:cNvPicPr>
            <a:picLocks noChangeAspect="1"/>
          </p:cNvPicPr>
          <p:nvPr/>
        </p:nvPicPr>
        <p:blipFill>
          <a:blip r:embed="rId2">
            <a:extLst/>
          </a:blip>
          <a:stretch>
            <a:fillRect/>
          </a:stretch>
        </p:blipFill>
        <p:spPr>
          <a:xfrm>
            <a:off x="831950" y="2413000"/>
            <a:ext cx="11340900" cy="6703528"/>
          </a:xfrm>
          <a:prstGeom prst="rect">
            <a:avLst/>
          </a:prstGeom>
          <a:ln w="12700">
            <a:miter lim="400000"/>
          </a:ln>
        </p:spPr>
      </p:pic>
      <p:sp>
        <p:nvSpPr>
          <p:cNvPr id="254" name="Relax Here"/>
          <p:cNvSpPr txBox="1"/>
          <p:nvPr/>
        </p:nvSpPr>
        <p:spPr>
          <a:xfrm rot="20182826">
            <a:off x="6773881" y="6636929"/>
            <a:ext cx="160416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Bellman-Ford"/>
          <p:cNvSpPr txBox="1"/>
          <p:nvPr>
            <p:ph type="title"/>
          </p:nvPr>
        </p:nvSpPr>
        <p:spPr>
          <a:prstGeom prst="rect">
            <a:avLst/>
          </a:prstGeom>
        </p:spPr>
        <p:txBody>
          <a:bodyPr/>
          <a:lstStyle/>
          <a:p>
            <a:pPr/>
            <a:r>
              <a:t>Bellman-Ford</a:t>
            </a:r>
          </a:p>
        </p:txBody>
      </p:sp>
      <p:pic>
        <p:nvPicPr>
          <p:cNvPr id="257" name="Image" descr="Image"/>
          <p:cNvPicPr>
            <a:picLocks noChangeAspect="1"/>
          </p:cNvPicPr>
          <p:nvPr/>
        </p:nvPicPr>
        <p:blipFill>
          <a:blip r:embed="rId2">
            <a:extLst/>
          </a:blip>
          <a:stretch>
            <a:fillRect/>
          </a:stretch>
        </p:blipFill>
        <p:spPr>
          <a:xfrm>
            <a:off x="831950" y="2413000"/>
            <a:ext cx="11340900" cy="6703528"/>
          </a:xfrm>
          <a:prstGeom prst="rect">
            <a:avLst/>
          </a:prstGeom>
          <a:ln w="12700">
            <a:miter lim="400000"/>
          </a:ln>
        </p:spPr>
      </p:pic>
      <p:sp>
        <p:nvSpPr>
          <p:cNvPr id="258" name="Relax Here"/>
          <p:cNvSpPr txBox="1"/>
          <p:nvPr/>
        </p:nvSpPr>
        <p:spPr>
          <a:xfrm rot="20182826">
            <a:off x="8611961" y="6354148"/>
            <a:ext cx="160416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Bellman-Ford"/>
          <p:cNvSpPr txBox="1"/>
          <p:nvPr>
            <p:ph type="title"/>
          </p:nvPr>
        </p:nvSpPr>
        <p:spPr>
          <a:prstGeom prst="rect">
            <a:avLst/>
          </a:prstGeom>
        </p:spPr>
        <p:txBody>
          <a:bodyPr/>
          <a:lstStyle/>
          <a:p>
            <a:pPr/>
            <a:r>
              <a:t>Bellman-Ford</a:t>
            </a:r>
          </a:p>
        </p:txBody>
      </p:sp>
      <p:pic>
        <p:nvPicPr>
          <p:cNvPr id="261" name="Image" descr="Image"/>
          <p:cNvPicPr>
            <a:picLocks noChangeAspect="1"/>
          </p:cNvPicPr>
          <p:nvPr/>
        </p:nvPicPr>
        <p:blipFill>
          <a:blip r:embed="rId2">
            <a:extLst/>
          </a:blip>
          <a:stretch>
            <a:fillRect/>
          </a:stretch>
        </p:blipFill>
        <p:spPr>
          <a:xfrm>
            <a:off x="831950" y="2413000"/>
            <a:ext cx="11340900" cy="6703528"/>
          </a:xfrm>
          <a:prstGeom prst="rect">
            <a:avLst/>
          </a:prstGeom>
          <a:ln w="12700">
            <a:miter lim="400000"/>
          </a:ln>
        </p:spPr>
      </p:pic>
      <p:sp>
        <p:nvSpPr>
          <p:cNvPr id="262" name="Relax Here"/>
          <p:cNvSpPr txBox="1"/>
          <p:nvPr/>
        </p:nvSpPr>
        <p:spPr>
          <a:xfrm rot="20182826">
            <a:off x="4539907" y="8475009"/>
            <a:ext cx="1604164"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Distance Algorithms"/>
          <p:cNvSpPr txBox="1"/>
          <p:nvPr>
            <p:ph type="title"/>
          </p:nvPr>
        </p:nvSpPr>
        <p:spPr>
          <a:prstGeom prst="rect">
            <a:avLst/>
          </a:prstGeom>
        </p:spPr>
        <p:txBody>
          <a:bodyPr/>
          <a:lstStyle/>
          <a:p>
            <a:pPr/>
            <a:r>
              <a:t>Distance Algorithms</a:t>
            </a:r>
          </a:p>
        </p:txBody>
      </p:sp>
      <p:sp>
        <p:nvSpPr>
          <p:cNvPr id="128" name="Negative cycle example:…"/>
          <p:cNvSpPr txBox="1"/>
          <p:nvPr>
            <p:ph type="body" idx="1"/>
          </p:nvPr>
        </p:nvSpPr>
        <p:spPr>
          <a:prstGeom prst="rect">
            <a:avLst/>
          </a:prstGeom>
        </p:spPr>
        <p:txBody>
          <a:bodyPr anchor="t"/>
          <a:lstStyle/>
          <a:p>
            <a:pPr/>
            <a:r>
              <a:t>Negative cycle example:</a:t>
            </a:r>
          </a:p>
          <a:p>
            <a:pPr lvl="1"/>
            <a:r>
              <a:t>What is the distance from a to f</a:t>
            </a:r>
          </a:p>
        </p:txBody>
      </p:sp>
      <p:pic>
        <p:nvPicPr>
          <p:cNvPr id="129" name="Image" descr="Image"/>
          <p:cNvPicPr>
            <a:picLocks noChangeAspect="1"/>
          </p:cNvPicPr>
          <p:nvPr/>
        </p:nvPicPr>
        <p:blipFill>
          <a:blip r:embed="rId2">
            <a:extLst/>
          </a:blip>
          <a:stretch>
            <a:fillRect/>
          </a:stretch>
        </p:blipFill>
        <p:spPr>
          <a:xfrm>
            <a:off x="4108450" y="4306146"/>
            <a:ext cx="4787901" cy="3924301"/>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Bellman-Ford"/>
          <p:cNvSpPr txBox="1"/>
          <p:nvPr>
            <p:ph type="title"/>
          </p:nvPr>
        </p:nvSpPr>
        <p:spPr>
          <a:prstGeom prst="rect">
            <a:avLst/>
          </a:prstGeom>
        </p:spPr>
        <p:txBody>
          <a:bodyPr/>
          <a:lstStyle/>
          <a:p>
            <a:pPr/>
            <a:r>
              <a:t>Bellman-Ford</a:t>
            </a:r>
          </a:p>
        </p:txBody>
      </p:sp>
      <p:pic>
        <p:nvPicPr>
          <p:cNvPr id="265" name="Image" descr="Image"/>
          <p:cNvPicPr>
            <a:picLocks noChangeAspect="1"/>
          </p:cNvPicPr>
          <p:nvPr/>
        </p:nvPicPr>
        <p:blipFill>
          <a:blip r:embed="rId2">
            <a:extLst/>
          </a:blip>
          <a:stretch>
            <a:fillRect/>
          </a:stretch>
        </p:blipFill>
        <p:spPr>
          <a:xfrm>
            <a:off x="831950" y="2413000"/>
            <a:ext cx="11340900" cy="6703528"/>
          </a:xfrm>
          <a:prstGeom prst="rect">
            <a:avLst/>
          </a:prstGeom>
          <a:ln w="12700">
            <a:miter lim="400000"/>
          </a:ln>
        </p:spPr>
      </p:pic>
      <p:sp>
        <p:nvSpPr>
          <p:cNvPr id="266" name="Relax Here"/>
          <p:cNvSpPr txBox="1"/>
          <p:nvPr/>
        </p:nvSpPr>
        <p:spPr>
          <a:xfrm rot="20182826">
            <a:off x="8668518" y="8353123"/>
            <a:ext cx="160416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Relax Here</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Bellman-Ford"/>
          <p:cNvSpPr txBox="1"/>
          <p:nvPr>
            <p:ph type="title"/>
          </p:nvPr>
        </p:nvSpPr>
        <p:spPr>
          <a:prstGeom prst="rect">
            <a:avLst/>
          </a:prstGeom>
        </p:spPr>
        <p:txBody>
          <a:bodyPr/>
          <a:lstStyle/>
          <a:p>
            <a:pPr/>
            <a:r>
              <a:t>Bellman-Ford</a:t>
            </a:r>
          </a:p>
        </p:txBody>
      </p:sp>
      <p:sp>
        <p:nvSpPr>
          <p:cNvPr id="269" name="The second round, nothing changed…"/>
          <p:cNvSpPr txBox="1"/>
          <p:nvPr>
            <p:ph type="body" idx="1"/>
          </p:nvPr>
        </p:nvSpPr>
        <p:spPr>
          <a:prstGeom prst="rect">
            <a:avLst/>
          </a:prstGeom>
        </p:spPr>
        <p:txBody>
          <a:bodyPr anchor="t"/>
          <a:lstStyle/>
          <a:p>
            <a:pPr/>
            <a:r>
              <a:t>The second round, nothing changed</a:t>
            </a:r>
          </a:p>
          <a:p>
            <a:pPr lvl="1"/>
            <a:r>
              <a:t>This was an easy example, after all</a:t>
            </a:r>
          </a:p>
          <a:p>
            <a:pPr/>
            <a:r>
              <a:t>We can therefore shortcut the rest, decide that there are no cycles, and finish</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Bellman-Ford"/>
          <p:cNvSpPr txBox="1"/>
          <p:nvPr>
            <p:ph type="title"/>
          </p:nvPr>
        </p:nvSpPr>
        <p:spPr>
          <a:prstGeom prst="rect">
            <a:avLst/>
          </a:prstGeom>
        </p:spPr>
        <p:txBody>
          <a:bodyPr/>
          <a:lstStyle/>
          <a:p>
            <a:pPr/>
            <a:r>
              <a:t>Bellman-Ford</a:t>
            </a:r>
          </a:p>
        </p:txBody>
      </p:sp>
      <p:sp>
        <p:nvSpPr>
          <p:cNvPr id="272" name="Now, let's create a negative weight cycle b-d-e-f-b"/>
          <p:cNvSpPr txBox="1"/>
          <p:nvPr>
            <p:ph type="body" idx="1"/>
          </p:nvPr>
        </p:nvSpPr>
        <p:spPr>
          <a:prstGeom prst="rect">
            <a:avLst/>
          </a:prstGeom>
        </p:spPr>
        <p:txBody>
          <a:bodyPr anchor="t"/>
          <a:lstStyle/>
          <a:p>
            <a:pPr/>
            <a:r>
              <a:t>Now, let's create a negative weight cycle b-d-e-f-b</a:t>
            </a:r>
          </a:p>
        </p:txBody>
      </p:sp>
      <p:pic>
        <p:nvPicPr>
          <p:cNvPr id="273" name="Image" descr="Image"/>
          <p:cNvPicPr>
            <a:picLocks noChangeAspect="1"/>
          </p:cNvPicPr>
          <p:nvPr/>
        </p:nvPicPr>
        <p:blipFill>
          <a:blip r:embed="rId2">
            <a:extLst/>
          </a:blip>
          <a:stretch>
            <a:fillRect/>
          </a:stretch>
        </p:blipFill>
        <p:spPr>
          <a:xfrm>
            <a:off x="2415325" y="3879850"/>
            <a:ext cx="8174150" cy="4831684"/>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Bellman-Ford"/>
          <p:cNvSpPr txBox="1"/>
          <p:nvPr>
            <p:ph type="title"/>
          </p:nvPr>
        </p:nvSpPr>
        <p:spPr>
          <a:prstGeom prst="rect">
            <a:avLst/>
          </a:prstGeom>
        </p:spPr>
        <p:txBody>
          <a:bodyPr/>
          <a:lstStyle/>
          <a:p>
            <a:pPr/>
            <a:r>
              <a:t>Bellman-Ford</a:t>
            </a:r>
          </a:p>
        </p:txBody>
      </p:sp>
      <p:sp>
        <p:nvSpPr>
          <p:cNvPr id="276" name="The first time around, we would get something like this…"/>
          <p:cNvSpPr txBox="1"/>
          <p:nvPr>
            <p:ph type="body" idx="1"/>
          </p:nvPr>
        </p:nvSpPr>
        <p:spPr>
          <a:prstGeom prst="rect">
            <a:avLst/>
          </a:prstGeom>
        </p:spPr>
        <p:txBody>
          <a:bodyPr anchor="t"/>
          <a:lstStyle/>
          <a:p>
            <a:pPr/>
            <a:r>
              <a:t>The first time around, we would get something like this</a:t>
            </a:r>
          </a:p>
          <a:p>
            <a:pPr lvl="1"/>
            <a:r>
              <a:t>Your mileage will vary because of choices in the ordering of edges</a:t>
            </a:r>
          </a:p>
        </p:txBody>
      </p:sp>
      <p:pic>
        <p:nvPicPr>
          <p:cNvPr id="277" name="Image" descr="Image"/>
          <p:cNvPicPr>
            <a:picLocks noChangeAspect="1"/>
          </p:cNvPicPr>
          <p:nvPr/>
        </p:nvPicPr>
        <p:blipFill>
          <a:blip r:embed="rId2">
            <a:extLst/>
          </a:blip>
          <a:stretch>
            <a:fillRect/>
          </a:stretch>
        </p:blipFill>
        <p:spPr>
          <a:xfrm>
            <a:off x="2596550" y="4510131"/>
            <a:ext cx="8263647" cy="5085322"/>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Bellman-Ford"/>
          <p:cNvSpPr txBox="1"/>
          <p:nvPr>
            <p:ph type="title"/>
          </p:nvPr>
        </p:nvSpPr>
        <p:spPr>
          <a:prstGeom prst="rect">
            <a:avLst/>
          </a:prstGeom>
        </p:spPr>
        <p:txBody>
          <a:bodyPr/>
          <a:lstStyle/>
          <a:p>
            <a:pPr/>
            <a:r>
              <a:t>Bellman-Ford</a:t>
            </a:r>
          </a:p>
        </p:txBody>
      </p:sp>
      <p:sp>
        <p:nvSpPr>
          <p:cNvPr id="280" name="If we relax along d-e, we get"/>
          <p:cNvSpPr txBox="1"/>
          <p:nvPr>
            <p:ph type="body" idx="1"/>
          </p:nvPr>
        </p:nvSpPr>
        <p:spPr>
          <a:prstGeom prst="rect">
            <a:avLst/>
          </a:prstGeom>
        </p:spPr>
        <p:txBody>
          <a:bodyPr anchor="t"/>
          <a:lstStyle/>
          <a:p>
            <a:pPr/>
            <a:r>
              <a:t>If we relax along d-e, we get</a:t>
            </a:r>
          </a:p>
        </p:txBody>
      </p:sp>
      <p:pic>
        <p:nvPicPr>
          <p:cNvPr id="281" name="Image" descr="Image"/>
          <p:cNvPicPr>
            <a:picLocks noChangeAspect="1"/>
          </p:cNvPicPr>
          <p:nvPr/>
        </p:nvPicPr>
        <p:blipFill>
          <a:blip r:embed="rId2">
            <a:extLst/>
          </a:blip>
          <a:stretch>
            <a:fillRect/>
          </a:stretch>
        </p:blipFill>
        <p:spPr>
          <a:xfrm>
            <a:off x="1812914" y="3105625"/>
            <a:ext cx="9378972" cy="5771675"/>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Bellman-Ford"/>
          <p:cNvSpPr txBox="1"/>
          <p:nvPr>
            <p:ph type="title"/>
          </p:nvPr>
        </p:nvSpPr>
        <p:spPr>
          <a:prstGeom prst="rect">
            <a:avLst/>
          </a:prstGeom>
        </p:spPr>
        <p:txBody>
          <a:bodyPr/>
          <a:lstStyle/>
          <a:p>
            <a:pPr/>
            <a:r>
              <a:t>Bellman-Ford</a:t>
            </a:r>
          </a:p>
        </p:txBody>
      </p:sp>
      <p:sp>
        <p:nvSpPr>
          <p:cNvPr id="284" name="Then we can relax along e-f"/>
          <p:cNvSpPr txBox="1"/>
          <p:nvPr>
            <p:ph type="body" idx="1"/>
          </p:nvPr>
        </p:nvSpPr>
        <p:spPr>
          <a:prstGeom prst="rect">
            <a:avLst/>
          </a:prstGeom>
        </p:spPr>
        <p:txBody>
          <a:bodyPr anchor="t"/>
          <a:lstStyle/>
          <a:p>
            <a:pPr/>
            <a:r>
              <a:t>Then we can relax along e-f</a:t>
            </a:r>
          </a:p>
        </p:txBody>
      </p:sp>
      <p:pic>
        <p:nvPicPr>
          <p:cNvPr id="285" name="Image" descr="Image"/>
          <p:cNvPicPr>
            <a:picLocks noChangeAspect="1"/>
          </p:cNvPicPr>
          <p:nvPr/>
        </p:nvPicPr>
        <p:blipFill>
          <a:blip r:embed="rId2">
            <a:extLst/>
          </a:blip>
          <a:stretch>
            <a:fillRect/>
          </a:stretch>
        </p:blipFill>
        <p:spPr>
          <a:xfrm>
            <a:off x="2327495" y="3086723"/>
            <a:ext cx="8603810" cy="5294654"/>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Bellman-Ford"/>
          <p:cNvSpPr txBox="1"/>
          <p:nvPr>
            <p:ph type="title"/>
          </p:nvPr>
        </p:nvSpPr>
        <p:spPr>
          <a:prstGeom prst="rect">
            <a:avLst/>
          </a:prstGeom>
        </p:spPr>
        <p:txBody>
          <a:bodyPr/>
          <a:lstStyle/>
          <a:p>
            <a:pPr/>
            <a:r>
              <a:t>Bellman-Ford</a:t>
            </a:r>
          </a:p>
        </p:txBody>
      </p:sp>
      <p:sp>
        <p:nvSpPr>
          <p:cNvPr id="288" name="Then along f-b"/>
          <p:cNvSpPr txBox="1"/>
          <p:nvPr>
            <p:ph type="body" idx="1"/>
          </p:nvPr>
        </p:nvSpPr>
        <p:spPr>
          <a:prstGeom prst="rect">
            <a:avLst/>
          </a:prstGeom>
        </p:spPr>
        <p:txBody>
          <a:bodyPr anchor="t"/>
          <a:lstStyle/>
          <a:p>
            <a:pPr/>
            <a:r>
              <a:t>Then along f-b</a:t>
            </a:r>
          </a:p>
        </p:txBody>
      </p:sp>
      <p:pic>
        <p:nvPicPr>
          <p:cNvPr id="289" name="Image" descr="Image"/>
          <p:cNvPicPr>
            <a:picLocks noChangeAspect="1"/>
          </p:cNvPicPr>
          <p:nvPr/>
        </p:nvPicPr>
        <p:blipFill>
          <a:blip r:embed="rId2">
            <a:extLst/>
          </a:blip>
          <a:stretch>
            <a:fillRect/>
          </a:stretch>
        </p:blipFill>
        <p:spPr>
          <a:xfrm>
            <a:off x="3492500" y="3930650"/>
            <a:ext cx="6273800" cy="3860800"/>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Bellman-Ford"/>
          <p:cNvSpPr txBox="1"/>
          <p:nvPr>
            <p:ph type="title"/>
          </p:nvPr>
        </p:nvSpPr>
        <p:spPr>
          <a:prstGeom prst="rect">
            <a:avLst/>
          </a:prstGeom>
        </p:spPr>
        <p:txBody>
          <a:bodyPr/>
          <a:lstStyle/>
          <a:p>
            <a:pPr/>
            <a:r>
              <a:t>Bellman-Ford</a:t>
            </a:r>
          </a:p>
        </p:txBody>
      </p:sp>
      <p:sp>
        <p:nvSpPr>
          <p:cNvPr id="292" name="After we relax with (b,d), we see that the predecessor graph no longer reaches s.  We also can see that every time we relax with the edges in the graph, we lower distances,"/>
          <p:cNvSpPr txBox="1"/>
          <p:nvPr>
            <p:ph type="body" idx="1"/>
          </p:nvPr>
        </p:nvSpPr>
        <p:spPr>
          <a:prstGeom prst="rect">
            <a:avLst/>
          </a:prstGeom>
        </p:spPr>
        <p:txBody>
          <a:bodyPr anchor="t"/>
          <a:lstStyle/>
          <a:p>
            <a:pPr/>
            <a:r>
              <a:t>After we relax with (b,d), we see that the predecessor graph no longer reaches s.  We also can see that every time we relax with the edges in the graph, we lower distances, </a:t>
            </a:r>
          </a:p>
        </p:txBody>
      </p:sp>
      <p:pic>
        <p:nvPicPr>
          <p:cNvPr id="293" name="Image" descr="Image"/>
          <p:cNvPicPr>
            <a:picLocks noChangeAspect="1"/>
          </p:cNvPicPr>
          <p:nvPr/>
        </p:nvPicPr>
        <p:blipFill>
          <a:blip r:embed="rId2">
            <a:extLst/>
          </a:blip>
          <a:stretch>
            <a:fillRect/>
          </a:stretch>
        </p:blipFill>
        <p:spPr>
          <a:xfrm>
            <a:off x="2408789" y="4512247"/>
            <a:ext cx="7989275" cy="4916477"/>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DAG's"/>
          <p:cNvSpPr txBox="1"/>
          <p:nvPr>
            <p:ph type="title"/>
          </p:nvPr>
        </p:nvSpPr>
        <p:spPr>
          <a:prstGeom prst="rect">
            <a:avLst/>
          </a:prstGeom>
        </p:spPr>
        <p:txBody>
          <a:bodyPr/>
          <a:lstStyle/>
          <a:p>
            <a:pPr/>
            <a:r>
              <a:t>DAG's</a:t>
            </a:r>
          </a:p>
        </p:txBody>
      </p:sp>
      <p:sp>
        <p:nvSpPr>
          <p:cNvPr id="296" name="If we have a directed acyclic graph:…"/>
          <p:cNvSpPr txBox="1"/>
          <p:nvPr>
            <p:ph type="body" idx="1"/>
          </p:nvPr>
        </p:nvSpPr>
        <p:spPr>
          <a:prstGeom prst="rect">
            <a:avLst/>
          </a:prstGeom>
        </p:spPr>
        <p:txBody>
          <a:bodyPr anchor="t"/>
          <a:lstStyle/>
          <a:p>
            <a:pPr/>
            <a:r>
              <a:t>If we have a directed acyclic graph:</a:t>
            </a:r>
          </a:p>
          <a:p>
            <a:pPr lvl="1"/>
            <a:r>
              <a:t>We can use topological sort of vertices: </a:t>
            </a:r>
            <a14:m>
              <m:oMath>
                <m:r>
                  <a:rPr xmlns:a="http://schemas.openxmlformats.org/drawingml/2006/main" sz="3900" i="1">
                    <a:solidFill>
                      <a:srgbClr val="000000"/>
                    </a:solidFill>
                    <a:latin typeface="Cambria Math" panose="02040503050406030204" pitchFamily="18" charset="0"/>
                  </a:rPr>
                  <m:t>U</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u</m:t>
                    </m:r>
                  </m:e>
                  <m:sub>
                    <m:r>
                      <a:rPr xmlns:a="http://schemas.openxmlformats.org/drawingml/2006/main" sz="3900" i="1">
                        <a:solidFill>
                          <a:srgbClr val="000000"/>
                        </a:solidFill>
                        <a:latin typeface="Cambria Math" panose="02040503050406030204" pitchFamily="18" charset="0"/>
                      </a:rPr>
                      <m:t>1</m:t>
                    </m:r>
                  </m:sub>
                </m:sSub>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u</m:t>
                    </m:r>
                  </m:e>
                  <m:sub>
                    <m:r>
                      <a:rPr xmlns:a="http://schemas.openxmlformats.org/drawingml/2006/main" sz="3900" i="1">
                        <a:solidFill>
                          <a:srgbClr val="000000"/>
                        </a:solidFill>
                        <a:latin typeface="Cambria Math" panose="02040503050406030204" pitchFamily="18" charset="0"/>
                      </a:rPr>
                      <m:t>2</m:t>
                    </m:r>
                  </m:sub>
                </m:sSub>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u</m:t>
                    </m:r>
                  </m:e>
                  <m:sub>
                    <m:r>
                      <a:rPr xmlns:a="http://schemas.openxmlformats.org/drawingml/2006/main" sz="3900" i="1">
                        <a:solidFill>
                          <a:srgbClr val="000000"/>
                        </a:solidFill>
                        <a:latin typeface="Cambria Math" panose="02040503050406030204" pitchFamily="18" charset="0"/>
                      </a:rPr>
                      <m:t>3</m:t>
                    </m:r>
                  </m:sub>
                </m:sSub>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u</m:t>
                    </m:r>
                  </m:e>
                  <m:sub>
                    <m:r>
                      <a:rPr xmlns:a="http://schemas.openxmlformats.org/drawingml/2006/main" sz="3900" i="1">
                        <a:solidFill>
                          <a:srgbClr val="000000"/>
                        </a:solidFill>
                        <a:latin typeface="Cambria Math" panose="02040503050406030204" pitchFamily="18" charset="0"/>
                      </a:rPr>
                      <m:t>n</m:t>
                    </m:r>
                  </m:sub>
                </m:sSub>
                <m:r>
                  <a:rPr xmlns:a="http://schemas.openxmlformats.org/drawingml/2006/main" sz="3900" i="1">
                    <a:solidFill>
                      <a:srgbClr val="000000"/>
                    </a:solidFill>
                    <a:latin typeface="Cambria Math" panose="02040503050406030204" pitchFamily="18" charset="0"/>
                  </a:rPr>
                  <m:t>]</m:t>
                </m:r>
              </m:oMath>
            </a14:m>
          </a:p>
          <a:p>
            <a:pPr lvl="1"/>
            <a:r>
              <a:t>We then execute</a:t>
            </a:r>
          </a:p>
          <a:p>
            <a:pPr lvl="2"/>
            <a:r>
              <a:t>for u in U:</a:t>
            </a:r>
          </a:p>
          <a:p>
            <a:pPr lvl="3"/>
            <a:r>
              <a:t>for v in u.adjacency:</a:t>
            </a:r>
          </a:p>
          <a:p>
            <a:pPr lvl="4"/>
            <a:r>
              <a:t>relax with (u,v)</a:t>
            </a:r>
          </a:p>
          <a:p>
            <a:pPr lvl="1"/>
            <a:r>
              <a:t>This is a very fast algorithm for DAG's only</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Dijkstra's Algorithm"/>
          <p:cNvSpPr txBox="1"/>
          <p:nvPr>
            <p:ph type="title"/>
          </p:nvPr>
        </p:nvSpPr>
        <p:spPr>
          <a:prstGeom prst="rect">
            <a:avLst/>
          </a:prstGeom>
        </p:spPr>
        <p:txBody>
          <a:bodyPr/>
          <a:lstStyle/>
          <a:p>
            <a:pPr/>
            <a:r>
              <a:t>Dijkstra's Algorithm</a:t>
            </a:r>
          </a:p>
        </p:txBody>
      </p:sp>
      <p:sp>
        <p:nvSpPr>
          <p:cNvPr id="299" name="Single source all destinations algorithms that only assumes that weights are all positive…"/>
          <p:cNvSpPr txBox="1"/>
          <p:nvPr>
            <p:ph type="body" idx="1"/>
          </p:nvPr>
        </p:nvSpPr>
        <p:spPr>
          <a:prstGeom prst="rect">
            <a:avLst/>
          </a:prstGeom>
        </p:spPr>
        <p:txBody>
          <a:bodyPr anchor="t"/>
          <a:lstStyle/>
          <a:p>
            <a:pPr/>
            <a:r>
              <a:t>Single source all destinations algorithms that only assumes that weights are all positive</a:t>
            </a:r>
          </a:p>
          <a:p>
            <a:pPr/>
            <a:r>
              <a:t>Also uses a Greedy strategy</a:t>
            </a:r>
          </a:p>
          <a:p>
            <a:pPr/>
            <a:r>
              <a:t>Builds a subset S of nodes for which the exact distance is known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Distance Algorithms"/>
          <p:cNvSpPr txBox="1"/>
          <p:nvPr>
            <p:ph type="title"/>
          </p:nvPr>
        </p:nvSpPr>
        <p:spPr>
          <a:prstGeom prst="rect">
            <a:avLst/>
          </a:prstGeom>
        </p:spPr>
        <p:txBody>
          <a:bodyPr/>
          <a:lstStyle/>
          <a:p>
            <a:pPr/>
            <a:r>
              <a:t>Distance Algorithms</a:t>
            </a:r>
          </a:p>
        </p:txBody>
      </p:sp>
      <p:sp>
        <p:nvSpPr>
          <p:cNvPr id="132" name="a-b-d-f costs 3…"/>
          <p:cNvSpPr txBox="1"/>
          <p:nvPr>
            <p:ph type="body" sz="half" idx="1"/>
          </p:nvPr>
        </p:nvSpPr>
        <p:spPr>
          <a:xfrm>
            <a:off x="952500" y="2590800"/>
            <a:ext cx="6637844" cy="6286500"/>
          </a:xfrm>
          <a:prstGeom prst="rect">
            <a:avLst/>
          </a:prstGeom>
        </p:spPr>
        <p:txBody>
          <a:bodyPr anchor="t"/>
          <a:lstStyle/>
          <a:p>
            <a:pPr/>
            <a:r>
              <a:t>a-b-d-f costs 3</a:t>
            </a:r>
          </a:p>
          <a:p>
            <a:pPr/>
            <a:r>
              <a:t>a-b-c-d-f costs 0</a:t>
            </a:r>
          </a:p>
          <a:p>
            <a:pPr/>
            <a:r>
              <a:t>a-b-c-d-e-d-e-b-d-f costs -2</a:t>
            </a:r>
          </a:p>
          <a:p>
            <a:pPr/>
            <a:r>
              <a:t>and a few more times around the cycle costs even less</a:t>
            </a:r>
          </a:p>
        </p:txBody>
      </p:sp>
      <p:pic>
        <p:nvPicPr>
          <p:cNvPr id="133" name="Image" descr="Image"/>
          <p:cNvPicPr>
            <a:picLocks noChangeAspect="1"/>
          </p:cNvPicPr>
          <p:nvPr/>
        </p:nvPicPr>
        <p:blipFill>
          <a:blip r:embed="rId2">
            <a:extLst/>
          </a:blip>
          <a:stretch>
            <a:fillRect/>
          </a:stretch>
        </p:blipFill>
        <p:spPr>
          <a:xfrm>
            <a:off x="7145638" y="2412999"/>
            <a:ext cx="4787901" cy="3924301"/>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Dijkstra's Algorithm"/>
          <p:cNvSpPr txBox="1"/>
          <p:nvPr>
            <p:ph type="title"/>
          </p:nvPr>
        </p:nvSpPr>
        <p:spPr>
          <a:prstGeom prst="rect">
            <a:avLst/>
          </a:prstGeom>
        </p:spPr>
        <p:txBody>
          <a:bodyPr/>
          <a:lstStyle/>
          <a:p>
            <a:pPr/>
            <a:r>
              <a:t>Dijkstra's Algorithm</a:t>
            </a:r>
          </a:p>
        </p:txBody>
      </p:sp>
      <p:sp>
        <p:nvSpPr>
          <p:cNvPr id="302" name="Example:…"/>
          <p:cNvSpPr txBox="1"/>
          <p:nvPr>
            <p:ph type="body" idx="1"/>
          </p:nvPr>
        </p:nvSpPr>
        <p:spPr>
          <a:prstGeom prst="rect">
            <a:avLst/>
          </a:prstGeom>
        </p:spPr>
        <p:txBody>
          <a:bodyPr anchor="t"/>
          <a:lstStyle/>
          <a:p>
            <a:pPr/>
            <a:r>
              <a:t>Example:</a:t>
            </a:r>
          </a:p>
          <a:p>
            <a:pPr lvl="1"/>
            <a:r>
              <a:t>Dijkstra starts with just the source in </a:t>
            </a:r>
            <a14:m>
              <m:oMath>
                <m:r>
                  <a:rPr xmlns:a="http://schemas.openxmlformats.org/drawingml/2006/main" sz="3900" i="1">
                    <a:solidFill>
                      <a:srgbClr val="000000"/>
                    </a:solidFill>
                    <a:latin typeface="Cambria Math" panose="02040503050406030204" pitchFamily="18" charset="0"/>
                  </a:rPr>
                  <m:t>S</m:t>
                </m:r>
              </m:oMath>
            </a14:m>
          </a:p>
          <a:p>
            <a:pPr lvl="1"/>
            <a:r>
              <a:t>We initialize all nodes (but do not write infinities here) </a:t>
            </a:r>
          </a:p>
        </p:txBody>
      </p:sp>
      <p:pic>
        <p:nvPicPr>
          <p:cNvPr id="303" name="Image" descr="Image"/>
          <p:cNvPicPr>
            <a:picLocks noChangeAspect="1"/>
          </p:cNvPicPr>
          <p:nvPr/>
        </p:nvPicPr>
        <p:blipFill>
          <a:blip r:embed="rId2">
            <a:extLst/>
          </a:blip>
          <a:stretch>
            <a:fillRect/>
          </a:stretch>
        </p:blipFill>
        <p:spPr>
          <a:xfrm>
            <a:off x="3429000" y="5044487"/>
            <a:ext cx="6146801" cy="3708401"/>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Dijkstra's Algorithm"/>
          <p:cNvSpPr txBox="1"/>
          <p:nvPr>
            <p:ph type="title"/>
          </p:nvPr>
        </p:nvSpPr>
        <p:spPr>
          <a:prstGeom prst="rect">
            <a:avLst/>
          </a:prstGeom>
        </p:spPr>
        <p:txBody>
          <a:bodyPr/>
          <a:lstStyle/>
          <a:p>
            <a:pPr/>
            <a:r>
              <a:t>Dijkstra's Algorithm</a:t>
            </a:r>
          </a:p>
        </p:txBody>
      </p:sp>
      <p:sp>
        <p:nvSpPr>
          <p:cNvPr id="306" name="Dijkstra then adds the node   with the smallest distance to S and then uses the edges adjacent to   to relax…"/>
          <p:cNvSpPr txBox="1"/>
          <p:nvPr>
            <p:ph type="body" idx="1"/>
          </p:nvPr>
        </p:nvSpPr>
        <p:spPr>
          <a:prstGeom prst="rect">
            <a:avLst/>
          </a:prstGeom>
        </p:spPr>
        <p:txBody>
          <a:bodyPr anchor="t"/>
          <a:lstStyle/>
          <a:p>
            <a:pPr/>
            <a:r>
              <a:t>Dijkstra then adds the node </a:t>
            </a:r>
            <a14:m>
              <m:oMath>
                <m:r>
                  <a:rPr xmlns:a="http://schemas.openxmlformats.org/drawingml/2006/main" sz="4450" i="1">
                    <a:solidFill>
                      <a:srgbClr val="000000"/>
                    </a:solidFill>
                    <a:latin typeface="Cambria Math" panose="02040503050406030204" pitchFamily="18" charset="0"/>
                  </a:rPr>
                  <m:t>u</m:t>
                </m:r>
              </m:oMath>
            </a14:m>
            <a:r>
              <a:t> with the smallest distance to S and then uses the edges adjacent to </a:t>
            </a:r>
            <a14:m>
              <m:oMath>
                <m:r>
                  <a:rPr xmlns:a="http://schemas.openxmlformats.org/drawingml/2006/main" sz="4450" i="1">
                    <a:solidFill>
                      <a:srgbClr val="000000"/>
                    </a:solidFill>
                    <a:latin typeface="Cambria Math" panose="02040503050406030204" pitchFamily="18" charset="0"/>
                  </a:rPr>
                  <m:t>u</m:t>
                </m:r>
              </m:oMath>
            </a14:m>
            <a:r>
              <a:t> to relax</a:t>
            </a:r>
          </a:p>
          <a:p>
            <a:pPr/>
            <a:r>
              <a:t>Add a and relax (a,b), (a,d), and (a,e)</a:t>
            </a:r>
          </a:p>
        </p:txBody>
      </p:sp>
      <p:pic>
        <p:nvPicPr>
          <p:cNvPr id="307" name="Image" descr="Image"/>
          <p:cNvPicPr>
            <a:picLocks noChangeAspect="1"/>
          </p:cNvPicPr>
          <p:nvPr/>
        </p:nvPicPr>
        <p:blipFill>
          <a:blip r:embed="rId2">
            <a:extLst/>
          </a:blip>
          <a:stretch>
            <a:fillRect/>
          </a:stretch>
        </p:blipFill>
        <p:spPr>
          <a:xfrm>
            <a:off x="3186917" y="4876800"/>
            <a:ext cx="6630966" cy="4000501"/>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Dijkstra's Algorithm"/>
          <p:cNvSpPr txBox="1"/>
          <p:nvPr>
            <p:ph type="title"/>
          </p:nvPr>
        </p:nvSpPr>
        <p:spPr>
          <a:prstGeom prst="rect">
            <a:avLst/>
          </a:prstGeom>
        </p:spPr>
        <p:txBody>
          <a:bodyPr/>
          <a:lstStyle/>
          <a:p>
            <a:pPr/>
            <a:r>
              <a:t>Dijkstra's Algorithm</a:t>
            </a:r>
          </a:p>
        </p:txBody>
      </p:sp>
      <p:sp>
        <p:nvSpPr>
          <p:cNvPr id="310" name="The current distances from s are 2, 3, 4, 7, and 13…"/>
          <p:cNvSpPr txBox="1"/>
          <p:nvPr>
            <p:ph type="body" idx="1"/>
          </p:nvPr>
        </p:nvSpPr>
        <p:spPr>
          <a:prstGeom prst="rect">
            <a:avLst/>
          </a:prstGeom>
        </p:spPr>
        <p:txBody>
          <a:bodyPr anchor="t"/>
          <a:lstStyle/>
          <a:p>
            <a:pPr/>
            <a:r>
              <a:t>The current distances from s are 2, 3, 4, 7, and 13</a:t>
            </a:r>
          </a:p>
          <a:p>
            <a:pPr/>
            <a:r>
              <a:t>We pick b and relax along its outgoing edges</a:t>
            </a:r>
          </a:p>
        </p:txBody>
      </p:sp>
      <p:pic>
        <p:nvPicPr>
          <p:cNvPr id="311" name="Image" descr="Image"/>
          <p:cNvPicPr>
            <a:picLocks noChangeAspect="1"/>
          </p:cNvPicPr>
          <p:nvPr/>
        </p:nvPicPr>
        <p:blipFill>
          <a:blip r:embed="rId2">
            <a:extLst/>
          </a:blip>
          <a:stretch>
            <a:fillRect/>
          </a:stretch>
        </p:blipFill>
        <p:spPr>
          <a:xfrm>
            <a:off x="2447041" y="3984057"/>
            <a:ext cx="8110718" cy="4893243"/>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Dijkstra's Algorithm"/>
          <p:cNvSpPr txBox="1"/>
          <p:nvPr>
            <p:ph type="title"/>
          </p:nvPr>
        </p:nvSpPr>
        <p:spPr>
          <a:prstGeom prst="rect">
            <a:avLst/>
          </a:prstGeom>
        </p:spPr>
        <p:txBody>
          <a:bodyPr/>
          <a:lstStyle/>
          <a:p>
            <a:pPr/>
            <a:r>
              <a:t>Dijkstra's Algorithm</a:t>
            </a:r>
          </a:p>
        </p:txBody>
      </p:sp>
      <p:sp>
        <p:nvSpPr>
          <p:cNvPr id="314" name="Now c and d is the lowest distance node, pick c"/>
          <p:cNvSpPr txBox="1"/>
          <p:nvPr>
            <p:ph type="body" idx="1"/>
          </p:nvPr>
        </p:nvSpPr>
        <p:spPr>
          <a:prstGeom prst="rect">
            <a:avLst/>
          </a:prstGeom>
        </p:spPr>
        <p:txBody>
          <a:bodyPr anchor="t"/>
          <a:lstStyle/>
          <a:p>
            <a:pPr/>
            <a:r>
              <a:t>Now c and d is the lowest distance node, pick c</a:t>
            </a:r>
          </a:p>
        </p:txBody>
      </p:sp>
      <p:pic>
        <p:nvPicPr>
          <p:cNvPr id="315" name="Image" descr="Image"/>
          <p:cNvPicPr>
            <a:picLocks noChangeAspect="1"/>
          </p:cNvPicPr>
          <p:nvPr/>
        </p:nvPicPr>
        <p:blipFill>
          <a:blip r:embed="rId2">
            <a:extLst/>
          </a:blip>
          <a:stretch>
            <a:fillRect/>
          </a:stretch>
        </p:blipFill>
        <p:spPr>
          <a:xfrm>
            <a:off x="3428999" y="3879850"/>
            <a:ext cx="6146801" cy="3708401"/>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Dijkstra's Algorithm"/>
          <p:cNvSpPr txBox="1"/>
          <p:nvPr>
            <p:ph type="title"/>
          </p:nvPr>
        </p:nvSpPr>
        <p:spPr>
          <a:prstGeom prst="rect">
            <a:avLst/>
          </a:prstGeom>
        </p:spPr>
        <p:txBody>
          <a:bodyPr/>
          <a:lstStyle/>
          <a:p>
            <a:pPr/>
            <a:r>
              <a:t>Dijkstra's Algorithm</a:t>
            </a:r>
          </a:p>
        </p:txBody>
      </p:sp>
      <p:sp>
        <p:nvSpPr>
          <p:cNvPr id="318" name="Now pick d"/>
          <p:cNvSpPr txBox="1"/>
          <p:nvPr>
            <p:ph type="body" idx="1"/>
          </p:nvPr>
        </p:nvSpPr>
        <p:spPr>
          <a:prstGeom prst="rect">
            <a:avLst/>
          </a:prstGeom>
        </p:spPr>
        <p:txBody>
          <a:bodyPr anchor="t"/>
          <a:lstStyle/>
          <a:p>
            <a:pPr/>
            <a:r>
              <a:t>Now pick d</a:t>
            </a:r>
          </a:p>
        </p:txBody>
      </p:sp>
      <p:pic>
        <p:nvPicPr>
          <p:cNvPr id="319" name="Image" descr="Image"/>
          <p:cNvPicPr>
            <a:picLocks noChangeAspect="1"/>
          </p:cNvPicPr>
          <p:nvPr/>
        </p:nvPicPr>
        <p:blipFill>
          <a:blip r:embed="rId2">
            <a:extLst/>
          </a:blip>
          <a:stretch>
            <a:fillRect/>
          </a:stretch>
        </p:blipFill>
        <p:spPr>
          <a:xfrm>
            <a:off x="1913166" y="3022600"/>
            <a:ext cx="9178468" cy="5537423"/>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Dijkstra's Algorithm"/>
          <p:cNvSpPr txBox="1"/>
          <p:nvPr>
            <p:ph type="title"/>
          </p:nvPr>
        </p:nvSpPr>
        <p:spPr>
          <a:prstGeom prst="rect">
            <a:avLst/>
          </a:prstGeom>
        </p:spPr>
        <p:txBody>
          <a:bodyPr/>
          <a:lstStyle/>
          <a:p>
            <a:pPr/>
            <a:r>
              <a:t>Dijkstra's Algorithm</a:t>
            </a:r>
          </a:p>
        </p:txBody>
      </p:sp>
      <p:sp>
        <p:nvSpPr>
          <p:cNvPr id="322" name="Then e"/>
          <p:cNvSpPr txBox="1"/>
          <p:nvPr>
            <p:ph type="body" idx="1"/>
          </p:nvPr>
        </p:nvSpPr>
        <p:spPr>
          <a:prstGeom prst="rect">
            <a:avLst/>
          </a:prstGeom>
        </p:spPr>
        <p:txBody>
          <a:bodyPr anchor="t"/>
          <a:lstStyle/>
          <a:p>
            <a:pPr/>
            <a:r>
              <a:t>Then e</a:t>
            </a:r>
          </a:p>
        </p:txBody>
      </p:sp>
      <p:pic>
        <p:nvPicPr>
          <p:cNvPr id="323" name="Image" descr="Image"/>
          <p:cNvPicPr>
            <a:picLocks noChangeAspect="1"/>
          </p:cNvPicPr>
          <p:nvPr/>
        </p:nvPicPr>
        <p:blipFill>
          <a:blip r:embed="rId2">
            <a:extLst/>
          </a:blip>
          <a:stretch>
            <a:fillRect/>
          </a:stretch>
        </p:blipFill>
        <p:spPr>
          <a:xfrm>
            <a:off x="2051287" y="3644719"/>
            <a:ext cx="8082160" cy="4806499"/>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Dijkstra's Algorithm"/>
          <p:cNvSpPr txBox="1"/>
          <p:nvPr>
            <p:ph type="title"/>
          </p:nvPr>
        </p:nvSpPr>
        <p:spPr>
          <a:prstGeom prst="rect">
            <a:avLst/>
          </a:prstGeom>
        </p:spPr>
        <p:txBody>
          <a:bodyPr/>
          <a:lstStyle/>
          <a:p>
            <a:pPr/>
            <a:r>
              <a:t>Dijkstra's Algorithm</a:t>
            </a:r>
          </a:p>
        </p:txBody>
      </p:sp>
      <p:sp>
        <p:nvSpPr>
          <p:cNvPr id="326" name="g"/>
          <p:cNvSpPr txBox="1"/>
          <p:nvPr>
            <p:ph type="body" idx="1"/>
          </p:nvPr>
        </p:nvSpPr>
        <p:spPr>
          <a:xfrm>
            <a:off x="952500" y="2746329"/>
            <a:ext cx="11099800" cy="6286501"/>
          </a:xfrm>
          <a:prstGeom prst="rect">
            <a:avLst/>
          </a:prstGeom>
        </p:spPr>
        <p:txBody>
          <a:bodyPr anchor="t"/>
          <a:lstStyle/>
          <a:p>
            <a:pPr/>
            <a:r>
              <a:t>g</a:t>
            </a:r>
          </a:p>
        </p:txBody>
      </p:sp>
      <p:pic>
        <p:nvPicPr>
          <p:cNvPr id="327" name="Image" descr="Image"/>
          <p:cNvPicPr>
            <a:picLocks noChangeAspect="1"/>
          </p:cNvPicPr>
          <p:nvPr/>
        </p:nvPicPr>
        <p:blipFill>
          <a:blip r:embed="rId2">
            <a:extLst/>
          </a:blip>
          <a:stretch>
            <a:fillRect/>
          </a:stretch>
        </p:blipFill>
        <p:spPr>
          <a:xfrm>
            <a:off x="1437604" y="2590799"/>
            <a:ext cx="10129592" cy="6024117"/>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Dijkstra's Algorithm"/>
          <p:cNvSpPr txBox="1"/>
          <p:nvPr>
            <p:ph type="title"/>
          </p:nvPr>
        </p:nvSpPr>
        <p:spPr>
          <a:prstGeom prst="rect">
            <a:avLst/>
          </a:prstGeom>
        </p:spPr>
        <p:txBody>
          <a:bodyPr/>
          <a:lstStyle/>
          <a:p>
            <a:pPr/>
            <a:r>
              <a:t>Dijkstra's Algorithm</a:t>
            </a:r>
          </a:p>
        </p:txBody>
      </p:sp>
      <p:sp>
        <p:nvSpPr>
          <p:cNvPr id="330" name="And finally f"/>
          <p:cNvSpPr txBox="1"/>
          <p:nvPr>
            <p:ph type="body" idx="1"/>
          </p:nvPr>
        </p:nvSpPr>
        <p:spPr>
          <a:prstGeom prst="rect">
            <a:avLst/>
          </a:prstGeom>
        </p:spPr>
        <p:txBody>
          <a:bodyPr anchor="t"/>
          <a:lstStyle/>
          <a:p>
            <a:pPr/>
            <a:r>
              <a:t>And finally f</a:t>
            </a:r>
          </a:p>
        </p:txBody>
      </p:sp>
      <p:pic>
        <p:nvPicPr>
          <p:cNvPr id="331" name="Image" descr="Image"/>
          <p:cNvPicPr>
            <a:picLocks noChangeAspect="1"/>
          </p:cNvPicPr>
          <p:nvPr/>
        </p:nvPicPr>
        <p:blipFill>
          <a:blip r:embed="rId2">
            <a:extLst/>
          </a:blip>
          <a:stretch>
            <a:fillRect/>
          </a:stretch>
        </p:blipFill>
        <p:spPr>
          <a:xfrm>
            <a:off x="1990809" y="2959100"/>
            <a:ext cx="9023182" cy="5549901"/>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Dijkstra's Algorithm"/>
          <p:cNvSpPr txBox="1"/>
          <p:nvPr>
            <p:ph type="title"/>
          </p:nvPr>
        </p:nvSpPr>
        <p:spPr>
          <a:prstGeom prst="rect">
            <a:avLst/>
          </a:prstGeom>
        </p:spPr>
        <p:txBody>
          <a:bodyPr/>
          <a:lstStyle/>
          <a:p>
            <a:pPr/>
            <a:r>
              <a:t>Dijkstra's Algorithm</a:t>
            </a:r>
          </a:p>
        </p:txBody>
      </p:sp>
      <p:sp>
        <p:nvSpPr>
          <p:cNvPr id="334" name="To find the best way from s to g, we just start in g and follow the predecessor link…"/>
          <p:cNvSpPr txBox="1"/>
          <p:nvPr>
            <p:ph type="body" idx="1"/>
          </p:nvPr>
        </p:nvSpPr>
        <p:spPr>
          <a:prstGeom prst="rect">
            <a:avLst/>
          </a:prstGeom>
        </p:spPr>
        <p:txBody>
          <a:bodyPr anchor="t"/>
          <a:lstStyle/>
          <a:p>
            <a:pPr marL="426719" indent="-426719" defTabSz="560831">
              <a:spcBef>
                <a:spcPts val="2100"/>
              </a:spcBef>
              <a:defRPr sz="3072"/>
            </a:pPr>
            <a:r>
              <a:t>To find the best way from s to g, we just start in g and follow the predecessor link</a:t>
            </a:r>
          </a:p>
          <a:p>
            <a:pPr marL="426719" indent="-426719" defTabSz="560831">
              <a:spcBef>
                <a:spcPts val="2100"/>
              </a:spcBef>
              <a:defRPr sz="3072"/>
            </a:pPr>
          </a:p>
          <a:p>
            <a:pPr marL="426719" indent="-426719" defTabSz="560831">
              <a:spcBef>
                <a:spcPts val="2100"/>
              </a:spcBef>
              <a:defRPr sz="3072"/>
            </a:pPr>
          </a:p>
          <a:p>
            <a:pPr marL="426719" indent="-426719" defTabSz="560831">
              <a:spcBef>
                <a:spcPts val="2100"/>
              </a:spcBef>
              <a:defRPr sz="3072"/>
            </a:pPr>
          </a:p>
          <a:p>
            <a:pPr marL="426719" indent="-426719" defTabSz="560831">
              <a:spcBef>
                <a:spcPts val="2100"/>
              </a:spcBef>
              <a:defRPr sz="3072"/>
            </a:pPr>
          </a:p>
          <a:p>
            <a:pPr marL="426719" indent="-426719" defTabSz="560831">
              <a:spcBef>
                <a:spcPts val="2100"/>
              </a:spcBef>
              <a:defRPr sz="3072"/>
            </a:pPr>
          </a:p>
          <a:p>
            <a:pPr marL="426719" indent="-426719" defTabSz="560831">
              <a:spcBef>
                <a:spcPts val="2100"/>
              </a:spcBef>
              <a:defRPr sz="3072"/>
            </a:pPr>
          </a:p>
          <a:p>
            <a:pPr marL="426719" indent="-426719" defTabSz="560831">
              <a:spcBef>
                <a:spcPts val="2100"/>
              </a:spcBef>
              <a:defRPr sz="3072"/>
            </a:pPr>
            <a:r>
              <a:t>g &lt;— e &lt;— d &lt;—b&lt;—s</a:t>
            </a:r>
          </a:p>
        </p:txBody>
      </p:sp>
      <p:pic>
        <p:nvPicPr>
          <p:cNvPr id="335" name="Image" descr="Image"/>
          <p:cNvPicPr>
            <a:picLocks noChangeAspect="1"/>
          </p:cNvPicPr>
          <p:nvPr/>
        </p:nvPicPr>
        <p:blipFill>
          <a:blip r:embed="rId2">
            <a:extLst/>
          </a:blip>
          <a:stretch>
            <a:fillRect/>
          </a:stretch>
        </p:blipFill>
        <p:spPr>
          <a:xfrm>
            <a:off x="3384550" y="3552941"/>
            <a:ext cx="6235701" cy="3835401"/>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Dijkstra's Algorithm"/>
          <p:cNvSpPr txBox="1"/>
          <p:nvPr>
            <p:ph type="title"/>
          </p:nvPr>
        </p:nvSpPr>
        <p:spPr>
          <a:prstGeom prst="rect">
            <a:avLst/>
          </a:prstGeom>
        </p:spPr>
        <p:txBody>
          <a:bodyPr/>
          <a:lstStyle/>
          <a:p>
            <a:pPr/>
            <a:r>
              <a:t>Dijkstra's Algorithm</a:t>
            </a:r>
          </a:p>
        </p:txBody>
      </p:sp>
      <p:sp>
        <p:nvSpPr>
          <p:cNvPr id="338" name="def dijkstra(s, V, E):…"/>
          <p:cNvSpPr txBox="1"/>
          <p:nvPr>
            <p:ph type="body" idx="1"/>
          </p:nvPr>
        </p:nvSpPr>
        <p:spPr>
          <a:prstGeom prst="rect">
            <a:avLst/>
          </a:prstGeom>
        </p:spPr>
        <p:txBody>
          <a:bodyPr anchor="t"/>
          <a:lstStyle/>
          <a:p>
            <a:pPr marL="0" indent="0">
              <a:buSzTx/>
              <a:buNone/>
              <a:defRPr>
                <a:latin typeface="Courier New"/>
                <a:ea typeface="Courier New"/>
                <a:cs typeface="Courier New"/>
                <a:sym typeface="Courier New"/>
              </a:defRPr>
            </a:pPr>
            <a:r>
              <a:t>def dijkstra(s, V, E):</a:t>
            </a:r>
          </a:p>
          <a:p>
            <a:pPr lvl="1" marL="0" indent="0">
              <a:spcBef>
                <a:spcPts val="1000"/>
              </a:spcBef>
              <a:buSzTx/>
              <a:buNone/>
              <a:defRPr>
                <a:latin typeface="Courier New"/>
                <a:ea typeface="Courier New"/>
                <a:cs typeface="Courier New"/>
                <a:sym typeface="Courier New"/>
              </a:defRPr>
            </a:pPr>
            <a:r>
              <a:t>   initialize(s,V,E)</a:t>
            </a:r>
          </a:p>
          <a:p>
            <a:pPr lvl="1" marL="0" indent="0">
              <a:spcBef>
                <a:spcPts val="1000"/>
              </a:spcBef>
              <a:buSzTx/>
              <a:buNone/>
              <a:defRPr>
                <a:latin typeface="Courier New"/>
                <a:ea typeface="Courier New"/>
                <a:cs typeface="Courier New"/>
                <a:sym typeface="Courier New"/>
              </a:defRPr>
            </a:pPr>
            <a:r>
              <a:t>   S = [ ]</a:t>
            </a:r>
          </a:p>
          <a:p>
            <a:pPr lvl="1" marL="0" indent="0">
              <a:spcBef>
                <a:spcPts val="1000"/>
              </a:spcBef>
              <a:buSzTx/>
              <a:buNone/>
              <a:defRPr>
                <a:latin typeface="Courier New"/>
                <a:ea typeface="Courier New"/>
                <a:cs typeface="Courier New"/>
                <a:sym typeface="Courier New"/>
              </a:defRPr>
            </a:pPr>
            <a:r>
              <a:t>   pq = priorityqueue(V)</a:t>
            </a:r>
          </a:p>
          <a:p>
            <a:pPr lvl="1" marL="0" indent="0">
              <a:spcBef>
                <a:spcPts val="1000"/>
              </a:spcBef>
              <a:buSzTx/>
              <a:buNone/>
              <a:defRPr>
                <a:latin typeface="Courier New"/>
                <a:ea typeface="Courier New"/>
                <a:cs typeface="Courier New"/>
                <a:sym typeface="Courier New"/>
              </a:defRPr>
            </a:pPr>
            <a:r>
              <a:t>   while pq:</a:t>
            </a:r>
          </a:p>
          <a:p>
            <a:pPr lvl="3" marL="0" indent="0">
              <a:spcBef>
                <a:spcPts val="1000"/>
              </a:spcBef>
              <a:buSzTx/>
              <a:buNone/>
              <a:defRPr>
                <a:latin typeface="Courier New"/>
                <a:ea typeface="Courier New"/>
                <a:cs typeface="Courier New"/>
                <a:sym typeface="Courier New"/>
              </a:defRPr>
            </a:pPr>
            <a:r>
              <a:t>      u = pq.pop</a:t>
            </a:r>
          </a:p>
          <a:p>
            <a:pPr lvl="3" marL="0" indent="0">
              <a:spcBef>
                <a:spcPts val="1000"/>
              </a:spcBef>
              <a:buSzTx/>
              <a:buNone/>
              <a:defRPr>
                <a:latin typeface="Courier New"/>
                <a:ea typeface="Courier New"/>
                <a:cs typeface="Courier New"/>
                <a:sym typeface="Courier New"/>
              </a:defRPr>
            </a:pPr>
            <a:r>
              <a:t>      S.append(u)</a:t>
            </a:r>
          </a:p>
          <a:p>
            <a:pPr lvl="3" marL="0" indent="0">
              <a:spcBef>
                <a:spcPts val="1000"/>
              </a:spcBef>
              <a:buSzTx/>
              <a:buNone/>
              <a:defRPr>
                <a:latin typeface="Courier New"/>
                <a:ea typeface="Courier New"/>
                <a:cs typeface="Courier New"/>
                <a:sym typeface="Courier New"/>
              </a:defRPr>
            </a:pPr>
            <a:r>
              <a:t>      for v in u.adjacent:</a:t>
            </a:r>
          </a:p>
          <a:p>
            <a:pPr lvl="4" marL="0" indent="0">
              <a:spcBef>
                <a:spcPts val="1000"/>
              </a:spcBef>
              <a:buSzTx/>
              <a:buNone/>
              <a:defRPr>
                <a:latin typeface="Courier New"/>
                <a:ea typeface="Courier New"/>
                <a:cs typeface="Courier New"/>
                <a:sym typeface="Courier New"/>
              </a:defRPr>
            </a:pPr>
            <a:r>
              <a:t>          relax(u,v) #changes possibly v.d </a:t>
            </a:r>
          </a:p>
          <a:p>
            <a:pPr lvl="4" marL="0" indent="0">
              <a:spcBef>
                <a:spcPts val="1000"/>
              </a:spcBef>
              <a:buSzTx/>
              <a:buNone/>
              <a:defRPr>
                <a:latin typeface="Courier New"/>
                <a:ea typeface="Courier New"/>
                <a:cs typeface="Courier New"/>
                <a:sym typeface="Courier New"/>
              </a:defRPr>
            </a:pPr>
            <a:r>
              <a:t>                     #and therefore pq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Distance Algorithms"/>
          <p:cNvSpPr txBox="1"/>
          <p:nvPr>
            <p:ph type="title"/>
          </p:nvPr>
        </p:nvSpPr>
        <p:spPr>
          <a:prstGeom prst="rect">
            <a:avLst/>
          </a:prstGeom>
        </p:spPr>
        <p:txBody>
          <a:bodyPr/>
          <a:lstStyle/>
          <a:p>
            <a:pPr/>
            <a:r>
              <a:t>Distance Algorithms</a:t>
            </a:r>
          </a:p>
        </p:txBody>
      </p:sp>
      <p:sp>
        <p:nvSpPr>
          <p:cNvPr id="136" name="Single Source Algorithms:…"/>
          <p:cNvSpPr txBox="1"/>
          <p:nvPr>
            <p:ph type="body" idx="1"/>
          </p:nvPr>
        </p:nvSpPr>
        <p:spPr>
          <a:prstGeom prst="rect">
            <a:avLst/>
          </a:prstGeom>
        </p:spPr>
        <p:txBody>
          <a:bodyPr anchor="t"/>
          <a:lstStyle/>
          <a:p>
            <a:pPr/>
            <a:r>
              <a:t>Single Source Algorithms:</a:t>
            </a:r>
          </a:p>
          <a:p>
            <a:pPr/>
            <a:r>
              <a:t>Relaxation</a:t>
            </a:r>
          </a:p>
          <a:p>
            <a:pPr lvl="1"/>
            <a:r>
              <a:t>Fundamental approach to maintain estimates for distances</a:t>
            </a:r>
          </a:p>
          <a:p>
            <a:pPr lvl="1"/>
            <a:r>
              <a:t>Assume for each vertex, we have an upper bound for the distance from the source</a:t>
            </a:r>
          </a:p>
          <a:p>
            <a:pPr lvl="1"/>
            <a:r>
              <a:t>Relaxation then improves the distance bound towards the true value</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Dijkstra's Algorithm"/>
          <p:cNvSpPr txBox="1"/>
          <p:nvPr>
            <p:ph type="title"/>
          </p:nvPr>
        </p:nvSpPr>
        <p:spPr>
          <a:prstGeom prst="rect">
            <a:avLst/>
          </a:prstGeom>
        </p:spPr>
        <p:txBody>
          <a:bodyPr/>
          <a:lstStyle/>
          <a:p>
            <a:pPr/>
            <a:r>
              <a:t>Dijkstra's Algorithm</a:t>
            </a:r>
          </a:p>
        </p:txBody>
      </p:sp>
      <p:sp>
        <p:nvSpPr>
          <p:cNvPr id="341" name="Correctness of Dijkstra's algorithm…"/>
          <p:cNvSpPr txBox="1"/>
          <p:nvPr>
            <p:ph type="body" idx="1"/>
          </p:nvPr>
        </p:nvSpPr>
        <p:spPr>
          <a:prstGeom prst="rect">
            <a:avLst/>
          </a:prstGeom>
        </p:spPr>
        <p:txBody>
          <a:bodyPr anchor="t"/>
          <a:lstStyle/>
          <a:p>
            <a:pPr/>
            <a:r>
              <a:t>Correctness of Dijkstra's algorithm</a:t>
            </a:r>
          </a:p>
          <a:p>
            <a:pPr lvl="1"/>
            <a:r>
              <a:t>Loop invariant for while loop:</a:t>
            </a:r>
          </a:p>
          <a:p>
            <a:pPr lvl="2"/>
            <a:r>
              <a:t>All nodes in S have the correct distance from s</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Dijkstra's Algorithm"/>
          <p:cNvSpPr txBox="1"/>
          <p:nvPr>
            <p:ph type="title"/>
          </p:nvPr>
        </p:nvSpPr>
        <p:spPr>
          <a:prstGeom prst="rect">
            <a:avLst/>
          </a:prstGeom>
        </p:spPr>
        <p:txBody>
          <a:bodyPr/>
          <a:lstStyle/>
          <a:p>
            <a:pPr/>
            <a:r>
              <a:t>Dijkstra's Algorithm</a:t>
            </a:r>
          </a:p>
        </p:txBody>
      </p:sp>
      <p:sp>
        <p:nvSpPr>
          <p:cNvPr id="344" name="Initially, the loop invariant is vacuously true…"/>
          <p:cNvSpPr txBox="1"/>
          <p:nvPr>
            <p:ph type="body" idx="1"/>
          </p:nvPr>
        </p:nvSpPr>
        <p:spPr>
          <a:prstGeom prst="rect">
            <a:avLst/>
          </a:prstGeom>
        </p:spPr>
        <p:txBody>
          <a:bodyPr anchor="t"/>
          <a:lstStyle/>
          <a:p>
            <a:pPr/>
            <a:r>
              <a:t>Initially, the loop invariant is vacuously true</a:t>
            </a:r>
          </a:p>
          <a:p>
            <a:pPr/>
            <a:r>
              <a:t>Now we need to show that each iteration of the while loop leaves the invariant valid</a:t>
            </a:r>
          </a:p>
          <a:p>
            <a:pPr lvl="1"/>
            <a:r>
              <a:t>Assume that this is not true</a:t>
            </a:r>
          </a:p>
          <a:p>
            <a:pPr lvl="1"/>
            <a:r>
              <a:t>And that we went wrong when </a:t>
            </a:r>
            <a14:m>
              <m:oMath>
                <m:r>
                  <a:rPr xmlns:a="http://schemas.openxmlformats.org/drawingml/2006/main" sz="4450" i="1">
                    <a:solidFill>
                      <a:srgbClr val="000000"/>
                    </a:solidFill>
                    <a:latin typeface="Cambria Math" panose="02040503050406030204" pitchFamily="18" charset="0"/>
                  </a:rPr>
                  <m:t>u</m:t>
                </m:r>
              </m:oMath>
            </a14:m>
            <a:r>
              <a:t> was selected and put into S</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Dijkstra's Algorithm"/>
          <p:cNvSpPr txBox="1"/>
          <p:nvPr>
            <p:ph type="title"/>
          </p:nvPr>
        </p:nvSpPr>
        <p:spPr>
          <a:prstGeom prst="rect">
            <a:avLst/>
          </a:prstGeom>
        </p:spPr>
        <p:txBody>
          <a:bodyPr/>
          <a:lstStyle/>
          <a:p>
            <a:pPr/>
            <a:r>
              <a:t>Dijkstra's Algorithm</a:t>
            </a:r>
          </a:p>
        </p:txBody>
      </p:sp>
      <p:pic>
        <p:nvPicPr>
          <p:cNvPr id="347" name="Image" descr="Image"/>
          <p:cNvPicPr>
            <a:picLocks noChangeAspect="1"/>
          </p:cNvPicPr>
          <p:nvPr/>
        </p:nvPicPr>
        <p:blipFill>
          <a:blip r:embed="rId2">
            <a:extLst/>
          </a:blip>
          <a:stretch>
            <a:fillRect/>
          </a:stretch>
        </p:blipFill>
        <p:spPr>
          <a:xfrm>
            <a:off x="2171700" y="2597150"/>
            <a:ext cx="8661400" cy="4559301"/>
          </a:xfrm>
          <a:prstGeom prst="rect">
            <a:avLst/>
          </a:prstGeom>
          <a:ln w="12700">
            <a:miter lim="400000"/>
          </a:ln>
        </p:spPr>
      </p:pic>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Dijkstra's Algorithm"/>
          <p:cNvSpPr txBox="1"/>
          <p:nvPr>
            <p:ph type="title"/>
          </p:nvPr>
        </p:nvSpPr>
        <p:spPr>
          <a:prstGeom prst="rect">
            <a:avLst/>
          </a:prstGeom>
        </p:spPr>
        <p:txBody>
          <a:bodyPr/>
          <a:lstStyle/>
          <a:p>
            <a:pPr/>
            <a:r>
              <a:t>Dijkstra's Algorithm</a:t>
            </a:r>
          </a:p>
        </p:txBody>
      </p:sp>
      <p:sp>
        <p:nvSpPr>
          <p:cNvPr id="350" name="We can exclude the case that   so…"/>
          <p:cNvSpPr txBox="1"/>
          <p:nvPr>
            <p:ph type="body" idx="1"/>
          </p:nvPr>
        </p:nvSpPr>
        <p:spPr>
          <a:prstGeom prst="rect">
            <a:avLst/>
          </a:prstGeom>
        </p:spPr>
        <p:txBody>
          <a:bodyPr anchor="t"/>
          <a:lstStyle/>
          <a:p>
            <a:pPr/>
            <a:r>
              <a:t>We can exclude the case that </a:t>
            </a:r>
            <a14:m>
              <m:oMath>
                <m:r>
                  <a:rPr xmlns:a="http://schemas.openxmlformats.org/drawingml/2006/main" sz="3900" i="1">
                    <a:solidFill>
                      <a:srgbClr val="000000"/>
                    </a:solidFill>
                    <a:latin typeface="Cambria Math" panose="02040503050406030204" pitchFamily="18" charset="0"/>
                  </a:rPr>
                  <m:t>s</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u</m:t>
                </m:r>
              </m:oMath>
            </a14:m>
            <a:r>
              <a:t> so </a:t>
            </a:r>
            <a14:m>
              <m:oMath>
                <m:r>
                  <a:rPr xmlns:a="http://schemas.openxmlformats.org/drawingml/2006/main" sz="3950" i="1">
                    <a:solidFill>
                      <a:srgbClr val="000000"/>
                    </a:solidFill>
                    <a:latin typeface="Cambria Math" panose="02040503050406030204" pitchFamily="18" charset="0"/>
                  </a:rPr>
                  <m:t>S</m:t>
                </m:r>
                <m:r>
                  <a:rPr xmlns:a="http://schemas.openxmlformats.org/drawingml/2006/main" sz="3950" i="1">
                    <a:solidFill>
                      <a:srgbClr val="000000"/>
                    </a:solidFill>
                    <a:latin typeface="Cambria Math" panose="02040503050406030204" pitchFamily="18" charset="0"/>
                  </a:rPr>
                  <m:t>≠</m:t>
                </m:r>
                <m:r>
                  <m:rPr>
                    <m:sty m:val="p"/>
                  </m:rPr>
                  <a:rPr xmlns:a="http://schemas.openxmlformats.org/drawingml/2006/main" sz="3950" i="1">
                    <a:solidFill>
                      <a:srgbClr val="000000"/>
                    </a:solidFill>
                    <a:latin typeface="Cambria Math" panose="02040503050406030204" pitchFamily="18" charset="0"/>
                  </a:rPr>
                  <m:t>∅</m:t>
                </m:r>
              </m:oMath>
            </a14:m>
          </a:p>
          <a:p>
            <a:pPr/>
            <a:r>
              <a:t>We can also exclude the case that there is no path between </a:t>
            </a:r>
            <a14:m>
              <m:oMath>
                <m:r>
                  <a:rPr xmlns:a="http://schemas.openxmlformats.org/drawingml/2006/main" sz="4250" i="1">
                    <a:solidFill>
                      <a:srgbClr val="000000"/>
                    </a:solidFill>
                    <a:latin typeface="Cambria Math" panose="02040503050406030204" pitchFamily="18" charset="0"/>
                  </a:rPr>
                  <m:t>s</m:t>
                </m:r>
              </m:oMath>
            </a14:m>
            <a:r>
              <a:t> and </a:t>
            </a:r>
            <a14:m>
              <m:oMath>
                <m:r>
                  <a:rPr xmlns:a="http://schemas.openxmlformats.org/drawingml/2006/main" sz="4450" i="1">
                    <a:solidFill>
                      <a:srgbClr val="000000"/>
                    </a:solidFill>
                    <a:latin typeface="Cambria Math" panose="02040503050406030204" pitchFamily="18" charset="0"/>
                  </a:rPr>
                  <m:t>u</m:t>
                </m:r>
              </m:oMath>
            </a14:m>
          </a:p>
          <a:p>
            <a:pPr lvl="1"/>
            <a:r>
              <a:t>Because then the distance field in </a:t>
            </a:r>
            <a14:m>
              <m:oMath>
                <m:r>
                  <a:rPr xmlns:a="http://schemas.openxmlformats.org/drawingml/2006/main" sz="4450" i="1">
                    <a:solidFill>
                      <a:srgbClr val="000000"/>
                    </a:solidFill>
                    <a:latin typeface="Cambria Math" panose="02040503050406030204" pitchFamily="18" charset="0"/>
                  </a:rPr>
                  <m:t>u</m:t>
                </m:r>
              </m:oMath>
            </a14:m>
            <a:r>
              <a:t> would never be updated and stay at infinity, which is the correct value</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Dijkstra's Algorithm"/>
          <p:cNvSpPr txBox="1"/>
          <p:nvPr>
            <p:ph type="title"/>
          </p:nvPr>
        </p:nvSpPr>
        <p:spPr>
          <a:prstGeom prst="rect">
            <a:avLst/>
          </a:prstGeom>
        </p:spPr>
        <p:txBody>
          <a:bodyPr/>
          <a:lstStyle/>
          <a:p>
            <a:pPr/>
            <a:r>
              <a:t>Dijkstra's Algorithm</a:t>
            </a:r>
          </a:p>
        </p:txBody>
      </p:sp>
      <p:sp>
        <p:nvSpPr>
          <p:cNvPr id="353" name="So, there is a path from   to   that leads from   to outside of S.…"/>
          <p:cNvSpPr txBox="1"/>
          <p:nvPr>
            <p:ph type="body" idx="1"/>
          </p:nvPr>
        </p:nvSpPr>
        <p:spPr>
          <a:prstGeom prst="rect">
            <a:avLst/>
          </a:prstGeom>
        </p:spPr>
        <p:txBody>
          <a:bodyPr anchor="t"/>
          <a:lstStyle/>
          <a:p>
            <a:pPr/>
            <a:r>
              <a:t>So, there is a path from </a:t>
            </a:r>
            <a14:m>
              <m:oMath>
                <m:r>
                  <a:rPr xmlns:a="http://schemas.openxmlformats.org/drawingml/2006/main" sz="4250" i="1">
                    <a:solidFill>
                      <a:srgbClr val="000000"/>
                    </a:solidFill>
                    <a:latin typeface="Cambria Math" panose="02040503050406030204" pitchFamily="18" charset="0"/>
                  </a:rPr>
                  <m:t>s</m:t>
                </m:r>
              </m:oMath>
            </a14:m>
            <a:r>
              <a:t> to </a:t>
            </a:r>
            <a14:m>
              <m:oMath>
                <m:r>
                  <a:rPr xmlns:a="http://schemas.openxmlformats.org/drawingml/2006/main" sz="4450" i="1">
                    <a:solidFill>
                      <a:srgbClr val="000000"/>
                    </a:solidFill>
                    <a:latin typeface="Cambria Math" panose="02040503050406030204" pitchFamily="18" charset="0"/>
                  </a:rPr>
                  <m:t>u</m:t>
                </m:r>
              </m:oMath>
            </a14:m>
            <a:r>
              <a:t> that leads from </a:t>
            </a:r>
            <a14:m>
              <m:oMath>
                <m:r>
                  <a:rPr xmlns:a="http://schemas.openxmlformats.org/drawingml/2006/main" sz="3900" i="1">
                    <a:solidFill>
                      <a:srgbClr val="000000"/>
                    </a:solidFill>
                    <a:latin typeface="Cambria Math" panose="02040503050406030204" pitchFamily="18" charset="0"/>
                  </a:rPr>
                  <m:t>S</m:t>
                </m:r>
              </m:oMath>
            </a14:m>
            <a:r>
              <a:t> to outside of S. </a:t>
            </a:r>
          </a:p>
          <a:p>
            <a:pPr/>
            <a:r>
              <a:t>Let </a:t>
            </a:r>
            <a14:m>
              <m:oMath>
                <m:r>
                  <a:rPr xmlns:a="http://schemas.openxmlformats.org/drawingml/2006/main" sz="3600" i="1">
                    <a:solidFill>
                      <a:srgbClr val="000000"/>
                    </a:solidFill>
                    <a:latin typeface="Cambria Math" panose="02040503050406030204" pitchFamily="18" charset="0"/>
                  </a:rPr>
                  <m:t>x</m:t>
                </m:r>
              </m:oMath>
            </a14:m>
            <a:r>
              <a:t> be the last vertex on this path so that the part from </a:t>
            </a:r>
            <a14:m>
              <m:oMath>
                <m:r>
                  <a:rPr xmlns:a="http://schemas.openxmlformats.org/drawingml/2006/main" sz="4250" i="1">
                    <a:solidFill>
                      <a:srgbClr val="000000"/>
                    </a:solidFill>
                    <a:latin typeface="Cambria Math" panose="02040503050406030204" pitchFamily="18" charset="0"/>
                  </a:rPr>
                  <m:t>s</m:t>
                </m:r>
              </m:oMath>
            </a14:m>
            <a:r>
              <a:t> to </a:t>
            </a:r>
            <a14:m>
              <m:oMath>
                <m:r>
                  <a:rPr xmlns:a="http://schemas.openxmlformats.org/drawingml/2006/main" sz="3600" i="1">
                    <a:solidFill>
                      <a:srgbClr val="000000"/>
                    </a:solidFill>
                    <a:latin typeface="Cambria Math" panose="02040503050406030204" pitchFamily="18" charset="0"/>
                  </a:rPr>
                  <m:t>x</m:t>
                </m:r>
              </m:oMath>
            </a14:m>
            <a:r>
              <a:t> is completely in S and </a:t>
            </a:r>
            <a14:m>
              <m:oMath>
                <m:r>
                  <a:rPr xmlns:a="http://schemas.openxmlformats.org/drawingml/2006/main" sz="3800" i="1">
                    <a:solidFill>
                      <a:srgbClr val="000000"/>
                    </a:solidFill>
                    <a:latin typeface="Cambria Math" panose="02040503050406030204" pitchFamily="18" charset="0"/>
                  </a:rPr>
                  <m:t>y</m:t>
                </m:r>
              </m:oMath>
            </a14:m>
            <a:r>
              <a:t> the first node not in S</a:t>
            </a:r>
          </a:p>
        </p:txBody>
      </p:sp>
      <p:pic>
        <p:nvPicPr>
          <p:cNvPr id="354" name="Image" descr="Image"/>
          <p:cNvPicPr>
            <a:picLocks noChangeAspect="1"/>
          </p:cNvPicPr>
          <p:nvPr/>
        </p:nvPicPr>
        <p:blipFill>
          <a:blip r:embed="rId2">
            <a:extLst/>
          </a:blip>
          <a:stretch>
            <a:fillRect/>
          </a:stretch>
        </p:blipFill>
        <p:spPr>
          <a:xfrm>
            <a:off x="3018698" y="5265190"/>
            <a:ext cx="6967404" cy="3718673"/>
          </a:xfrm>
          <a:prstGeom prst="rect">
            <a:avLst/>
          </a:prstGeom>
          <a:ln w="12700">
            <a:miter lim="400000"/>
          </a:ln>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Dijkstra's Algorithm"/>
          <p:cNvSpPr txBox="1"/>
          <p:nvPr>
            <p:ph type="title"/>
          </p:nvPr>
        </p:nvSpPr>
        <p:spPr>
          <a:prstGeom prst="rect">
            <a:avLst/>
          </a:prstGeom>
        </p:spPr>
        <p:txBody>
          <a:bodyPr/>
          <a:lstStyle/>
          <a:p>
            <a:pPr/>
            <a:r>
              <a:t>Dijkstra's Algorithm</a:t>
            </a:r>
          </a:p>
        </p:txBody>
      </p:sp>
      <p:sp>
        <p:nvSpPr>
          <p:cNvPr id="357" name="By the invariant,   has the correct distance field with…"/>
          <p:cNvSpPr txBox="1"/>
          <p:nvPr>
            <p:ph type="body" idx="1"/>
          </p:nvPr>
        </p:nvSpPr>
        <p:spPr>
          <a:prstGeom prst="rect">
            <a:avLst/>
          </a:prstGeom>
        </p:spPr>
        <p:txBody>
          <a:bodyPr anchor="t"/>
          <a:lstStyle/>
          <a:p>
            <a:pPr/>
            <a:r>
              <a:t>By the invariant, </a:t>
            </a:r>
            <a14:m>
              <m:oMath>
                <m:r>
                  <a:rPr xmlns:a="http://schemas.openxmlformats.org/drawingml/2006/main" sz="3800" i="1">
                    <a:solidFill>
                      <a:srgbClr val="000000"/>
                    </a:solidFill>
                    <a:latin typeface="Cambria Math" panose="02040503050406030204" pitchFamily="18" charset="0"/>
                  </a:rPr>
                  <m:t>x</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S</m:t>
                </m:r>
              </m:oMath>
            </a14:m>
            <a:r>
              <a:t> has the correct distance field with </a:t>
            </a:r>
            <a14:m>
              <m:oMath>
                <m:r>
                  <a:rPr xmlns:a="http://schemas.openxmlformats.org/drawingml/2006/main" sz="3850" i="1">
                    <a:solidFill>
                      <a:srgbClr val="000000"/>
                    </a:solidFill>
                    <a:latin typeface="Cambria Math" panose="02040503050406030204" pitchFamily="18" charset="0"/>
                  </a:rPr>
                  <m:t>x</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d</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δ</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s</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x</m:t>
                </m:r>
                <m:r>
                  <a:rPr xmlns:a="http://schemas.openxmlformats.org/drawingml/2006/main" sz="3850" i="1">
                    <a:solidFill>
                      <a:srgbClr val="000000"/>
                    </a:solidFill>
                    <a:latin typeface="Cambria Math" panose="02040503050406030204" pitchFamily="18" charset="0"/>
                  </a:rPr>
                  <m:t>)</m:t>
                </m:r>
              </m:oMath>
            </a14:m>
          </a:p>
          <a:p>
            <a:pPr/>
            <a:r>
              <a:t>Because </a:t>
            </a:r>
            <a14:m>
              <m:oMath>
                <m:r>
                  <a:rPr xmlns:a="http://schemas.openxmlformats.org/drawingml/2006/main" sz="3800" i="1">
                    <a:solidFill>
                      <a:srgbClr val="000000"/>
                    </a:solidFill>
                    <a:latin typeface="Cambria Math" panose="02040503050406030204" pitchFamily="18" charset="0"/>
                  </a:rPr>
                  <m:t>x</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S</m:t>
                </m:r>
              </m:oMath>
            </a14:m>
            <a:r>
              <a:t>, we relaxed along the edge </a:t>
            </a:r>
            <a14:m>
              <m:oMath>
                <m:r>
                  <a:rPr xmlns:a="http://schemas.openxmlformats.org/drawingml/2006/main" sz="4050" i="1">
                    <a:solidFill>
                      <a:srgbClr val="000000"/>
                    </a:solidFill>
                    <a:latin typeface="Cambria Math" panose="02040503050406030204" pitchFamily="18" charset="0"/>
                  </a:rPr>
                  <m:t>(</m:t>
                </m:r>
                <m:r>
                  <a:rPr xmlns:a="http://schemas.openxmlformats.org/drawingml/2006/main" sz="4050" i="1">
                    <a:solidFill>
                      <a:srgbClr val="000000"/>
                    </a:solidFill>
                    <a:latin typeface="Cambria Math" panose="02040503050406030204" pitchFamily="18" charset="0"/>
                  </a:rPr>
                  <m:t>x</m:t>
                </m:r>
                <m:r>
                  <a:rPr xmlns:a="http://schemas.openxmlformats.org/drawingml/2006/main" sz="4050" i="1">
                    <a:solidFill>
                      <a:srgbClr val="000000"/>
                    </a:solidFill>
                    <a:latin typeface="Cambria Math" panose="02040503050406030204" pitchFamily="18" charset="0"/>
                  </a:rPr>
                  <m:t>,</m:t>
                </m:r>
                <m:r>
                  <a:rPr xmlns:a="http://schemas.openxmlformats.org/drawingml/2006/main" sz="4050" i="1">
                    <a:solidFill>
                      <a:srgbClr val="000000"/>
                    </a:solidFill>
                    <a:latin typeface="Cambria Math" panose="02040503050406030204" pitchFamily="18" charset="0"/>
                  </a:rPr>
                  <m:t>y</m:t>
                </m:r>
                <m:r>
                  <a:rPr xmlns:a="http://schemas.openxmlformats.org/drawingml/2006/main" sz="4050" i="1">
                    <a:solidFill>
                      <a:srgbClr val="000000"/>
                    </a:solidFill>
                    <a:latin typeface="Cambria Math" panose="02040503050406030204" pitchFamily="18" charset="0"/>
                  </a:rPr>
                  <m:t>)</m:t>
                </m:r>
              </m:oMath>
            </a14:m>
          </a:p>
          <a:p>
            <a:pPr lvl="1"/>
            <a:r>
              <a:t>Because </a:t>
            </a:r>
            <a14:m>
              <m:oMath>
                <m:r>
                  <a:rPr xmlns:a="http://schemas.openxmlformats.org/drawingml/2006/main" sz="3600" i="1">
                    <a:solidFill>
                      <a:srgbClr val="000000"/>
                    </a:solidFill>
                    <a:latin typeface="Cambria Math" panose="02040503050406030204" pitchFamily="18" charset="0"/>
                  </a:rPr>
                  <m:t>x</m:t>
                </m:r>
              </m:oMath>
            </a14:m>
            <a:r>
              <a:t> and </a:t>
            </a:r>
            <a14:m>
              <m:oMath>
                <m:r>
                  <a:rPr xmlns:a="http://schemas.openxmlformats.org/drawingml/2006/main" sz="3800" i="1">
                    <a:solidFill>
                      <a:srgbClr val="000000"/>
                    </a:solidFill>
                    <a:latin typeface="Cambria Math" panose="02040503050406030204" pitchFamily="18" charset="0"/>
                  </a:rPr>
                  <m:t>y</m:t>
                </m:r>
              </m:oMath>
            </a14:m>
            <a:r>
              <a:t> are on a shortest path from </a:t>
            </a:r>
            <a14:m>
              <m:oMath>
                <m:r>
                  <a:rPr xmlns:a="http://schemas.openxmlformats.org/drawingml/2006/main" sz="4250" i="1">
                    <a:solidFill>
                      <a:srgbClr val="000000"/>
                    </a:solidFill>
                    <a:latin typeface="Cambria Math" panose="02040503050406030204" pitchFamily="18" charset="0"/>
                  </a:rPr>
                  <m:t>s</m:t>
                </m:r>
              </m:oMath>
            </a14:m>
            <a:r>
              <a:t> to </a:t>
            </a:r>
            <a14:m>
              <m:oMath>
                <m:r>
                  <a:rPr xmlns:a="http://schemas.openxmlformats.org/drawingml/2006/main" sz="4450" i="1">
                    <a:solidFill>
                      <a:srgbClr val="000000"/>
                    </a:solidFill>
                    <a:latin typeface="Cambria Math" panose="02040503050406030204" pitchFamily="18" charset="0"/>
                  </a:rPr>
                  <m:t>u</m:t>
                </m:r>
              </m:oMath>
            </a14:m>
            <a:r>
              <a:t>, the shortest path from </a:t>
            </a:r>
            <a14:m>
              <m:oMath>
                <m:r>
                  <a:rPr xmlns:a="http://schemas.openxmlformats.org/drawingml/2006/main" sz="4250" i="1">
                    <a:solidFill>
                      <a:srgbClr val="000000"/>
                    </a:solidFill>
                    <a:latin typeface="Cambria Math" panose="02040503050406030204" pitchFamily="18" charset="0"/>
                  </a:rPr>
                  <m:t>s</m:t>
                </m:r>
              </m:oMath>
            </a14:m>
            <a:r>
              <a:t> to </a:t>
            </a:r>
            <a14:m>
              <m:oMath>
                <m:r>
                  <a:rPr xmlns:a="http://schemas.openxmlformats.org/drawingml/2006/main" sz="3800" i="1">
                    <a:solidFill>
                      <a:srgbClr val="000000"/>
                    </a:solidFill>
                    <a:latin typeface="Cambria Math" panose="02040503050406030204" pitchFamily="18" charset="0"/>
                  </a:rPr>
                  <m:t>y</m:t>
                </m:r>
              </m:oMath>
            </a14:m>
            <a:r>
              <a:t> also goes through </a:t>
            </a:r>
            <a14:m>
              <m:oMath>
                <m:r>
                  <a:rPr xmlns:a="http://schemas.openxmlformats.org/drawingml/2006/main" sz="3600" i="1">
                    <a:solidFill>
                      <a:srgbClr val="000000"/>
                    </a:solidFill>
                    <a:latin typeface="Cambria Math" panose="02040503050406030204" pitchFamily="18" charset="0"/>
                  </a:rPr>
                  <m:t>x</m:t>
                </m:r>
              </m:oMath>
            </a14:m>
          </a:p>
          <a:p>
            <a:pPr lvl="1"/>
            <a:r>
              <a:t>Therefore, </a:t>
            </a:r>
            <a14:m>
              <m:oMath>
                <m:r>
                  <a:rPr xmlns:a="http://schemas.openxmlformats.org/drawingml/2006/main" sz="3850" i="1">
                    <a:solidFill>
                      <a:srgbClr val="000000"/>
                    </a:solidFill>
                    <a:latin typeface="Cambria Math" panose="02040503050406030204" pitchFamily="18" charset="0"/>
                  </a:rPr>
                  <m:t>y</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d</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x</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d</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w</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x</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y</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δ</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x</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s</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w</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x</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y</m:t>
                </m:r>
                <m:r>
                  <a:rPr xmlns:a="http://schemas.openxmlformats.org/drawingml/2006/main" sz="3850" i="1">
                    <a:solidFill>
                      <a:srgbClr val="000000"/>
                    </a:solidFill>
                    <a:latin typeface="Cambria Math" panose="02040503050406030204" pitchFamily="18" charset="0"/>
                  </a:rPr>
                  <m:t>)</m:t>
                </m:r>
              </m:oMath>
            </a14:m>
            <a:r>
              <a:t> at this time</a:t>
            </a:r>
          </a:p>
          <a:p>
            <a:pPr lvl="1"/>
            <a:r>
              <a:t>But then this value can no longer change, so it is still true</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Dijkstra's Algorithm"/>
          <p:cNvSpPr txBox="1"/>
          <p:nvPr>
            <p:ph type="title"/>
          </p:nvPr>
        </p:nvSpPr>
        <p:spPr>
          <a:prstGeom prst="rect">
            <a:avLst/>
          </a:prstGeom>
        </p:spPr>
        <p:txBody>
          <a:bodyPr/>
          <a:lstStyle/>
          <a:p>
            <a:pPr/>
            <a:r>
              <a:t>Dijkstra's Algorithm</a:t>
            </a:r>
          </a:p>
        </p:txBody>
      </p:sp>
      <p:sp>
        <p:nvSpPr>
          <p:cNvPr id="360" name="Now, we selected   before…"/>
          <p:cNvSpPr txBox="1"/>
          <p:nvPr>
            <p:ph type="body" idx="1"/>
          </p:nvPr>
        </p:nvSpPr>
        <p:spPr>
          <a:prstGeom prst="rect">
            <a:avLst/>
          </a:prstGeom>
        </p:spPr>
        <p:txBody>
          <a:bodyPr anchor="t"/>
          <a:lstStyle/>
          <a:p>
            <a:pPr marL="413384" indent="-413384" defTabSz="543305">
              <a:spcBef>
                <a:spcPts val="2000"/>
              </a:spcBef>
              <a:defRPr sz="2976"/>
            </a:pPr>
            <a:r>
              <a:t>Now, we selected </a:t>
            </a:r>
            <a14:m>
              <m:oMath>
                <m:r>
                  <a:rPr xmlns:a="http://schemas.openxmlformats.org/drawingml/2006/main" sz="4100" i="1">
                    <a:solidFill>
                      <a:srgbClr val="000000"/>
                    </a:solidFill>
                    <a:latin typeface="Cambria Math" panose="02040503050406030204" pitchFamily="18" charset="0"/>
                  </a:rPr>
                  <m:t>u</m:t>
                </m:r>
              </m:oMath>
            </a14:m>
            <a:r>
              <a:t> before </a:t>
            </a:r>
            <a14:m>
              <m:oMath>
                <m:r>
                  <a:rPr xmlns:a="http://schemas.openxmlformats.org/drawingml/2006/main" sz="3500" i="1">
                    <a:solidFill>
                      <a:srgbClr val="000000"/>
                    </a:solidFill>
                    <a:latin typeface="Cambria Math" panose="02040503050406030204" pitchFamily="18" charset="0"/>
                  </a:rPr>
                  <m:t>y</m:t>
                </m:r>
              </m:oMath>
            </a14:m>
          </a:p>
          <a:p>
            <a:pPr lvl="1" marL="826769" indent="-413384" defTabSz="543305">
              <a:spcBef>
                <a:spcPts val="2000"/>
              </a:spcBef>
              <a:defRPr sz="2976"/>
            </a:pPr>
            <a:r>
              <a:t>This implies </a:t>
            </a:r>
            <a14:m>
              <m:oMath>
                <m:r>
                  <a:rPr xmlns:a="http://schemas.openxmlformats.org/drawingml/2006/main" sz="3600" i="1">
                    <a:solidFill>
                      <a:srgbClr val="000000"/>
                    </a:solidFill>
                    <a:latin typeface="Cambria Math" panose="02040503050406030204" pitchFamily="18" charset="0"/>
                  </a:rPr>
                  <m:t>u</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d</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y</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d</m:t>
                </m:r>
              </m:oMath>
            </a14:m>
          </a:p>
          <a:p>
            <a:pPr lvl="1" marL="826769" indent="-413384" defTabSz="543305">
              <a:spcBef>
                <a:spcPts val="2000"/>
              </a:spcBef>
              <a:defRPr sz="2976"/>
            </a:pPr>
            <a:r>
              <a:t>But because </a:t>
            </a:r>
            <a14:m>
              <m:oMath>
                <m:r>
                  <a:rPr xmlns:a="http://schemas.openxmlformats.org/drawingml/2006/main" sz="3500" i="1">
                    <a:solidFill>
                      <a:srgbClr val="000000"/>
                    </a:solidFill>
                    <a:latin typeface="Cambria Math" panose="02040503050406030204" pitchFamily="18" charset="0"/>
                  </a:rPr>
                  <m:t>y</m:t>
                </m:r>
              </m:oMath>
            </a14:m>
            <a:r>
              <a:t> is on the shortest path to </a:t>
            </a:r>
            <a14:m>
              <m:oMath>
                <m:r>
                  <a:rPr xmlns:a="http://schemas.openxmlformats.org/drawingml/2006/main" sz="4100" i="1">
                    <a:solidFill>
                      <a:srgbClr val="000000"/>
                    </a:solidFill>
                    <a:latin typeface="Cambria Math" panose="02040503050406030204" pitchFamily="18" charset="0"/>
                  </a:rPr>
                  <m:t>u</m:t>
                </m:r>
              </m:oMath>
            </a14:m>
          </a:p>
          <a:p>
            <a:pPr lvl="1" marL="826769" indent="-413384" defTabSz="543305">
              <a:spcBef>
                <a:spcPts val="2000"/>
              </a:spcBef>
              <a:defRPr sz="2976"/>
            </a:pPr>
            <a14:m>
              <m:oMathPara>
                <m:oMathParaPr>
                  <m:jc m:val="left"/>
                </m:oMathParaPr>
                <m:oMath>
                  <m:r>
                    <a:rPr xmlns:a="http://schemas.openxmlformats.org/drawingml/2006/main" sz="3550" i="1">
                      <a:solidFill>
                        <a:srgbClr val="000000"/>
                      </a:solidFill>
                      <a:latin typeface="Cambria Math" panose="02040503050406030204" pitchFamily="18" charset="0"/>
                    </a:rPr>
                    <m:t>y</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d</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δ</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s</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y</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δ</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s</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u</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u</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d</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u</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d</m:t>
                  </m:r>
                </m:oMath>
              </m:oMathPara>
            </a14:m>
          </a:p>
          <a:p>
            <a:pPr lvl="1" marL="826769" indent="-413384" defTabSz="543305">
              <a:spcBef>
                <a:spcPts val="2000"/>
              </a:spcBef>
              <a:defRPr sz="2976"/>
            </a:pPr>
            <a:r>
              <a:t>Which implies that </a:t>
            </a:r>
            <a14:m>
              <m:oMath>
                <m:r>
                  <a:rPr xmlns:a="http://schemas.openxmlformats.org/drawingml/2006/main" sz="3600" i="1">
                    <a:solidFill>
                      <a:srgbClr val="000000"/>
                    </a:solidFill>
                    <a:latin typeface="Cambria Math" panose="02040503050406030204" pitchFamily="18" charset="0"/>
                  </a:rPr>
                  <m:t>δ</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s</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y</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δ</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s</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u</m:t>
                </m:r>
                <m:r>
                  <a:rPr xmlns:a="http://schemas.openxmlformats.org/drawingml/2006/main" sz="3600" i="1">
                    <a:solidFill>
                      <a:srgbClr val="000000"/>
                    </a:solidFill>
                    <a:latin typeface="Cambria Math" panose="02040503050406030204" pitchFamily="18" charset="0"/>
                  </a:rPr>
                  <m:t>)</m:t>
                </m:r>
              </m:oMath>
            </a14:m>
            <a:r>
              <a:t> and </a:t>
            </a:r>
            <a14:m>
              <m:oMath>
                <m:r>
                  <a:rPr xmlns:a="http://schemas.openxmlformats.org/drawingml/2006/main" sz="3550" i="1">
                    <a:solidFill>
                      <a:srgbClr val="000000"/>
                    </a:solidFill>
                    <a:latin typeface="Cambria Math" panose="02040503050406030204" pitchFamily="18" charset="0"/>
                  </a:rPr>
                  <m:t>y</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u</m:t>
                </m:r>
              </m:oMath>
            </a14:m>
            <a:r>
              <a:t> (because all weights are positive)</a:t>
            </a:r>
          </a:p>
          <a:p>
            <a:pPr lvl="1" marL="826769" indent="-413384" defTabSz="543305">
              <a:spcBef>
                <a:spcPts val="2000"/>
              </a:spcBef>
              <a:defRPr sz="2976"/>
            </a:pPr>
            <a:r>
              <a:t>But we have already seen that </a:t>
            </a:r>
            <a14:m>
              <m:oMath>
                <m:r>
                  <a:rPr xmlns:a="http://schemas.openxmlformats.org/drawingml/2006/main" sz="3550" i="1">
                    <a:solidFill>
                      <a:srgbClr val="000000"/>
                    </a:solidFill>
                    <a:latin typeface="Cambria Math" panose="02040503050406030204" pitchFamily="18" charset="0"/>
                  </a:rPr>
                  <m:t>y</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d</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u</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d</m:t>
                </m:r>
              </m:oMath>
            </a14:m>
            <a:r>
              <a:t> was set correctly</a:t>
            </a:r>
          </a:p>
          <a:p>
            <a:pPr marL="413384" indent="-413384" defTabSz="543305">
              <a:spcBef>
                <a:spcPts val="2000"/>
              </a:spcBef>
              <a:defRPr sz="2976"/>
            </a:pPr>
            <a:r>
              <a:t>This contradiction proves correctness</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Dijkstra's Algorithm"/>
          <p:cNvSpPr txBox="1"/>
          <p:nvPr>
            <p:ph type="title"/>
          </p:nvPr>
        </p:nvSpPr>
        <p:spPr>
          <a:prstGeom prst="rect">
            <a:avLst/>
          </a:prstGeom>
        </p:spPr>
        <p:txBody>
          <a:bodyPr/>
          <a:lstStyle/>
          <a:p>
            <a:pPr/>
            <a:r>
              <a:t>Dijkstra's Algorithm</a:t>
            </a:r>
          </a:p>
        </p:txBody>
      </p:sp>
      <p:sp>
        <p:nvSpPr>
          <p:cNvPr id="363" name="Dijkstra's algorithm runs in time dependent on the implementation of the priority queue…"/>
          <p:cNvSpPr txBox="1"/>
          <p:nvPr>
            <p:ph type="body" idx="1"/>
          </p:nvPr>
        </p:nvSpPr>
        <p:spPr>
          <a:prstGeom prst="rect">
            <a:avLst/>
          </a:prstGeom>
        </p:spPr>
        <p:txBody>
          <a:bodyPr anchor="t"/>
          <a:lstStyle/>
          <a:p>
            <a:pPr/>
            <a:r>
              <a:t>Dijkstra's algorithm runs in time dependent on the implementation of the priority queue</a:t>
            </a:r>
          </a:p>
          <a:p>
            <a:pPr/>
            <a:r>
              <a:t>We update the priority queue potentially for each edge analyzed, which is all of them</a:t>
            </a:r>
          </a:p>
          <a:p>
            <a:pPr lvl="1"/>
            <a:r>
              <a:t>Easiest implementation uses time quadratic in the number of vertices</a:t>
            </a:r>
          </a:p>
          <a:p>
            <a:pPr/>
            <a:r>
              <a:t>This gives a total runtime quadratic in the number of vertices because </a:t>
            </a:r>
            <a14:m>
              <m:oMath>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E</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O</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V</m:t>
                </m:r>
                <m:sSup>
                  <m:e>
                    <m:r>
                      <a:rPr xmlns:a="http://schemas.openxmlformats.org/drawingml/2006/main" sz="4000" i="1">
                        <a:solidFill>
                          <a:srgbClr val="000000"/>
                        </a:solidFill>
                        <a:latin typeface="Cambria Math" panose="02040503050406030204" pitchFamily="18" charset="0"/>
                      </a:rPr>
                      <m:t>|</m:t>
                    </m:r>
                  </m:e>
                  <m:sup>
                    <m:r>
                      <a:rPr xmlns:a="http://schemas.openxmlformats.org/drawingml/2006/main" sz="4000" i="1">
                        <a:solidFill>
                          <a:srgbClr val="000000"/>
                        </a:solidFill>
                        <a:latin typeface="Cambria Math" panose="02040503050406030204" pitchFamily="18" charset="0"/>
                      </a:rPr>
                      <m:t>2</m:t>
                    </m:r>
                  </m:sup>
                </m:sSup>
                <m:r>
                  <a:rPr xmlns:a="http://schemas.openxmlformats.org/drawingml/2006/main" sz="4000" i="1">
                    <a:solidFill>
                      <a:srgbClr val="000000"/>
                    </a:solidFill>
                    <a:latin typeface="Cambria Math" panose="02040503050406030204" pitchFamily="18" charset="0"/>
                  </a:rPr>
                  <m:t>)</m:t>
                </m:r>
              </m:oMath>
            </a14:m>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Floyd's and Warshal's Algorithm"/>
          <p:cNvSpPr txBox="1"/>
          <p:nvPr>
            <p:ph type="title"/>
          </p:nvPr>
        </p:nvSpPr>
        <p:spPr>
          <a:prstGeom prst="rect">
            <a:avLst/>
          </a:prstGeom>
        </p:spPr>
        <p:txBody>
          <a:bodyPr/>
          <a:lstStyle>
            <a:lvl1pPr defTabSz="484886">
              <a:defRPr sz="6640"/>
            </a:lvl1pPr>
          </a:lstStyle>
          <a:p>
            <a:pPr/>
            <a:r>
              <a:t>Floyd's and Warshal's Algorithm</a:t>
            </a:r>
          </a:p>
        </p:txBody>
      </p:sp>
      <p:sp>
        <p:nvSpPr>
          <p:cNvPr id="366" name="Dynamic programming approach to the all sources - all destinations shortest path problem…"/>
          <p:cNvSpPr txBox="1"/>
          <p:nvPr>
            <p:ph type="body" idx="1"/>
          </p:nvPr>
        </p:nvSpPr>
        <p:spPr>
          <a:prstGeom prst="rect">
            <a:avLst/>
          </a:prstGeom>
        </p:spPr>
        <p:txBody>
          <a:bodyPr anchor="t"/>
          <a:lstStyle/>
          <a:p>
            <a:pPr marL="395604" indent="-395604" defTabSz="519937">
              <a:spcBef>
                <a:spcPts val="1900"/>
              </a:spcBef>
              <a:defRPr sz="2848"/>
            </a:pPr>
            <a:r>
              <a:t>Dynamic programming approach to the all sources - all destinations shortest path problem</a:t>
            </a:r>
          </a:p>
          <a:p>
            <a:pPr marL="395604" indent="-395604" defTabSz="519937">
              <a:spcBef>
                <a:spcPts val="1900"/>
              </a:spcBef>
              <a:defRPr sz="2848"/>
            </a:pPr>
            <a:r>
              <a:t>What is the shortest path from </a:t>
            </a:r>
            <a14:m>
              <m:oMath>
                <m:r>
                  <a:rPr xmlns:a="http://schemas.openxmlformats.org/drawingml/2006/main" sz="3950" i="1">
                    <a:solidFill>
                      <a:srgbClr val="000000"/>
                    </a:solidFill>
                    <a:latin typeface="Cambria Math" panose="02040503050406030204" pitchFamily="18" charset="0"/>
                  </a:rPr>
                  <m:t>u</m:t>
                </m:r>
              </m:oMath>
            </a14:m>
            <a:r>
              <a:t> to </a:t>
            </a:r>
            <a14:m>
              <m:oMath>
                <m:r>
                  <a:rPr xmlns:a="http://schemas.openxmlformats.org/drawingml/2006/main" sz="3750" i="1">
                    <a:solidFill>
                      <a:srgbClr val="000000"/>
                    </a:solidFill>
                    <a:latin typeface="Cambria Math" panose="02040503050406030204" pitchFamily="18" charset="0"/>
                  </a:rPr>
                  <m:t>v</m:t>
                </m:r>
              </m:oMath>
            </a14:m>
            <a:r>
              <a:t> going through nodes in </a:t>
            </a:r>
            <a14:m>
              <m:oMath>
                <m:r>
                  <a:rPr xmlns:a="http://schemas.openxmlformats.org/drawingml/2006/main" sz="3550" i="1">
                    <a:solidFill>
                      <a:srgbClr val="000000"/>
                    </a:solidFill>
                    <a:latin typeface="Cambria Math" panose="02040503050406030204" pitchFamily="18" charset="0"/>
                  </a:rPr>
                  <m:t>{</m:t>
                </m:r>
                <m:sSub>
                  <m:e>
                    <m:r>
                      <a:rPr xmlns:a="http://schemas.openxmlformats.org/drawingml/2006/main" sz="3550" i="1">
                        <a:solidFill>
                          <a:srgbClr val="000000"/>
                        </a:solidFill>
                        <a:latin typeface="Cambria Math" panose="02040503050406030204" pitchFamily="18" charset="0"/>
                      </a:rPr>
                      <m:t>v</m:t>
                    </m:r>
                  </m:e>
                  <m:sub>
                    <m:r>
                      <a:rPr xmlns:a="http://schemas.openxmlformats.org/drawingml/2006/main" sz="3550" i="1">
                        <a:solidFill>
                          <a:srgbClr val="000000"/>
                        </a:solidFill>
                        <a:latin typeface="Cambria Math" panose="02040503050406030204" pitchFamily="18" charset="0"/>
                      </a:rPr>
                      <m:t>1</m:t>
                    </m:r>
                  </m:sub>
                </m:sSub>
                <m:r>
                  <a:rPr xmlns:a="http://schemas.openxmlformats.org/drawingml/2006/main" sz="3550" i="1">
                    <a:solidFill>
                      <a:srgbClr val="000000"/>
                    </a:solidFill>
                    <a:latin typeface="Cambria Math" panose="02040503050406030204" pitchFamily="18" charset="0"/>
                  </a:rPr>
                  <m:t>,</m:t>
                </m:r>
                <m:sSub>
                  <m:e>
                    <m:r>
                      <a:rPr xmlns:a="http://schemas.openxmlformats.org/drawingml/2006/main" sz="3550" i="1">
                        <a:solidFill>
                          <a:srgbClr val="000000"/>
                        </a:solidFill>
                        <a:latin typeface="Cambria Math" panose="02040503050406030204" pitchFamily="18" charset="0"/>
                      </a:rPr>
                      <m:t>v</m:t>
                    </m:r>
                  </m:e>
                  <m:sub>
                    <m:r>
                      <a:rPr xmlns:a="http://schemas.openxmlformats.org/drawingml/2006/main" sz="3550" i="1">
                        <a:solidFill>
                          <a:srgbClr val="000000"/>
                        </a:solidFill>
                        <a:latin typeface="Cambria Math" panose="02040503050406030204" pitchFamily="18" charset="0"/>
                      </a:rPr>
                      <m:t>2</m:t>
                    </m:r>
                  </m:sub>
                </m:sSub>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m:t>
                </m:r>
                <m:r>
                  <a:rPr xmlns:a="http://schemas.openxmlformats.org/drawingml/2006/main" sz="3550" i="1">
                    <a:solidFill>
                      <a:srgbClr val="000000"/>
                    </a:solidFill>
                    <a:latin typeface="Cambria Math" panose="02040503050406030204" pitchFamily="18" charset="0"/>
                  </a:rPr>
                  <m:t>,</m:t>
                </m:r>
                <m:sSub>
                  <m:e>
                    <m:r>
                      <a:rPr xmlns:a="http://schemas.openxmlformats.org/drawingml/2006/main" sz="3550" i="1">
                        <a:solidFill>
                          <a:srgbClr val="000000"/>
                        </a:solidFill>
                        <a:latin typeface="Cambria Math" panose="02040503050406030204" pitchFamily="18" charset="0"/>
                      </a:rPr>
                      <m:t>v</m:t>
                    </m:r>
                  </m:e>
                  <m:sub>
                    <m:r>
                      <a:rPr xmlns:a="http://schemas.openxmlformats.org/drawingml/2006/main" sz="3550" i="1">
                        <a:solidFill>
                          <a:srgbClr val="000000"/>
                        </a:solidFill>
                        <a:latin typeface="Cambria Math" panose="02040503050406030204" pitchFamily="18" charset="0"/>
                      </a:rPr>
                      <m:t>k</m:t>
                    </m:r>
                  </m:sub>
                </m:sSub>
                <m:r>
                  <a:rPr xmlns:a="http://schemas.openxmlformats.org/drawingml/2006/main" sz="3550" i="1">
                    <a:solidFill>
                      <a:srgbClr val="000000"/>
                    </a:solidFill>
                    <a:latin typeface="Cambria Math" panose="02040503050406030204" pitchFamily="18" charset="0"/>
                  </a:rPr>
                  <m:t>}</m:t>
                </m:r>
              </m:oMath>
            </a14:m>
            <a:r>
              <a:t> as intermediaries?</a:t>
            </a:r>
          </a:p>
          <a:p>
            <a:pPr lvl="1" marL="791209" indent="-395604" defTabSz="519937">
              <a:spcBef>
                <a:spcPts val="1900"/>
              </a:spcBef>
              <a:defRPr sz="2848"/>
            </a:pPr>
            <a:r>
              <a:t>Call its length </a:t>
            </a:r>
            <a14:m>
              <m:oMath>
                <m:sSub>
                  <m:e>
                    <m:r>
                      <a:rPr xmlns:a="http://schemas.openxmlformats.org/drawingml/2006/main" sz="3500" i="1">
                        <a:solidFill>
                          <a:srgbClr val="000000"/>
                        </a:solidFill>
                        <a:latin typeface="Cambria Math" panose="02040503050406030204" pitchFamily="18" charset="0"/>
                      </a:rPr>
                      <m:t>δ</m:t>
                    </m:r>
                  </m:e>
                  <m:sub>
                    <m:r>
                      <a:rPr xmlns:a="http://schemas.openxmlformats.org/drawingml/2006/main" sz="3500" i="1">
                        <a:solidFill>
                          <a:srgbClr val="000000"/>
                        </a:solidFill>
                        <a:latin typeface="Cambria Math" panose="02040503050406030204" pitchFamily="18" charset="0"/>
                      </a:rPr>
                      <m:t>k</m:t>
                    </m:r>
                  </m:sub>
                </m:sSub>
                <m:r>
                  <a:rPr xmlns:a="http://schemas.openxmlformats.org/drawingml/2006/main" sz="3500" i="1">
                    <a:solidFill>
                      <a:srgbClr val="000000"/>
                    </a:solidFill>
                    <a:latin typeface="Cambria Math" panose="02040503050406030204" pitchFamily="18" charset="0"/>
                  </a:rPr>
                  <m:t>(</m:t>
                </m:r>
                <m:r>
                  <a:rPr xmlns:a="http://schemas.openxmlformats.org/drawingml/2006/main" sz="3500" i="1">
                    <a:solidFill>
                      <a:srgbClr val="000000"/>
                    </a:solidFill>
                    <a:latin typeface="Cambria Math" panose="02040503050406030204" pitchFamily="18" charset="0"/>
                  </a:rPr>
                  <m:t>u</m:t>
                </m:r>
                <m:r>
                  <a:rPr xmlns:a="http://schemas.openxmlformats.org/drawingml/2006/main" sz="3500" i="1">
                    <a:solidFill>
                      <a:srgbClr val="000000"/>
                    </a:solidFill>
                    <a:latin typeface="Cambria Math" panose="02040503050406030204" pitchFamily="18" charset="0"/>
                  </a:rPr>
                  <m:t>,</m:t>
                </m:r>
                <m:r>
                  <a:rPr xmlns:a="http://schemas.openxmlformats.org/drawingml/2006/main" sz="3500" i="1">
                    <a:solidFill>
                      <a:srgbClr val="000000"/>
                    </a:solidFill>
                    <a:latin typeface="Cambria Math" panose="02040503050406030204" pitchFamily="18" charset="0"/>
                  </a:rPr>
                  <m:t>v</m:t>
                </m:r>
                <m:r>
                  <a:rPr xmlns:a="http://schemas.openxmlformats.org/drawingml/2006/main" sz="3500" i="1">
                    <a:solidFill>
                      <a:srgbClr val="000000"/>
                    </a:solidFill>
                    <a:latin typeface="Cambria Math" panose="02040503050406030204" pitchFamily="18" charset="0"/>
                  </a:rPr>
                  <m:t>)</m:t>
                </m:r>
              </m:oMath>
            </a14:m>
          </a:p>
          <a:p>
            <a:pPr lvl="1" marL="791209" indent="-395604" defTabSz="519937">
              <a:spcBef>
                <a:spcPts val="1900"/>
              </a:spcBef>
              <a:defRPr sz="2848"/>
            </a:pPr>
            <a:r>
              <a:t>Two cases: </a:t>
            </a:r>
            <a14:m>
              <m:oMath>
                <m:sSub>
                  <m:e>
                    <m:r>
                      <a:rPr xmlns:a="http://schemas.openxmlformats.org/drawingml/2006/main" sz="3450" i="1">
                        <a:solidFill>
                          <a:srgbClr val="000000"/>
                        </a:solidFill>
                        <a:latin typeface="Cambria Math" panose="02040503050406030204" pitchFamily="18" charset="0"/>
                      </a:rPr>
                      <m:t>v</m:t>
                    </m:r>
                  </m:e>
                  <m:sub>
                    <m:r>
                      <a:rPr xmlns:a="http://schemas.openxmlformats.org/drawingml/2006/main" sz="3450" i="1">
                        <a:solidFill>
                          <a:srgbClr val="000000"/>
                        </a:solidFill>
                        <a:latin typeface="Cambria Math" panose="02040503050406030204" pitchFamily="18" charset="0"/>
                      </a:rPr>
                      <m:t>k</m:t>
                    </m:r>
                  </m:sub>
                </m:sSub>
              </m:oMath>
            </a14:m>
            <a:r>
              <a:t> is not on the shortest path:</a:t>
            </a:r>
          </a:p>
          <a:p>
            <a:pPr lvl="2" marL="1186814" indent="-395604" defTabSz="519937">
              <a:spcBef>
                <a:spcPts val="1900"/>
              </a:spcBef>
              <a:defRPr sz="2848"/>
            </a:pPr>
            <a14:m>
              <m:oMathPara>
                <m:oMathParaPr>
                  <m:jc m:val="left"/>
                </m:oMathParaPr>
                <m:oMath>
                  <m:sSub>
                    <m:e>
                      <m:r>
                        <a:rPr xmlns:a="http://schemas.openxmlformats.org/drawingml/2006/main" sz="3450" i="1">
                          <a:solidFill>
                            <a:srgbClr val="000000"/>
                          </a:solidFill>
                          <a:latin typeface="Cambria Math" panose="02040503050406030204" pitchFamily="18" charset="0"/>
                        </a:rPr>
                        <m:t>δ</m:t>
                      </m:r>
                    </m:e>
                    <m:sub>
                      <m:r>
                        <a:rPr xmlns:a="http://schemas.openxmlformats.org/drawingml/2006/main" sz="3450" i="1">
                          <a:solidFill>
                            <a:srgbClr val="000000"/>
                          </a:solidFill>
                          <a:latin typeface="Cambria Math" panose="02040503050406030204" pitchFamily="18" charset="0"/>
                        </a:rPr>
                        <m:t>k</m:t>
                      </m:r>
                    </m:sub>
                  </m:sSub>
                  <m:r>
                    <a:rPr xmlns:a="http://schemas.openxmlformats.org/drawingml/2006/main" sz="3450" i="1">
                      <a:solidFill>
                        <a:srgbClr val="000000"/>
                      </a:solidFill>
                      <a:latin typeface="Cambria Math" panose="02040503050406030204" pitchFamily="18" charset="0"/>
                    </a:rPr>
                    <m:t>(</m:t>
                  </m:r>
                  <m:r>
                    <a:rPr xmlns:a="http://schemas.openxmlformats.org/drawingml/2006/main" sz="3450" i="1">
                      <a:solidFill>
                        <a:srgbClr val="000000"/>
                      </a:solidFill>
                      <a:latin typeface="Cambria Math" panose="02040503050406030204" pitchFamily="18" charset="0"/>
                    </a:rPr>
                    <m:t>u</m:t>
                  </m:r>
                  <m:r>
                    <a:rPr xmlns:a="http://schemas.openxmlformats.org/drawingml/2006/main" sz="3450" i="1">
                      <a:solidFill>
                        <a:srgbClr val="000000"/>
                      </a:solidFill>
                      <a:latin typeface="Cambria Math" panose="02040503050406030204" pitchFamily="18" charset="0"/>
                    </a:rPr>
                    <m:t>,</m:t>
                  </m:r>
                  <m:r>
                    <a:rPr xmlns:a="http://schemas.openxmlformats.org/drawingml/2006/main" sz="3450" i="1">
                      <a:solidFill>
                        <a:srgbClr val="000000"/>
                      </a:solidFill>
                      <a:latin typeface="Cambria Math" panose="02040503050406030204" pitchFamily="18" charset="0"/>
                    </a:rPr>
                    <m:t>v</m:t>
                  </m:r>
                  <m:r>
                    <a:rPr xmlns:a="http://schemas.openxmlformats.org/drawingml/2006/main" sz="3450" i="1">
                      <a:solidFill>
                        <a:srgbClr val="000000"/>
                      </a:solidFill>
                      <a:latin typeface="Cambria Math" panose="02040503050406030204" pitchFamily="18" charset="0"/>
                    </a:rPr>
                    <m:t>)</m:t>
                  </m:r>
                  <m:r>
                    <a:rPr xmlns:a="http://schemas.openxmlformats.org/drawingml/2006/main" sz="3450" i="1">
                      <a:solidFill>
                        <a:srgbClr val="000000"/>
                      </a:solidFill>
                      <a:latin typeface="Cambria Math" panose="02040503050406030204" pitchFamily="18" charset="0"/>
                    </a:rPr>
                    <m:t>=</m:t>
                  </m:r>
                  <m:sSub>
                    <m:e>
                      <m:r>
                        <a:rPr xmlns:a="http://schemas.openxmlformats.org/drawingml/2006/main" sz="3450" i="1">
                          <a:solidFill>
                            <a:srgbClr val="000000"/>
                          </a:solidFill>
                          <a:latin typeface="Cambria Math" panose="02040503050406030204" pitchFamily="18" charset="0"/>
                        </a:rPr>
                        <m:t>δ</m:t>
                      </m:r>
                    </m:e>
                    <m:sub>
                      <m:r>
                        <a:rPr xmlns:a="http://schemas.openxmlformats.org/drawingml/2006/main" sz="3450" i="1">
                          <a:solidFill>
                            <a:srgbClr val="000000"/>
                          </a:solidFill>
                          <a:latin typeface="Cambria Math" panose="02040503050406030204" pitchFamily="18" charset="0"/>
                        </a:rPr>
                        <m:t>k</m:t>
                      </m:r>
                      <m:r>
                        <a:rPr xmlns:a="http://schemas.openxmlformats.org/drawingml/2006/main" sz="3450" i="1">
                          <a:solidFill>
                            <a:srgbClr val="000000"/>
                          </a:solidFill>
                          <a:latin typeface="Cambria Math" panose="02040503050406030204" pitchFamily="18" charset="0"/>
                        </a:rPr>
                        <m:t>-</m:t>
                      </m:r>
                      <m:r>
                        <a:rPr xmlns:a="http://schemas.openxmlformats.org/drawingml/2006/main" sz="3450" i="1">
                          <a:solidFill>
                            <a:srgbClr val="000000"/>
                          </a:solidFill>
                          <a:latin typeface="Cambria Math" panose="02040503050406030204" pitchFamily="18" charset="0"/>
                        </a:rPr>
                        <m:t>1</m:t>
                      </m:r>
                    </m:sub>
                  </m:sSub>
                  <m:r>
                    <a:rPr xmlns:a="http://schemas.openxmlformats.org/drawingml/2006/main" sz="3450" i="1">
                      <a:solidFill>
                        <a:srgbClr val="000000"/>
                      </a:solidFill>
                      <a:latin typeface="Cambria Math" panose="02040503050406030204" pitchFamily="18" charset="0"/>
                    </a:rPr>
                    <m:t>(</m:t>
                  </m:r>
                  <m:r>
                    <a:rPr xmlns:a="http://schemas.openxmlformats.org/drawingml/2006/main" sz="3450" i="1">
                      <a:solidFill>
                        <a:srgbClr val="000000"/>
                      </a:solidFill>
                      <a:latin typeface="Cambria Math" panose="02040503050406030204" pitchFamily="18" charset="0"/>
                    </a:rPr>
                    <m:t>u</m:t>
                  </m:r>
                  <m:r>
                    <a:rPr xmlns:a="http://schemas.openxmlformats.org/drawingml/2006/main" sz="3450" i="1">
                      <a:solidFill>
                        <a:srgbClr val="000000"/>
                      </a:solidFill>
                      <a:latin typeface="Cambria Math" panose="02040503050406030204" pitchFamily="18" charset="0"/>
                    </a:rPr>
                    <m:t>,</m:t>
                  </m:r>
                  <m:r>
                    <a:rPr xmlns:a="http://schemas.openxmlformats.org/drawingml/2006/main" sz="3450" i="1">
                      <a:solidFill>
                        <a:srgbClr val="000000"/>
                      </a:solidFill>
                      <a:latin typeface="Cambria Math" panose="02040503050406030204" pitchFamily="18" charset="0"/>
                    </a:rPr>
                    <m:t>v</m:t>
                  </m:r>
                  <m:r>
                    <a:rPr xmlns:a="http://schemas.openxmlformats.org/drawingml/2006/main" sz="3450" i="1">
                      <a:solidFill>
                        <a:srgbClr val="000000"/>
                      </a:solidFill>
                      <a:latin typeface="Cambria Math" panose="02040503050406030204" pitchFamily="18" charset="0"/>
                    </a:rPr>
                    <m:t>)</m:t>
                  </m:r>
                </m:oMath>
              </m:oMathPara>
            </a14:m>
          </a:p>
          <a:p>
            <a:pPr lvl="1" marL="791209" indent="-395604" defTabSz="519937">
              <a:spcBef>
                <a:spcPts val="1900"/>
              </a:spcBef>
              <a:defRPr sz="2848"/>
            </a:pPr>
            <a:r>
              <a:t>Or: </a:t>
            </a:r>
            <a14:m>
              <m:oMath>
                <m:sSub>
                  <m:e>
                    <m:r>
                      <a:rPr xmlns:a="http://schemas.openxmlformats.org/drawingml/2006/main" sz="3450" i="1">
                        <a:solidFill>
                          <a:srgbClr val="000000"/>
                        </a:solidFill>
                        <a:latin typeface="Cambria Math" panose="02040503050406030204" pitchFamily="18" charset="0"/>
                      </a:rPr>
                      <m:t>v</m:t>
                    </m:r>
                  </m:e>
                  <m:sub>
                    <m:r>
                      <a:rPr xmlns:a="http://schemas.openxmlformats.org/drawingml/2006/main" sz="3450" i="1">
                        <a:solidFill>
                          <a:srgbClr val="000000"/>
                        </a:solidFill>
                        <a:latin typeface="Cambria Math" panose="02040503050406030204" pitchFamily="18" charset="0"/>
                      </a:rPr>
                      <m:t>k</m:t>
                    </m:r>
                  </m:sub>
                </m:sSub>
              </m:oMath>
            </a14:m>
            <a:r>
              <a:t> is on the shortest path</a:t>
            </a:r>
          </a:p>
          <a:p>
            <a:pPr lvl="2" marL="1186814" indent="-395604" defTabSz="519937">
              <a:spcBef>
                <a:spcPts val="1900"/>
              </a:spcBef>
              <a:defRPr sz="2848"/>
            </a:pPr>
            <a14:m>
              <m:oMathPara>
                <m:oMathParaPr>
                  <m:jc m:val="left"/>
                </m:oMathParaPr>
                <m:oMath>
                  <m:sSub>
                    <m:e>
                      <m:r>
                        <a:rPr xmlns:a="http://schemas.openxmlformats.org/drawingml/2006/main" sz="3450" i="1">
                          <a:solidFill>
                            <a:srgbClr val="000000"/>
                          </a:solidFill>
                          <a:latin typeface="Cambria Math" panose="02040503050406030204" pitchFamily="18" charset="0"/>
                        </a:rPr>
                        <m:t>δ</m:t>
                      </m:r>
                    </m:e>
                    <m:sub>
                      <m:r>
                        <a:rPr xmlns:a="http://schemas.openxmlformats.org/drawingml/2006/main" sz="3450" i="1">
                          <a:solidFill>
                            <a:srgbClr val="000000"/>
                          </a:solidFill>
                          <a:latin typeface="Cambria Math" panose="02040503050406030204" pitchFamily="18" charset="0"/>
                        </a:rPr>
                        <m:t>k</m:t>
                      </m:r>
                    </m:sub>
                  </m:sSub>
                  <m:r>
                    <a:rPr xmlns:a="http://schemas.openxmlformats.org/drawingml/2006/main" sz="3450" i="1">
                      <a:solidFill>
                        <a:srgbClr val="000000"/>
                      </a:solidFill>
                      <a:latin typeface="Cambria Math" panose="02040503050406030204" pitchFamily="18" charset="0"/>
                    </a:rPr>
                    <m:t>(</m:t>
                  </m:r>
                  <m:r>
                    <a:rPr xmlns:a="http://schemas.openxmlformats.org/drawingml/2006/main" sz="3450" i="1">
                      <a:solidFill>
                        <a:srgbClr val="000000"/>
                      </a:solidFill>
                      <a:latin typeface="Cambria Math" panose="02040503050406030204" pitchFamily="18" charset="0"/>
                    </a:rPr>
                    <m:t>u</m:t>
                  </m:r>
                  <m:r>
                    <a:rPr xmlns:a="http://schemas.openxmlformats.org/drawingml/2006/main" sz="3450" i="1">
                      <a:solidFill>
                        <a:srgbClr val="000000"/>
                      </a:solidFill>
                      <a:latin typeface="Cambria Math" panose="02040503050406030204" pitchFamily="18" charset="0"/>
                    </a:rPr>
                    <m:t>,</m:t>
                  </m:r>
                  <m:r>
                    <a:rPr xmlns:a="http://schemas.openxmlformats.org/drawingml/2006/main" sz="3450" i="1">
                      <a:solidFill>
                        <a:srgbClr val="000000"/>
                      </a:solidFill>
                      <a:latin typeface="Cambria Math" panose="02040503050406030204" pitchFamily="18" charset="0"/>
                    </a:rPr>
                    <m:t>v</m:t>
                  </m:r>
                  <m:r>
                    <a:rPr xmlns:a="http://schemas.openxmlformats.org/drawingml/2006/main" sz="3450" i="1">
                      <a:solidFill>
                        <a:srgbClr val="000000"/>
                      </a:solidFill>
                      <a:latin typeface="Cambria Math" panose="02040503050406030204" pitchFamily="18" charset="0"/>
                    </a:rPr>
                    <m:t>)</m:t>
                  </m:r>
                  <m:r>
                    <a:rPr xmlns:a="http://schemas.openxmlformats.org/drawingml/2006/main" sz="3450" i="1">
                      <a:solidFill>
                        <a:srgbClr val="000000"/>
                      </a:solidFill>
                      <a:latin typeface="Cambria Math" panose="02040503050406030204" pitchFamily="18" charset="0"/>
                    </a:rPr>
                    <m:t>=</m:t>
                  </m:r>
                  <m:sSub>
                    <m:e>
                      <m:r>
                        <a:rPr xmlns:a="http://schemas.openxmlformats.org/drawingml/2006/main" sz="3450" i="1">
                          <a:solidFill>
                            <a:srgbClr val="000000"/>
                          </a:solidFill>
                          <a:latin typeface="Cambria Math" panose="02040503050406030204" pitchFamily="18" charset="0"/>
                        </a:rPr>
                        <m:t>δ</m:t>
                      </m:r>
                    </m:e>
                    <m:sub>
                      <m:r>
                        <a:rPr xmlns:a="http://schemas.openxmlformats.org/drawingml/2006/main" sz="3450" i="1">
                          <a:solidFill>
                            <a:srgbClr val="000000"/>
                          </a:solidFill>
                          <a:latin typeface="Cambria Math" panose="02040503050406030204" pitchFamily="18" charset="0"/>
                        </a:rPr>
                        <m:t>k</m:t>
                      </m:r>
                      <m:r>
                        <a:rPr xmlns:a="http://schemas.openxmlformats.org/drawingml/2006/main" sz="3450" i="1">
                          <a:solidFill>
                            <a:srgbClr val="000000"/>
                          </a:solidFill>
                          <a:latin typeface="Cambria Math" panose="02040503050406030204" pitchFamily="18" charset="0"/>
                        </a:rPr>
                        <m:t>-</m:t>
                      </m:r>
                      <m:r>
                        <a:rPr xmlns:a="http://schemas.openxmlformats.org/drawingml/2006/main" sz="3450" i="1">
                          <a:solidFill>
                            <a:srgbClr val="000000"/>
                          </a:solidFill>
                          <a:latin typeface="Cambria Math" panose="02040503050406030204" pitchFamily="18" charset="0"/>
                        </a:rPr>
                        <m:t>1</m:t>
                      </m:r>
                    </m:sub>
                  </m:sSub>
                  <m:r>
                    <a:rPr xmlns:a="http://schemas.openxmlformats.org/drawingml/2006/main" sz="3450" i="1">
                      <a:solidFill>
                        <a:srgbClr val="000000"/>
                      </a:solidFill>
                      <a:latin typeface="Cambria Math" panose="02040503050406030204" pitchFamily="18" charset="0"/>
                    </a:rPr>
                    <m:t>(</m:t>
                  </m:r>
                  <m:r>
                    <a:rPr xmlns:a="http://schemas.openxmlformats.org/drawingml/2006/main" sz="3450" i="1">
                      <a:solidFill>
                        <a:srgbClr val="000000"/>
                      </a:solidFill>
                      <a:latin typeface="Cambria Math" panose="02040503050406030204" pitchFamily="18" charset="0"/>
                    </a:rPr>
                    <m:t>u</m:t>
                  </m:r>
                  <m:r>
                    <a:rPr xmlns:a="http://schemas.openxmlformats.org/drawingml/2006/main" sz="3450" i="1">
                      <a:solidFill>
                        <a:srgbClr val="000000"/>
                      </a:solidFill>
                      <a:latin typeface="Cambria Math" panose="02040503050406030204" pitchFamily="18" charset="0"/>
                    </a:rPr>
                    <m:t>,</m:t>
                  </m:r>
                  <m:sSub>
                    <m:e>
                      <m:r>
                        <a:rPr xmlns:a="http://schemas.openxmlformats.org/drawingml/2006/main" sz="3450" i="1">
                          <a:solidFill>
                            <a:srgbClr val="000000"/>
                          </a:solidFill>
                          <a:latin typeface="Cambria Math" panose="02040503050406030204" pitchFamily="18" charset="0"/>
                        </a:rPr>
                        <m:t>u</m:t>
                      </m:r>
                    </m:e>
                    <m:sub>
                      <m:r>
                        <a:rPr xmlns:a="http://schemas.openxmlformats.org/drawingml/2006/main" sz="3450" i="1">
                          <a:solidFill>
                            <a:srgbClr val="000000"/>
                          </a:solidFill>
                          <a:latin typeface="Cambria Math" panose="02040503050406030204" pitchFamily="18" charset="0"/>
                        </a:rPr>
                        <m:t>k</m:t>
                      </m:r>
                    </m:sub>
                  </m:sSub>
                  <m:r>
                    <a:rPr xmlns:a="http://schemas.openxmlformats.org/drawingml/2006/main" sz="3450" i="1">
                      <a:solidFill>
                        <a:srgbClr val="000000"/>
                      </a:solidFill>
                      <a:latin typeface="Cambria Math" panose="02040503050406030204" pitchFamily="18" charset="0"/>
                    </a:rPr>
                    <m:t>)</m:t>
                  </m:r>
                  <m:r>
                    <a:rPr xmlns:a="http://schemas.openxmlformats.org/drawingml/2006/main" sz="3450" i="1">
                      <a:solidFill>
                        <a:srgbClr val="000000"/>
                      </a:solidFill>
                      <a:latin typeface="Cambria Math" panose="02040503050406030204" pitchFamily="18" charset="0"/>
                    </a:rPr>
                    <m:t>+</m:t>
                  </m:r>
                  <m:sSub>
                    <m:e>
                      <m:r>
                        <a:rPr xmlns:a="http://schemas.openxmlformats.org/drawingml/2006/main" sz="3450" i="1">
                          <a:solidFill>
                            <a:srgbClr val="000000"/>
                          </a:solidFill>
                          <a:latin typeface="Cambria Math" panose="02040503050406030204" pitchFamily="18" charset="0"/>
                        </a:rPr>
                        <m:t>δ</m:t>
                      </m:r>
                    </m:e>
                    <m:sub>
                      <m:r>
                        <a:rPr xmlns:a="http://schemas.openxmlformats.org/drawingml/2006/main" sz="3450" i="1">
                          <a:solidFill>
                            <a:srgbClr val="000000"/>
                          </a:solidFill>
                          <a:latin typeface="Cambria Math" panose="02040503050406030204" pitchFamily="18" charset="0"/>
                        </a:rPr>
                        <m:t>k</m:t>
                      </m:r>
                      <m:r>
                        <a:rPr xmlns:a="http://schemas.openxmlformats.org/drawingml/2006/main" sz="3450" i="1">
                          <a:solidFill>
                            <a:srgbClr val="000000"/>
                          </a:solidFill>
                          <a:latin typeface="Cambria Math" panose="02040503050406030204" pitchFamily="18" charset="0"/>
                        </a:rPr>
                        <m:t>-</m:t>
                      </m:r>
                      <m:r>
                        <a:rPr xmlns:a="http://schemas.openxmlformats.org/drawingml/2006/main" sz="3450" i="1">
                          <a:solidFill>
                            <a:srgbClr val="000000"/>
                          </a:solidFill>
                          <a:latin typeface="Cambria Math" panose="02040503050406030204" pitchFamily="18" charset="0"/>
                        </a:rPr>
                        <m:t>1</m:t>
                      </m:r>
                    </m:sub>
                  </m:sSub>
                  <m:r>
                    <a:rPr xmlns:a="http://schemas.openxmlformats.org/drawingml/2006/main" sz="3450" i="1">
                      <a:solidFill>
                        <a:srgbClr val="000000"/>
                      </a:solidFill>
                      <a:latin typeface="Cambria Math" panose="02040503050406030204" pitchFamily="18" charset="0"/>
                    </a:rPr>
                    <m:t>(</m:t>
                  </m:r>
                  <m:sSub>
                    <m:e>
                      <m:r>
                        <a:rPr xmlns:a="http://schemas.openxmlformats.org/drawingml/2006/main" sz="3450" i="1">
                          <a:solidFill>
                            <a:srgbClr val="000000"/>
                          </a:solidFill>
                          <a:latin typeface="Cambria Math" panose="02040503050406030204" pitchFamily="18" charset="0"/>
                        </a:rPr>
                        <m:t>u</m:t>
                      </m:r>
                    </m:e>
                    <m:sub>
                      <m:r>
                        <a:rPr xmlns:a="http://schemas.openxmlformats.org/drawingml/2006/main" sz="3450" i="1">
                          <a:solidFill>
                            <a:srgbClr val="000000"/>
                          </a:solidFill>
                          <a:latin typeface="Cambria Math" panose="02040503050406030204" pitchFamily="18" charset="0"/>
                        </a:rPr>
                        <m:t>k</m:t>
                      </m:r>
                    </m:sub>
                  </m:sSub>
                  <m:r>
                    <a:rPr xmlns:a="http://schemas.openxmlformats.org/drawingml/2006/main" sz="3450" i="1">
                      <a:solidFill>
                        <a:srgbClr val="000000"/>
                      </a:solidFill>
                      <a:latin typeface="Cambria Math" panose="02040503050406030204" pitchFamily="18" charset="0"/>
                    </a:rPr>
                    <m:t>,</m:t>
                  </m:r>
                  <m:r>
                    <a:rPr xmlns:a="http://schemas.openxmlformats.org/drawingml/2006/main" sz="3450" i="1">
                      <a:solidFill>
                        <a:srgbClr val="000000"/>
                      </a:solidFill>
                      <a:latin typeface="Cambria Math" panose="02040503050406030204" pitchFamily="18" charset="0"/>
                    </a:rPr>
                    <m:t>v</m:t>
                  </m:r>
                  <m:r>
                    <a:rPr xmlns:a="http://schemas.openxmlformats.org/drawingml/2006/main" sz="3450" i="1">
                      <a:solidFill>
                        <a:srgbClr val="000000"/>
                      </a:solidFill>
                      <a:latin typeface="Cambria Math" panose="02040503050406030204" pitchFamily="18" charset="0"/>
                    </a:rPr>
                    <m:t>)</m:t>
                  </m:r>
                </m:oMath>
              </m:oMathPara>
            </a14:m>
            <a:endParaRPr sz="3200"/>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Floyd's and Warshal's Algorithm"/>
          <p:cNvSpPr txBox="1"/>
          <p:nvPr>
            <p:ph type="title"/>
          </p:nvPr>
        </p:nvSpPr>
        <p:spPr>
          <a:prstGeom prst="rect">
            <a:avLst/>
          </a:prstGeom>
        </p:spPr>
        <p:txBody>
          <a:bodyPr/>
          <a:lstStyle>
            <a:lvl1pPr defTabSz="484886">
              <a:defRPr sz="6640"/>
            </a:lvl1pPr>
          </a:lstStyle>
          <a:p>
            <a:pPr/>
            <a:r>
              <a:t>Floyd's and Warshal's Algorithm</a:t>
            </a:r>
          </a:p>
        </p:txBody>
      </p:sp>
      <p:sp>
        <p:nvSpPr>
          <p:cNvPr id="369" name="Start out with…"/>
          <p:cNvSpPr txBox="1"/>
          <p:nvPr>
            <p:ph type="body" idx="1"/>
          </p:nvPr>
        </p:nvSpPr>
        <p:spPr>
          <a:prstGeom prst="rect">
            <a:avLst/>
          </a:prstGeom>
        </p:spPr>
        <p:txBody>
          <a:bodyPr anchor="t"/>
          <a:lstStyle/>
          <a:p>
            <a:pPr marL="440055" indent="-440055" defTabSz="578358">
              <a:spcBef>
                <a:spcPts val="2100"/>
              </a:spcBef>
              <a:defRPr sz="3168"/>
            </a:pPr>
            <a:r>
              <a:t>Start out with </a:t>
            </a:r>
            <a14:m>
              <m:oMath>
                <m:sSub>
                  <m:e>
                    <m:r>
                      <a:rPr xmlns:a="http://schemas.openxmlformats.org/drawingml/2006/main" sz="3400" i="1">
                        <a:solidFill>
                          <a:srgbClr val="000000"/>
                        </a:solidFill>
                        <a:latin typeface="Cambria Math" panose="02040503050406030204" pitchFamily="18" charset="0"/>
                      </a:rPr>
                      <m:t>δ</m:t>
                    </m:r>
                  </m:e>
                  <m:sub>
                    <m:r>
                      <a:rPr xmlns:a="http://schemas.openxmlformats.org/drawingml/2006/main" sz="3400" i="1">
                        <a:solidFill>
                          <a:srgbClr val="000000"/>
                        </a:solidFill>
                        <a:latin typeface="Cambria Math" panose="02040503050406030204" pitchFamily="18" charset="0"/>
                      </a:rPr>
                      <m:t>0</m:t>
                    </m:r>
                  </m:sub>
                </m:sSub>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u</m:t>
                </m:r>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v</m:t>
                </m:r>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m:t>
                </m:r>
                <m:m>
                  <m:mPr>
                    <m:ctrlPr>
                      <a:rPr xmlns:a="http://schemas.openxmlformats.org/drawingml/2006/main" sz="3400" i="1">
                        <a:solidFill>
                          <a:srgbClr val="000000"/>
                        </a:solidFill>
                        <a:latin typeface="Cambria Math" panose="02040503050406030204" pitchFamily="18" charset="0"/>
                      </a:rPr>
                    </m:ctrlPr>
                    <m:baseJc m:val="center"/>
                    <m:plcHide m:val="on"/>
                    <m:mcs>
                      <m:mc>
                        <m:mcPr>
                          <m:count m:val="2"/>
                          <m:mcJc m:val="center"/>
                        </m:mcPr>
                      </m:mc>
                    </m:mcs>
                  </m:mPr>
                  <m:mr>
                    <m:e>
                      <m:r>
                        <a:rPr xmlns:a="http://schemas.openxmlformats.org/drawingml/2006/main" sz="3400" i="1">
                          <a:solidFill>
                            <a:srgbClr val="000000"/>
                          </a:solidFill>
                          <a:latin typeface="Cambria Math" panose="02040503050406030204" pitchFamily="18" charset="0"/>
                        </a:rPr>
                        <m:t>w</m:t>
                      </m:r>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u</m:t>
                      </m:r>
                      <m:r>
                        <a:rPr xmlns:a="http://schemas.openxmlformats.org/drawingml/2006/main" sz="3400" i="1">
                          <a:solidFill>
                            <a:srgbClr val="000000"/>
                          </a:solidFill>
                          <a:latin typeface="Cambria Math" panose="02040503050406030204" pitchFamily="18" charset="0"/>
                        </a:rPr>
                        <m:t>,</m:t>
                      </m:r>
                      <m:r>
                        <a:rPr xmlns:a="http://schemas.openxmlformats.org/drawingml/2006/main" sz="3400" i="1">
                          <a:solidFill>
                            <a:srgbClr val="000000"/>
                          </a:solidFill>
                          <a:latin typeface="Cambria Math" panose="02040503050406030204" pitchFamily="18" charset="0"/>
                        </a:rPr>
                        <m:t>v</m:t>
                      </m:r>
                      <m:r>
                        <a:rPr xmlns:a="http://schemas.openxmlformats.org/drawingml/2006/main" sz="3400" i="1">
                          <a:solidFill>
                            <a:srgbClr val="000000"/>
                          </a:solidFill>
                          <a:latin typeface="Cambria Math" panose="02040503050406030204" pitchFamily="18" charset="0"/>
                        </a:rPr>
                        <m:t>)</m:t>
                      </m:r>
                    </m:e>
                    <m:e>
                      <m:r>
                        <m:rPr>
                          <m:nor/>
                        </m:rPr>
                        <a:rPr xmlns:a="http://schemas.openxmlformats.org/drawingml/2006/main" sz="3400" i="1">
                          <a:solidFill>
                            <a:srgbClr val="000000"/>
                          </a:solidFill>
                          <a:latin typeface="Cambria Math" panose="02040503050406030204" pitchFamily="18" charset="0"/>
                        </a:rPr>
                        <m:t>if there is an edge between</m:t>
                      </m:r>
                      <m:r>
                        <a:rPr xmlns:a="http://schemas.openxmlformats.org/drawingml/2006/main" sz="3400" i="1">
                          <a:solidFill>
                            <a:srgbClr val="000000"/>
                          </a:solidFill>
                          <a:latin typeface="Cambria Math" panose="02040503050406030204" pitchFamily="18" charset="0"/>
                        </a:rPr>
                        <m:t>u</m:t>
                      </m:r>
                      <m:r>
                        <m:rPr>
                          <m:nor/>
                        </m:rPr>
                        <a:rPr xmlns:a="http://schemas.openxmlformats.org/drawingml/2006/main" sz="3400" i="1">
                          <a:solidFill>
                            <a:srgbClr val="000000"/>
                          </a:solidFill>
                          <a:latin typeface="Cambria Math" panose="02040503050406030204" pitchFamily="18" charset="0"/>
                        </a:rPr>
                        <m:t>and</m:t>
                      </m:r>
                      <m:r>
                        <a:rPr xmlns:a="http://schemas.openxmlformats.org/drawingml/2006/main" sz="3400" i="1">
                          <a:solidFill>
                            <a:srgbClr val="000000"/>
                          </a:solidFill>
                          <a:latin typeface="Cambria Math" panose="02040503050406030204" pitchFamily="18" charset="0"/>
                        </a:rPr>
                        <m:t>v</m:t>
                      </m:r>
                    </m:e>
                  </m:mr>
                  <m:mr>
                    <m:e>
                      <m:r>
                        <m:rPr>
                          <m:sty m:val="p"/>
                        </m:rPr>
                        <a:rPr xmlns:a="http://schemas.openxmlformats.org/drawingml/2006/main" sz="3400" i="1">
                          <a:solidFill>
                            <a:srgbClr val="000000"/>
                          </a:solidFill>
                          <a:latin typeface="Cambria Math" panose="02040503050406030204" pitchFamily="18" charset="0"/>
                        </a:rPr>
                        <m:t>∞</m:t>
                      </m:r>
                    </m:e>
                    <m:e>
                      <m:r>
                        <m:rPr>
                          <m:nor/>
                        </m:rPr>
                        <a:rPr xmlns:a="http://schemas.openxmlformats.org/drawingml/2006/main" sz="3400" i="1">
                          <a:solidFill>
                            <a:srgbClr val="000000"/>
                          </a:solidFill>
                          <a:latin typeface="Cambria Math" panose="02040503050406030204" pitchFamily="18" charset="0"/>
                        </a:rPr>
                        <m:t>if there is no edge</m:t>
                      </m:r>
                    </m:e>
                  </m:mr>
                </m:m>
              </m:oMath>
            </a14:m>
          </a:p>
          <a:p>
            <a:pPr marL="440055" indent="-440055" defTabSz="578358">
              <a:spcBef>
                <a:spcPts val="2100"/>
              </a:spcBef>
              <a:defRPr sz="3168"/>
            </a:pPr>
            <a:r>
              <a:t>Calculate </a:t>
            </a:r>
            <a14:m>
              <m:oMath>
                <m:sSub>
                  <m:e>
                    <m:r>
                      <a:rPr xmlns:a="http://schemas.openxmlformats.org/drawingml/2006/main" sz="3800" i="1">
                        <a:solidFill>
                          <a:srgbClr val="000000"/>
                        </a:solidFill>
                        <a:latin typeface="Cambria Math" panose="02040503050406030204" pitchFamily="18" charset="0"/>
                      </a:rPr>
                      <m:t>δ</m:t>
                    </m:r>
                  </m:e>
                  <m:sub>
                    <m:r>
                      <a:rPr xmlns:a="http://schemas.openxmlformats.org/drawingml/2006/main" sz="3800" i="1">
                        <a:solidFill>
                          <a:srgbClr val="000000"/>
                        </a:solidFill>
                        <a:latin typeface="Cambria Math" panose="02040503050406030204" pitchFamily="18" charset="0"/>
                      </a:rPr>
                      <m:t>k</m:t>
                    </m:r>
                  </m:sub>
                </m:sSub>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u</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v</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min</m:t>
                </m:r>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δ</m:t>
                    </m:r>
                  </m:e>
                  <m:sub>
                    <m:r>
                      <a:rPr xmlns:a="http://schemas.openxmlformats.org/drawingml/2006/main" sz="3800" i="1">
                        <a:solidFill>
                          <a:srgbClr val="000000"/>
                        </a:solidFill>
                        <a:latin typeface="Cambria Math" panose="02040503050406030204" pitchFamily="18" charset="0"/>
                      </a:rPr>
                      <m:t>k</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1</m:t>
                    </m:r>
                  </m:sub>
                </m:sSub>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u</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v</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δ</m:t>
                    </m:r>
                  </m:e>
                  <m:sub>
                    <m:r>
                      <a:rPr xmlns:a="http://schemas.openxmlformats.org/drawingml/2006/main" sz="3800" i="1">
                        <a:solidFill>
                          <a:srgbClr val="000000"/>
                        </a:solidFill>
                        <a:latin typeface="Cambria Math" panose="02040503050406030204" pitchFamily="18" charset="0"/>
                      </a:rPr>
                      <m:t>k</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1</m:t>
                    </m:r>
                  </m:sub>
                </m:sSub>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u</m:t>
                </m:r>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u</m:t>
                    </m:r>
                  </m:e>
                  <m:sub>
                    <m:r>
                      <a:rPr xmlns:a="http://schemas.openxmlformats.org/drawingml/2006/main" sz="3800" i="1">
                        <a:solidFill>
                          <a:srgbClr val="000000"/>
                        </a:solidFill>
                        <a:latin typeface="Cambria Math" panose="02040503050406030204" pitchFamily="18" charset="0"/>
                      </a:rPr>
                      <m:t>k</m:t>
                    </m:r>
                  </m:sub>
                </m:sSub>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δ</m:t>
                    </m:r>
                  </m:e>
                  <m:sub>
                    <m:r>
                      <a:rPr xmlns:a="http://schemas.openxmlformats.org/drawingml/2006/main" sz="3800" i="1">
                        <a:solidFill>
                          <a:srgbClr val="000000"/>
                        </a:solidFill>
                        <a:latin typeface="Cambria Math" panose="02040503050406030204" pitchFamily="18" charset="0"/>
                      </a:rPr>
                      <m:t>k</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1</m:t>
                    </m:r>
                  </m:sub>
                </m:sSub>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u</m:t>
                    </m:r>
                  </m:e>
                  <m:sub>
                    <m:r>
                      <a:rPr xmlns:a="http://schemas.openxmlformats.org/drawingml/2006/main" sz="3800" i="1">
                        <a:solidFill>
                          <a:srgbClr val="000000"/>
                        </a:solidFill>
                        <a:latin typeface="Cambria Math" panose="02040503050406030204" pitchFamily="18" charset="0"/>
                      </a:rPr>
                      <m:t>k</m:t>
                    </m:r>
                  </m:sub>
                </m:sSub>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v</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oMath>
            </a14:m>
          </a:p>
          <a:p>
            <a:pPr marL="440055" indent="-440055" defTabSz="578358">
              <a:spcBef>
                <a:spcPts val="2100"/>
              </a:spcBef>
              <a:defRPr sz="3168"/>
            </a:pPr>
            <a:r>
              <a:t>If </a:t>
            </a:r>
            <a14:m>
              <m:oMath>
                <m:r>
                  <a:rPr xmlns:a="http://schemas.openxmlformats.org/drawingml/2006/main" sz="3800" i="1">
                    <a:solidFill>
                      <a:srgbClr val="000000"/>
                    </a:solidFill>
                    <a:latin typeface="Cambria Math" panose="02040503050406030204" pitchFamily="18" charset="0"/>
                  </a:rPr>
                  <m:t>k</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V</m:t>
                </m:r>
                <m:r>
                  <a:rPr xmlns:a="http://schemas.openxmlformats.org/drawingml/2006/main" sz="3800" i="1">
                    <a:solidFill>
                      <a:srgbClr val="000000"/>
                    </a:solidFill>
                    <a:latin typeface="Cambria Math" panose="02040503050406030204" pitchFamily="18" charset="0"/>
                  </a:rPr>
                  <m:t>|</m:t>
                </m:r>
              </m:oMath>
            </a14:m>
            <a:r>
              <a:t>, then </a:t>
            </a:r>
            <a14:m>
              <m:oMath>
                <m:sSub>
                  <m:e>
                    <m:r>
                      <a:rPr xmlns:a="http://schemas.openxmlformats.org/drawingml/2006/main" sz="3850" i="1">
                        <a:solidFill>
                          <a:srgbClr val="000000"/>
                        </a:solidFill>
                        <a:latin typeface="Cambria Math" panose="02040503050406030204" pitchFamily="18" charset="0"/>
                      </a:rPr>
                      <m:t>δ</m:t>
                    </m:r>
                  </m:e>
                  <m:sub>
                    <m:r>
                      <a:rPr xmlns:a="http://schemas.openxmlformats.org/drawingml/2006/main" sz="3850" i="1">
                        <a:solidFill>
                          <a:srgbClr val="000000"/>
                        </a:solidFill>
                        <a:latin typeface="Cambria Math" panose="02040503050406030204" pitchFamily="18" charset="0"/>
                      </a:rPr>
                      <m:t>k</m:t>
                    </m:r>
                  </m:sub>
                </m:sSub>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v</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δ</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v</m:t>
                </m:r>
                <m:r>
                  <a:rPr xmlns:a="http://schemas.openxmlformats.org/drawingml/2006/main" sz="3850" i="1">
                    <a:solidFill>
                      <a:srgbClr val="000000"/>
                    </a:solidFill>
                    <a:latin typeface="Cambria Math" panose="02040503050406030204" pitchFamily="18" charset="0"/>
                  </a:rPr>
                  <m:t>)</m:t>
                </m:r>
              </m:oMath>
            </a14:m>
          </a:p>
          <a:p>
            <a:pPr marL="440055" indent="-440055" defTabSz="578358">
              <a:spcBef>
                <a:spcPts val="2100"/>
              </a:spcBef>
              <a:defRPr sz="3168"/>
            </a:pPr>
            <a:r>
              <a:t>To reconstruct shortest path, give way points.</a:t>
            </a:r>
          </a:p>
          <a:p>
            <a:pPr lvl="1" marL="880110" indent="-440055" defTabSz="578358">
              <a:spcBef>
                <a:spcPts val="2100"/>
              </a:spcBef>
              <a:defRPr sz="3168"/>
            </a:pPr>
            <a:r>
              <a:t>If </a:t>
            </a:r>
            <a14:m>
              <m:oMath>
                <m:sSub>
                  <m:e>
                    <m:r>
                      <a:rPr xmlns:a="http://schemas.openxmlformats.org/drawingml/2006/main" sz="3950" i="1">
                        <a:solidFill>
                          <a:srgbClr val="000000"/>
                        </a:solidFill>
                        <a:latin typeface="Cambria Math" panose="02040503050406030204" pitchFamily="18" charset="0"/>
                      </a:rPr>
                      <m:t>u</m:t>
                    </m:r>
                  </m:e>
                  <m:sub>
                    <m:r>
                      <a:rPr xmlns:a="http://schemas.openxmlformats.org/drawingml/2006/main" sz="3950" i="1">
                        <a:solidFill>
                          <a:srgbClr val="000000"/>
                        </a:solidFill>
                        <a:latin typeface="Cambria Math" panose="02040503050406030204" pitchFamily="18" charset="0"/>
                      </a:rPr>
                      <m:t>k</m:t>
                    </m:r>
                  </m:sub>
                </m:sSub>
              </m:oMath>
            </a14:m>
            <a:r>
              <a:t> is an intermediate node, then put </a:t>
            </a:r>
            <a14:m>
              <m:oMath>
                <m:sSub>
                  <m:e>
                    <m:r>
                      <a:rPr xmlns:a="http://schemas.openxmlformats.org/drawingml/2006/main" sz="3950" i="1">
                        <a:solidFill>
                          <a:srgbClr val="000000"/>
                        </a:solidFill>
                        <a:latin typeface="Cambria Math" panose="02040503050406030204" pitchFamily="18" charset="0"/>
                      </a:rPr>
                      <m:t>u</m:t>
                    </m:r>
                  </m:e>
                  <m:sub>
                    <m:r>
                      <a:rPr xmlns:a="http://schemas.openxmlformats.org/drawingml/2006/main" sz="3950" i="1">
                        <a:solidFill>
                          <a:srgbClr val="000000"/>
                        </a:solidFill>
                        <a:latin typeface="Cambria Math" panose="02040503050406030204" pitchFamily="18" charset="0"/>
                      </a:rPr>
                      <m:t>k</m:t>
                    </m:r>
                  </m:sub>
                </m:sSub>
              </m:oMath>
            </a14:m>
            <a:r>
              <a:t> down for the connection </a:t>
            </a:r>
            <a14:m>
              <m:oMath>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u</m:t>
                </m:r>
                <m:r>
                  <a:rPr xmlns:a="http://schemas.openxmlformats.org/drawingml/2006/main" sz="4000" i="1">
                    <a:solidFill>
                      <a:srgbClr val="000000"/>
                    </a:solidFill>
                    <a:latin typeface="Cambria Math" panose="02040503050406030204" pitchFamily="18" charset="0"/>
                  </a:rPr>
                  <m:t>,</m:t>
                </m:r>
                <m:r>
                  <a:rPr xmlns:a="http://schemas.openxmlformats.org/drawingml/2006/main" sz="4000" i="1">
                    <a:solidFill>
                      <a:srgbClr val="000000"/>
                    </a:solidFill>
                    <a:latin typeface="Cambria Math" panose="02040503050406030204" pitchFamily="18" charset="0"/>
                  </a:rPr>
                  <m:t>v</m:t>
                </m:r>
                <m:r>
                  <a:rPr xmlns:a="http://schemas.openxmlformats.org/drawingml/2006/main" sz="4000" i="1">
                    <a:solidFill>
                      <a:srgbClr val="000000"/>
                    </a:solidFill>
                    <a:latin typeface="Cambria Math" panose="02040503050406030204" pitchFamily="18" charset="0"/>
                  </a:rPr>
                  <m:t>)</m:t>
                </m:r>
              </m:oMath>
            </a14:m>
            <a:endParaRPr sz="3200"/>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Distance Algorithms"/>
          <p:cNvSpPr txBox="1"/>
          <p:nvPr>
            <p:ph type="title"/>
          </p:nvPr>
        </p:nvSpPr>
        <p:spPr>
          <a:prstGeom prst="rect">
            <a:avLst/>
          </a:prstGeom>
        </p:spPr>
        <p:txBody>
          <a:bodyPr/>
          <a:lstStyle/>
          <a:p>
            <a:pPr/>
            <a:r>
              <a:t>Distance Algorithms</a:t>
            </a:r>
          </a:p>
        </p:txBody>
      </p:sp>
      <p:sp>
        <p:nvSpPr>
          <p:cNvPr id="139" name="Example"/>
          <p:cNvSpPr txBox="1"/>
          <p:nvPr>
            <p:ph type="body" idx="1"/>
          </p:nvPr>
        </p:nvSpPr>
        <p:spPr>
          <a:prstGeom prst="rect">
            <a:avLst/>
          </a:prstGeom>
        </p:spPr>
        <p:txBody>
          <a:bodyPr anchor="t"/>
          <a:lstStyle/>
          <a:p>
            <a:pPr/>
            <a:r>
              <a:t>Example</a:t>
            </a:r>
          </a:p>
        </p:txBody>
      </p:sp>
      <p:pic>
        <p:nvPicPr>
          <p:cNvPr id="140" name="Image" descr="Image"/>
          <p:cNvPicPr>
            <a:picLocks noChangeAspect="1"/>
          </p:cNvPicPr>
          <p:nvPr/>
        </p:nvPicPr>
        <p:blipFill>
          <a:blip r:embed="rId2">
            <a:extLst/>
          </a:blip>
          <a:stretch>
            <a:fillRect/>
          </a:stretch>
        </p:blipFill>
        <p:spPr>
          <a:xfrm>
            <a:off x="1056913" y="4149695"/>
            <a:ext cx="10890974" cy="3168710"/>
          </a:xfrm>
          <a:prstGeom prst="rect">
            <a:avLst/>
          </a:prstGeom>
          <a:ln w="12700">
            <a:miter lim="400000"/>
          </a:ln>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Floyd's and Warshal's Algorithm"/>
          <p:cNvSpPr txBox="1"/>
          <p:nvPr>
            <p:ph type="title"/>
          </p:nvPr>
        </p:nvSpPr>
        <p:spPr>
          <a:prstGeom prst="rect">
            <a:avLst/>
          </a:prstGeom>
        </p:spPr>
        <p:txBody>
          <a:bodyPr/>
          <a:lstStyle>
            <a:lvl1pPr defTabSz="484886">
              <a:defRPr sz="6640"/>
            </a:lvl1pPr>
          </a:lstStyle>
          <a:p>
            <a:pPr/>
            <a:r>
              <a:t>Floyd's and Warshal's Algorithm</a:t>
            </a:r>
          </a:p>
        </p:txBody>
      </p:sp>
      <p:sp>
        <p:nvSpPr>
          <p:cNvPr id="372" name="We can use a single matrix   for the distance calculation…"/>
          <p:cNvSpPr txBox="1"/>
          <p:nvPr>
            <p:ph type="body" idx="1"/>
          </p:nvPr>
        </p:nvSpPr>
        <p:spPr>
          <a:prstGeom prst="rect">
            <a:avLst/>
          </a:prstGeom>
        </p:spPr>
        <p:txBody>
          <a:bodyPr anchor="t"/>
          <a:lstStyle/>
          <a:p>
            <a:pPr/>
            <a:r>
              <a:t>We can use a single matrix </a:t>
            </a:r>
            <a14:m>
              <m:oMath>
                <m:r>
                  <a:rPr xmlns:a="http://schemas.openxmlformats.org/drawingml/2006/main" sz="3900" i="1">
                    <a:solidFill>
                      <a:srgbClr val="000000"/>
                    </a:solidFill>
                    <a:latin typeface="Cambria Math" panose="02040503050406030204" pitchFamily="18" charset="0"/>
                  </a:rPr>
                  <m:t>D</m:t>
                </m:r>
              </m:oMath>
            </a14:m>
            <a:r>
              <a:t> for the distance calculation</a:t>
            </a:r>
          </a:p>
          <a:p>
            <a:pPr/>
            <a:r>
              <a:t>Initially, </a:t>
            </a:r>
            <a14:m>
              <m:oMath>
                <m:r>
                  <a:rPr xmlns:a="http://schemas.openxmlformats.org/drawingml/2006/main" sz="3900" i="1">
                    <a:solidFill>
                      <a:srgbClr val="000000"/>
                    </a:solidFill>
                    <a:latin typeface="Cambria Math" panose="02040503050406030204" pitchFamily="18" charset="0"/>
                  </a:rPr>
                  <m:t>D</m:t>
                </m:r>
              </m:oMath>
            </a14:m>
            <a:r>
              <a:t> contains the weights and </a:t>
            </a:r>
            <a14:m>
              <m:oMath>
                <m:r>
                  <m:rPr>
                    <m:sty m:val="p"/>
                  </m:rPr>
                  <a:rPr xmlns:a="http://schemas.openxmlformats.org/drawingml/2006/main" sz="4050" i="1">
                    <a:solidFill>
                      <a:srgbClr val="000000"/>
                    </a:solidFill>
                    <a:latin typeface="Cambria Math" panose="02040503050406030204" pitchFamily="18" charset="0"/>
                  </a:rPr>
                  <m:t>Π</m:t>
                </m:r>
              </m:oMath>
            </a14:m>
            <a:r>
              <a:t> only nones</a:t>
            </a:r>
          </a:p>
        </p:txBody>
      </p:sp>
      <p:sp>
        <p:nvSpPr>
          <p:cNvPr id="373" name="D = W…"/>
          <p:cNvSpPr txBox="1"/>
          <p:nvPr/>
        </p:nvSpPr>
        <p:spPr>
          <a:xfrm>
            <a:off x="2085900" y="4876800"/>
            <a:ext cx="8833000" cy="200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2600">
                <a:latin typeface="Courier New"/>
                <a:ea typeface="Courier New"/>
                <a:cs typeface="Courier New"/>
                <a:sym typeface="Courier New"/>
              </a:defRPr>
            </a:pPr>
            <a:r>
              <a:t>D = W</a:t>
            </a:r>
          </a:p>
          <a:p>
            <a:pPr>
              <a:defRPr sz="2600">
                <a:latin typeface="Courier New"/>
                <a:ea typeface="Courier New"/>
                <a:cs typeface="Courier New"/>
                <a:sym typeface="Courier New"/>
              </a:defRPr>
            </a:pPr>
            <a:r>
              <a:t>for k in {1 … n}:</a:t>
            </a:r>
          </a:p>
          <a:p>
            <a:pPr>
              <a:defRPr sz="2600">
                <a:latin typeface="Courier New"/>
                <a:ea typeface="Courier New"/>
                <a:cs typeface="Courier New"/>
                <a:sym typeface="Courier New"/>
              </a:defRPr>
            </a:pPr>
            <a:r>
              <a:t>   for i in {1 … n}:</a:t>
            </a:r>
          </a:p>
          <a:p>
            <a:pPr>
              <a:defRPr sz="2600">
                <a:latin typeface="Courier New"/>
                <a:ea typeface="Courier New"/>
                <a:cs typeface="Courier New"/>
                <a:sym typeface="Courier New"/>
              </a:defRPr>
            </a:pPr>
            <a:r>
              <a:t>      for j in {1 … n}:</a:t>
            </a:r>
          </a:p>
          <a:p>
            <a:pPr>
              <a:defRPr sz="2600">
                <a:latin typeface="Courier New"/>
                <a:ea typeface="Courier New"/>
                <a:cs typeface="Courier New"/>
                <a:sym typeface="Courier New"/>
              </a:defRPr>
            </a:pPr>
            <a:r>
              <a:t>          d[i,j] = min(d[i,j], d[i,k]+d[k,j]</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Floyd's and Warshal's Algorithm"/>
          <p:cNvSpPr txBox="1"/>
          <p:nvPr>
            <p:ph type="title"/>
          </p:nvPr>
        </p:nvSpPr>
        <p:spPr>
          <a:prstGeom prst="rect">
            <a:avLst/>
          </a:prstGeom>
        </p:spPr>
        <p:txBody>
          <a:bodyPr/>
          <a:lstStyle>
            <a:lvl1pPr defTabSz="484886">
              <a:defRPr sz="6640"/>
            </a:lvl1pPr>
          </a:lstStyle>
          <a:p>
            <a:pPr/>
            <a:r>
              <a:t>Floyd's and Warshal's Algorithm</a:t>
            </a:r>
          </a:p>
        </p:txBody>
      </p:sp>
      <p:sp>
        <p:nvSpPr>
          <p:cNvPr id="376" name="Example:"/>
          <p:cNvSpPr txBox="1"/>
          <p:nvPr>
            <p:ph type="body" idx="1"/>
          </p:nvPr>
        </p:nvSpPr>
        <p:spPr>
          <a:prstGeom prst="rect">
            <a:avLst/>
          </a:prstGeom>
        </p:spPr>
        <p:txBody>
          <a:bodyPr anchor="t"/>
          <a:lstStyle/>
          <a:p>
            <a:pPr/>
            <a:r>
              <a:t>Example:</a:t>
            </a:r>
          </a:p>
        </p:txBody>
      </p:sp>
      <p:pic>
        <p:nvPicPr>
          <p:cNvPr id="377" name="Image" descr="Image"/>
          <p:cNvPicPr>
            <a:picLocks noChangeAspect="1"/>
          </p:cNvPicPr>
          <p:nvPr/>
        </p:nvPicPr>
        <p:blipFill>
          <a:blip r:embed="rId2">
            <a:extLst/>
          </a:blip>
          <a:stretch>
            <a:fillRect/>
          </a:stretch>
        </p:blipFill>
        <p:spPr>
          <a:xfrm>
            <a:off x="6247896" y="2844800"/>
            <a:ext cx="3670301" cy="2032001"/>
          </a:xfrm>
          <a:prstGeom prst="rect">
            <a:avLst/>
          </a:prstGeom>
          <a:ln w="12700">
            <a:miter lim="400000"/>
          </a:ln>
        </p:spPr>
      </p:pic>
      <p:graphicFrame>
        <p:nvGraphicFramePr>
          <p:cNvPr id="378" name="Table"/>
          <p:cNvGraphicFramePr/>
          <p:nvPr/>
        </p:nvGraphicFramePr>
        <p:xfrm>
          <a:off x="1387868" y="5616562"/>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15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8</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4</a:t>
                      </a: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r>
            </a:tbl>
          </a:graphicData>
        </a:graphic>
      </p:graphicFrame>
      <p:graphicFrame>
        <p:nvGraphicFramePr>
          <p:cNvPr id="379" name="Table"/>
          <p:cNvGraphicFramePr/>
          <p:nvPr/>
        </p:nvGraphicFramePr>
        <p:xfrm>
          <a:off x="6247896" y="5734050"/>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bl>
          </a:graphicData>
        </a:graphic>
      </p:graphicFrame>
      <p:sp>
        <p:nvSpPr>
          <p:cNvPr id="380" name="Set-up"/>
          <p:cNvSpPr txBox="1"/>
          <p:nvPr/>
        </p:nvSpPr>
        <p:spPr>
          <a:xfrm>
            <a:off x="4907523" y="4876800"/>
            <a:ext cx="104028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Set-up</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Floyd's and Warshal's Algorithm"/>
          <p:cNvSpPr txBox="1"/>
          <p:nvPr>
            <p:ph type="title"/>
          </p:nvPr>
        </p:nvSpPr>
        <p:spPr>
          <a:prstGeom prst="rect">
            <a:avLst/>
          </a:prstGeom>
        </p:spPr>
        <p:txBody>
          <a:bodyPr/>
          <a:lstStyle>
            <a:lvl1pPr defTabSz="484886">
              <a:defRPr sz="6640"/>
            </a:lvl1pPr>
          </a:lstStyle>
          <a:p>
            <a:pPr/>
            <a:r>
              <a:t>Floyd's and Warshal's Algorithm</a:t>
            </a:r>
          </a:p>
        </p:txBody>
      </p:sp>
      <p:sp>
        <p:nvSpPr>
          <p:cNvPr id="383" name="Example:"/>
          <p:cNvSpPr txBox="1"/>
          <p:nvPr>
            <p:ph type="body" idx="1"/>
          </p:nvPr>
        </p:nvSpPr>
        <p:spPr>
          <a:prstGeom prst="rect">
            <a:avLst/>
          </a:prstGeom>
        </p:spPr>
        <p:txBody>
          <a:bodyPr anchor="t"/>
          <a:lstStyle/>
          <a:p>
            <a:pPr/>
            <a:r>
              <a:t>Example:</a:t>
            </a:r>
          </a:p>
        </p:txBody>
      </p:sp>
      <p:pic>
        <p:nvPicPr>
          <p:cNvPr id="384" name="Image" descr="Image"/>
          <p:cNvPicPr>
            <a:picLocks noChangeAspect="1"/>
          </p:cNvPicPr>
          <p:nvPr/>
        </p:nvPicPr>
        <p:blipFill>
          <a:blip r:embed="rId2">
            <a:extLst/>
          </a:blip>
          <a:stretch>
            <a:fillRect/>
          </a:stretch>
        </p:blipFill>
        <p:spPr>
          <a:xfrm>
            <a:off x="6247896" y="2844800"/>
            <a:ext cx="3670301" cy="2032000"/>
          </a:xfrm>
          <a:prstGeom prst="rect">
            <a:avLst/>
          </a:prstGeom>
          <a:ln w="12700">
            <a:miter lim="400000"/>
          </a:ln>
        </p:spPr>
      </p:pic>
      <p:graphicFrame>
        <p:nvGraphicFramePr>
          <p:cNvPr id="385" name="Table"/>
          <p:cNvGraphicFramePr/>
          <p:nvPr/>
        </p:nvGraphicFramePr>
        <p:xfrm>
          <a:off x="1387868" y="5338165"/>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15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8</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4</a:t>
                      </a: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r>
            </a:tbl>
          </a:graphicData>
        </a:graphic>
      </p:graphicFrame>
      <p:graphicFrame>
        <p:nvGraphicFramePr>
          <p:cNvPr id="386" name="Table"/>
          <p:cNvGraphicFramePr/>
          <p:nvPr/>
        </p:nvGraphicFramePr>
        <p:xfrm>
          <a:off x="6247896" y="5338165"/>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bl>
          </a:graphicData>
        </a:graphic>
      </p:graphicFrame>
      <p:sp>
        <p:nvSpPr>
          <p:cNvPr id="387" name="k=1: no changes"/>
          <p:cNvSpPr txBox="1"/>
          <p:nvPr/>
        </p:nvSpPr>
        <p:spPr>
          <a:xfrm>
            <a:off x="4375103" y="4646117"/>
            <a:ext cx="238079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k=1: no changes</a:t>
            </a:r>
          </a:p>
        </p:txBody>
      </p:sp>
      <p:sp>
        <p:nvSpPr>
          <p:cNvPr id="388" name="for k in {1 … n}:…"/>
          <p:cNvSpPr txBox="1"/>
          <p:nvPr/>
        </p:nvSpPr>
        <p:spPr>
          <a:xfrm>
            <a:off x="3419868" y="8348065"/>
            <a:ext cx="6820992"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2000">
                <a:latin typeface="Courier New"/>
                <a:ea typeface="Courier New"/>
                <a:cs typeface="Courier New"/>
                <a:sym typeface="Courier New"/>
              </a:defRPr>
            </a:pPr>
            <a:r>
              <a:t>for k in {1 … n}:</a:t>
            </a:r>
          </a:p>
          <a:p>
            <a:pPr>
              <a:defRPr sz="2000">
                <a:latin typeface="Courier New"/>
                <a:ea typeface="Courier New"/>
                <a:cs typeface="Courier New"/>
                <a:sym typeface="Courier New"/>
              </a:defRPr>
            </a:pPr>
            <a:r>
              <a:t>   for i in {1 … n}:</a:t>
            </a:r>
          </a:p>
          <a:p>
            <a:pPr>
              <a:defRPr sz="2000">
                <a:latin typeface="Courier New"/>
                <a:ea typeface="Courier New"/>
                <a:cs typeface="Courier New"/>
                <a:sym typeface="Courier New"/>
              </a:defRPr>
            </a:pPr>
            <a:r>
              <a:t>      for j in {1 … n}:</a:t>
            </a:r>
          </a:p>
          <a:p>
            <a:pPr>
              <a:defRPr sz="2000">
                <a:latin typeface="Courier New"/>
                <a:ea typeface="Courier New"/>
                <a:cs typeface="Courier New"/>
                <a:sym typeface="Courier New"/>
              </a:defRPr>
            </a:pPr>
            <a:r>
              <a:t>          d[i,j] = min(d[i,j], d[i,k]+d[k,j]</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Floyd's and Warshal's Algorithm"/>
          <p:cNvSpPr txBox="1"/>
          <p:nvPr>
            <p:ph type="title"/>
          </p:nvPr>
        </p:nvSpPr>
        <p:spPr>
          <a:prstGeom prst="rect">
            <a:avLst/>
          </a:prstGeom>
        </p:spPr>
        <p:txBody>
          <a:bodyPr/>
          <a:lstStyle>
            <a:lvl1pPr defTabSz="484886">
              <a:defRPr sz="6640"/>
            </a:lvl1pPr>
          </a:lstStyle>
          <a:p>
            <a:pPr/>
            <a:r>
              <a:t>Floyd's and Warshal's Algorithm</a:t>
            </a:r>
          </a:p>
        </p:txBody>
      </p:sp>
      <p:sp>
        <p:nvSpPr>
          <p:cNvPr id="391" name="Example:"/>
          <p:cNvSpPr txBox="1"/>
          <p:nvPr>
            <p:ph type="body" idx="1"/>
          </p:nvPr>
        </p:nvSpPr>
        <p:spPr>
          <a:prstGeom prst="rect">
            <a:avLst/>
          </a:prstGeom>
        </p:spPr>
        <p:txBody>
          <a:bodyPr anchor="t"/>
          <a:lstStyle/>
          <a:p>
            <a:pPr/>
            <a:r>
              <a:t>Example:</a:t>
            </a:r>
          </a:p>
        </p:txBody>
      </p:sp>
      <p:pic>
        <p:nvPicPr>
          <p:cNvPr id="392" name="Image" descr="Image"/>
          <p:cNvPicPr>
            <a:picLocks noChangeAspect="1"/>
          </p:cNvPicPr>
          <p:nvPr/>
        </p:nvPicPr>
        <p:blipFill>
          <a:blip r:embed="rId2">
            <a:extLst/>
          </a:blip>
          <a:stretch>
            <a:fillRect/>
          </a:stretch>
        </p:blipFill>
        <p:spPr>
          <a:xfrm>
            <a:off x="6247896" y="2844800"/>
            <a:ext cx="3670301" cy="2032000"/>
          </a:xfrm>
          <a:prstGeom prst="rect">
            <a:avLst/>
          </a:prstGeom>
          <a:ln w="12700">
            <a:miter lim="400000"/>
          </a:ln>
        </p:spPr>
      </p:pic>
      <p:graphicFrame>
        <p:nvGraphicFramePr>
          <p:cNvPr id="393" name="Table"/>
          <p:cNvGraphicFramePr/>
          <p:nvPr/>
        </p:nvGraphicFramePr>
        <p:xfrm>
          <a:off x="1387868" y="5338165"/>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10</a:t>
                      </a:r>
                    </a:p>
                  </a:txBody>
                  <a:tcPr marL="50800" marR="50800" marT="50800" marB="50800" anchor="ctr" anchorCtr="0" horzOverflow="overflow"/>
                </a:tc>
                <a:tc>
                  <a:txBody>
                    <a:bodyPr/>
                    <a:lstStyle/>
                    <a:p>
                      <a:pPr defTabSz="914400">
                        <a:defRPr sz="1800"/>
                      </a:pPr>
                      <a:r>
                        <a:rPr sz="2200">
                          <a:sym typeface="Helvetica Neue"/>
                        </a:rPr>
                        <a:t>15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8</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4</a:t>
                      </a: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10</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r>
            </a:tbl>
          </a:graphicData>
        </a:graphic>
      </p:graphicFrame>
      <p:graphicFrame>
        <p:nvGraphicFramePr>
          <p:cNvPr id="394" name="Table"/>
          <p:cNvGraphicFramePr/>
          <p:nvPr/>
        </p:nvGraphicFramePr>
        <p:xfrm>
          <a:off x="6247896" y="5338165"/>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bl>
          </a:graphicData>
        </a:graphic>
      </p:graphicFrame>
      <p:sp>
        <p:nvSpPr>
          <p:cNvPr id="395" name="k=2"/>
          <p:cNvSpPr txBox="1"/>
          <p:nvPr/>
        </p:nvSpPr>
        <p:spPr>
          <a:xfrm>
            <a:off x="4680096" y="4646117"/>
            <a:ext cx="62484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k=2</a:t>
            </a:r>
          </a:p>
        </p:txBody>
      </p:sp>
      <p:sp>
        <p:nvSpPr>
          <p:cNvPr id="396" name="for k in {1 … n}:…"/>
          <p:cNvSpPr txBox="1"/>
          <p:nvPr/>
        </p:nvSpPr>
        <p:spPr>
          <a:xfrm>
            <a:off x="3419868" y="8348065"/>
            <a:ext cx="6820992"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2000">
                <a:latin typeface="Courier New"/>
                <a:ea typeface="Courier New"/>
                <a:cs typeface="Courier New"/>
                <a:sym typeface="Courier New"/>
              </a:defRPr>
            </a:pPr>
            <a:r>
              <a:t>for k in {1 … n}:</a:t>
            </a:r>
          </a:p>
          <a:p>
            <a:pPr>
              <a:defRPr sz="2000">
                <a:latin typeface="Courier New"/>
                <a:ea typeface="Courier New"/>
                <a:cs typeface="Courier New"/>
                <a:sym typeface="Courier New"/>
              </a:defRPr>
            </a:pPr>
            <a:r>
              <a:t>   for i in {1 … n}:</a:t>
            </a:r>
          </a:p>
          <a:p>
            <a:pPr>
              <a:defRPr sz="2000">
                <a:latin typeface="Courier New"/>
                <a:ea typeface="Courier New"/>
                <a:cs typeface="Courier New"/>
                <a:sym typeface="Courier New"/>
              </a:defRPr>
            </a:pPr>
            <a:r>
              <a:t>      for j in {1 … n}:</a:t>
            </a:r>
          </a:p>
          <a:p>
            <a:pPr>
              <a:defRPr sz="2000">
                <a:latin typeface="Courier New"/>
                <a:ea typeface="Courier New"/>
                <a:cs typeface="Courier New"/>
                <a:sym typeface="Courier New"/>
              </a:defRPr>
            </a:pPr>
            <a:r>
              <a:t>          d[i,j] = min(d[i,j], d[i,k]+d[k,j]</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Floyd's and Warshal's Algorithm"/>
          <p:cNvSpPr txBox="1"/>
          <p:nvPr>
            <p:ph type="title"/>
          </p:nvPr>
        </p:nvSpPr>
        <p:spPr>
          <a:prstGeom prst="rect">
            <a:avLst/>
          </a:prstGeom>
        </p:spPr>
        <p:txBody>
          <a:bodyPr/>
          <a:lstStyle>
            <a:lvl1pPr defTabSz="484886">
              <a:defRPr sz="6640"/>
            </a:lvl1pPr>
          </a:lstStyle>
          <a:p>
            <a:pPr/>
            <a:r>
              <a:t>Floyd's and Warshal's Algorithm</a:t>
            </a:r>
          </a:p>
        </p:txBody>
      </p:sp>
      <p:sp>
        <p:nvSpPr>
          <p:cNvPr id="399" name="Example:"/>
          <p:cNvSpPr txBox="1"/>
          <p:nvPr>
            <p:ph type="body" idx="1"/>
          </p:nvPr>
        </p:nvSpPr>
        <p:spPr>
          <a:prstGeom prst="rect">
            <a:avLst/>
          </a:prstGeom>
        </p:spPr>
        <p:txBody>
          <a:bodyPr anchor="t"/>
          <a:lstStyle/>
          <a:p>
            <a:pPr/>
            <a:r>
              <a:t>Example:</a:t>
            </a:r>
          </a:p>
        </p:txBody>
      </p:sp>
      <p:pic>
        <p:nvPicPr>
          <p:cNvPr id="400" name="Image" descr="Image"/>
          <p:cNvPicPr>
            <a:picLocks noChangeAspect="1"/>
          </p:cNvPicPr>
          <p:nvPr/>
        </p:nvPicPr>
        <p:blipFill>
          <a:blip r:embed="rId2">
            <a:extLst/>
          </a:blip>
          <a:stretch>
            <a:fillRect/>
          </a:stretch>
        </p:blipFill>
        <p:spPr>
          <a:xfrm>
            <a:off x="6247896" y="2844800"/>
            <a:ext cx="3670301" cy="2032000"/>
          </a:xfrm>
          <a:prstGeom prst="rect">
            <a:avLst/>
          </a:prstGeom>
          <a:ln w="12700">
            <a:miter lim="400000"/>
          </a:ln>
        </p:spPr>
      </p:pic>
      <p:graphicFrame>
        <p:nvGraphicFramePr>
          <p:cNvPr id="401" name="Table"/>
          <p:cNvGraphicFramePr/>
          <p:nvPr/>
        </p:nvGraphicFramePr>
        <p:xfrm>
          <a:off x="1387868" y="5338165"/>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9</a:t>
                      </a:r>
                    </a:p>
                  </a:txBody>
                  <a:tcPr marL="50800" marR="50800" marT="50800" marB="50800" anchor="ctr" anchorCtr="0" horzOverflow="overflow"/>
                </a:tc>
                <a:tc>
                  <a:txBody>
                    <a:bodyPr/>
                    <a:lstStyle/>
                    <a:p>
                      <a:pPr defTabSz="914400">
                        <a:defRPr sz="1800"/>
                      </a:pPr>
                      <a:r>
                        <a:rPr sz="2200">
                          <a:sym typeface="Helvetica Neue"/>
                        </a:rPr>
                        <a:t>15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c>
                  <a:txBody>
                    <a:bodyPr/>
                    <a:lstStyle/>
                    <a:p>
                      <a:pPr defTabSz="914400">
                        <a:defRPr sz="1800"/>
                      </a:pPr>
                      <a:r>
                        <a:rPr sz="2200">
                          <a:sym typeface="Helvetica Neue"/>
                        </a:rPr>
                        <a:t>10</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4</a:t>
                      </a: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10</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r>
            </a:tbl>
          </a:graphicData>
        </a:graphic>
      </p:graphicFrame>
      <p:graphicFrame>
        <p:nvGraphicFramePr>
          <p:cNvPr id="402" name="Table"/>
          <p:cNvGraphicFramePr/>
          <p:nvPr/>
        </p:nvGraphicFramePr>
        <p:xfrm>
          <a:off x="6247896" y="5338165"/>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bl>
          </a:graphicData>
        </a:graphic>
      </p:graphicFrame>
      <p:sp>
        <p:nvSpPr>
          <p:cNvPr id="403" name="k=3"/>
          <p:cNvSpPr txBox="1"/>
          <p:nvPr/>
        </p:nvSpPr>
        <p:spPr>
          <a:xfrm>
            <a:off x="4680096" y="4646117"/>
            <a:ext cx="62484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k=3</a:t>
            </a:r>
          </a:p>
        </p:txBody>
      </p:sp>
      <p:sp>
        <p:nvSpPr>
          <p:cNvPr id="404" name="for k in {1 … n}:…"/>
          <p:cNvSpPr txBox="1"/>
          <p:nvPr/>
        </p:nvSpPr>
        <p:spPr>
          <a:xfrm>
            <a:off x="3419868" y="8348065"/>
            <a:ext cx="6820992"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2000">
                <a:latin typeface="Courier New"/>
                <a:ea typeface="Courier New"/>
                <a:cs typeface="Courier New"/>
                <a:sym typeface="Courier New"/>
              </a:defRPr>
            </a:pPr>
            <a:r>
              <a:t>for k in {1 … n}:</a:t>
            </a:r>
          </a:p>
          <a:p>
            <a:pPr>
              <a:defRPr sz="2000">
                <a:latin typeface="Courier New"/>
                <a:ea typeface="Courier New"/>
                <a:cs typeface="Courier New"/>
                <a:sym typeface="Courier New"/>
              </a:defRPr>
            </a:pPr>
            <a:r>
              <a:t>   for i in {1 … n}:</a:t>
            </a:r>
          </a:p>
          <a:p>
            <a:pPr>
              <a:defRPr sz="2000">
                <a:latin typeface="Courier New"/>
                <a:ea typeface="Courier New"/>
                <a:cs typeface="Courier New"/>
                <a:sym typeface="Courier New"/>
              </a:defRPr>
            </a:pPr>
            <a:r>
              <a:t>      for j in {1 … n}:</a:t>
            </a:r>
          </a:p>
          <a:p>
            <a:pPr>
              <a:defRPr sz="2000">
                <a:latin typeface="Courier New"/>
                <a:ea typeface="Courier New"/>
                <a:cs typeface="Courier New"/>
                <a:sym typeface="Courier New"/>
              </a:defRPr>
            </a:pPr>
            <a:r>
              <a:t>          d[i,j] = min(d[i,j], d[i,k]+d[k,j]</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Floyd's and Warshal's Algorithm"/>
          <p:cNvSpPr txBox="1"/>
          <p:nvPr>
            <p:ph type="title"/>
          </p:nvPr>
        </p:nvSpPr>
        <p:spPr>
          <a:prstGeom prst="rect">
            <a:avLst/>
          </a:prstGeom>
        </p:spPr>
        <p:txBody>
          <a:bodyPr/>
          <a:lstStyle>
            <a:lvl1pPr defTabSz="484886">
              <a:defRPr sz="6640"/>
            </a:lvl1pPr>
          </a:lstStyle>
          <a:p>
            <a:pPr/>
            <a:r>
              <a:t>Floyd's and Warshal's Algorithm</a:t>
            </a:r>
          </a:p>
        </p:txBody>
      </p:sp>
      <p:sp>
        <p:nvSpPr>
          <p:cNvPr id="407" name="Example:"/>
          <p:cNvSpPr txBox="1"/>
          <p:nvPr>
            <p:ph type="body" idx="1"/>
          </p:nvPr>
        </p:nvSpPr>
        <p:spPr>
          <a:prstGeom prst="rect">
            <a:avLst/>
          </a:prstGeom>
        </p:spPr>
        <p:txBody>
          <a:bodyPr anchor="t"/>
          <a:lstStyle/>
          <a:p>
            <a:pPr/>
            <a:r>
              <a:t>Example:</a:t>
            </a:r>
          </a:p>
        </p:txBody>
      </p:sp>
      <p:pic>
        <p:nvPicPr>
          <p:cNvPr id="408" name="Image" descr="Image"/>
          <p:cNvPicPr>
            <a:picLocks noChangeAspect="1"/>
          </p:cNvPicPr>
          <p:nvPr/>
        </p:nvPicPr>
        <p:blipFill>
          <a:blip r:embed="rId2">
            <a:extLst/>
          </a:blip>
          <a:stretch>
            <a:fillRect/>
          </a:stretch>
        </p:blipFill>
        <p:spPr>
          <a:xfrm>
            <a:off x="6247896" y="2844800"/>
            <a:ext cx="3670301" cy="2032000"/>
          </a:xfrm>
          <a:prstGeom prst="rect">
            <a:avLst/>
          </a:prstGeom>
          <a:ln w="12700">
            <a:miter lim="400000"/>
          </a:ln>
        </p:spPr>
      </p:pic>
      <p:graphicFrame>
        <p:nvGraphicFramePr>
          <p:cNvPr id="409" name="Table"/>
          <p:cNvGraphicFramePr/>
          <p:nvPr/>
        </p:nvGraphicFramePr>
        <p:xfrm>
          <a:off x="1387868" y="5338165"/>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9</a:t>
                      </a:r>
                    </a:p>
                  </a:txBody>
                  <a:tcPr marL="50800" marR="50800" marT="50800" marB="50800" anchor="ctr" anchorCtr="0" horzOverflow="overflow"/>
                </a:tc>
                <a:tc>
                  <a:txBody>
                    <a:bodyPr/>
                    <a:lstStyle/>
                    <a:p>
                      <a:pPr defTabSz="914400">
                        <a:defRPr sz="1800"/>
                      </a:pPr>
                      <a:r>
                        <a:rPr sz="2200">
                          <a:sym typeface="Helvetica Neue"/>
                        </a:rPr>
                        <a:t>12</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c>
                  <a:txBody>
                    <a:bodyPr/>
                    <a:lstStyle/>
                    <a:p>
                      <a:pPr defTabSz="914400">
                        <a:defRPr sz="1800"/>
                      </a:pPr>
                      <a:r>
                        <a:rPr sz="2200">
                          <a:sym typeface="Helvetica Neue"/>
                        </a:rPr>
                        <a:t>10</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4</a:t>
                      </a: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10</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r>
            </a:tbl>
          </a:graphicData>
        </a:graphic>
      </p:graphicFrame>
      <p:graphicFrame>
        <p:nvGraphicFramePr>
          <p:cNvPr id="410" name="Table"/>
          <p:cNvGraphicFramePr/>
          <p:nvPr/>
        </p:nvGraphicFramePr>
        <p:xfrm>
          <a:off x="6247896" y="5338165"/>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bl>
          </a:graphicData>
        </a:graphic>
      </p:graphicFrame>
      <p:sp>
        <p:nvSpPr>
          <p:cNvPr id="411" name="k=4"/>
          <p:cNvSpPr txBox="1"/>
          <p:nvPr/>
        </p:nvSpPr>
        <p:spPr>
          <a:xfrm>
            <a:off x="4680096" y="4646117"/>
            <a:ext cx="62484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k=4</a:t>
            </a:r>
          </a:p>
        </p:txBody>
      </p:sp>
      <p:sp>
        <p:nvSpPr>
          <p:cNvPr id="412" name="for k in {1 … n}:…"/>
          <p:cNvSpPr txBox="1"/>
          <p:nvPr/>
        </p:nvSpPr>
        <p:spPr>
          <a:xfrm>
            <a:off x="3419868" y="8348065"/>
            <a:ext cx="6820992"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2000">
                <a:latin typeface="Courier New"/>
                <a:ea typeface="Courier New"/>
                <a:cs typeface="Courier New"/>
                <a:sym typeface="Courier New"/>
              </a:defRPr>
            </a:pPr>
            <a:r>
              <a:t>for k in {1 … n}:</a:t>
            </a:r>
          </a:p>
          <a:p>
            <a:pPr>
              <a:defRPr sz="2000">
                <a:latin typeface="Courier New"/>
                <a:ea typeface="Courier New"/>
                <a:cs typeface="Courier New"/>
                <a:sym typeface="Courier New"/>
              </a:defRPr>
            </a:pPr>
            <a:r>
              <a:t>   for i in {1 … n}:</a:t>
            </a:r>
          </a:p>
          <a:p>
            <a:pPr>
              <a:defRPr sz="2000">
                <a:latin typeface="Courier New"/>
                <a:ea typeface="Courier New"/>
                <a:cs typeface="Courier New"/>
                <a:sym typeface="Courier New"/>
              </a:defRPr>
            </a:pPr>
            <a:r>
              <a:t>      for j in {1 … n}:</a:t>
            </a:r>
          </a:p>
          <a:p>
            <a:pPr>
              <a:defRPr sz="2000">
                <a:latin typeface="Courier New"/>
                <a:ea typeface="Courier New"/>
                <a:cs typeface="Courier New"/>
                <a:sym typeface="Courier New"/>
              </a:defRPr>
            </a:pPr>
            <a:r>
              <a:t>          d[i,j] = min(d[i,j], d[i,k]+d[k,j]</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Floyd's and Warshal's Algorithm"/>
          <p:cNvSpPr txBox="1"/>
          <p:nvPr>
            <p:ph type="title"/>
          </p:nvPr>
        </p:nvSpPr>
        <p:spPr>
          <a:prstGeom prst="rect">
            <a:avLst/>
          </a:prstGeom>
        </p:spPr>
        <p:txBody>
          <a:bodyPr/>
          <a:lstStyle>
            <a:lvl1pPr defTabSz="484886">
              <a:defRPr sz="6640"/>
            </a:lvl1pPr>
          </a:lstStyle>
          <a:p>
            <a:pPr/>
            <a:r>
              <a:t>Floyd's and Warshal's Algorithm</a:t>
            </a:r>
          </a:p>
        </p:txBody>
      </p:sp>
      <p:sp>
        <p:nvSpPr>
          <p:cNvPr id="415" name="Example:"/>
          <p:cNvSpPr txBox="1"/>
          <p:nvPr>
            <p:ph type="body" idx="1"/>
          </p:nvPr>
        </p:nvSpPr>
        <p:spPr>
          <a:prstGeom prst="rect">
            <a:avLst/>
          </a:prstGeom>
        </p:spPr>
        <p:txBody>
          <a:bodyPr anchor="t"/>
          <a:lstStyle/>
          <a:p>
            <a:pPr/>
            <a:r>
              <a:t>Example:</a:t>
            </a:r>
          </a:p>
        </p:txBody>
      </p:sp>
      <p:pic>
        <p:nvPicPr>
          <p:cNvPr id="416" name="Image" descr="Image"/>
          <p:cNvPicPr>
            <a:picLocks noChangeAspect="1"/>
          </p:cNvPicPr>
          <p:nvPr/>
        </p:nvPicPr>
        <p:blipFill>
          <a:blip r:embed="rId2">
            <a:extLst/>
          </a:blip>
          <a:stretch>
            <a:fillRect/>
          </a:stretch>
        </p:blipFill>
        <p:spPr>
          <a:xfrm>
            <a:off x="6247896" y="2844800"/>
            <a:ext cx="3670301" cy="2032000"/>
          </a:xfrm>
          <a:prstGeom prst="rect">
            <a:avLst/>
          </a:prstGeom>
          <a:ln w="12700">
            <a:miter lim="400000"/>
          </a:ln>
        </p:spPr>
      </p:pic>
      <p:graphicFrame>
        <p:nvGraphicFramePr>
          <p:cNvPr id="417" name="Table"/>
          <p:cNvGraphicFramePr/>
          <p:nvPr/>
        </p:nvGraphicFramePr>
        <p:xfrm>
          <a:off x="1387868" y="5338165"/>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9</a:t>
                      </a:r>
                    </a:p>
                  </a:txBody>
                  <a:tcPr marL="50800" marR="50800" marT="50800" marB="50800" anchor="ctr" anchorCtr="0" horzOverflow="overflow"/>
                </a:tc>
                <a:tc>
                  <a:txBody>
                    <a:bodyPr/>
                    <a:lstStyle/>
                    <a:p>
                      <a:pPr defTabSz="914400">
                        <a:defRPr sz="1800"/>
                      </a:pPr>
                      <a:r>
                        <a:rPr sz="2200">
                          <a:sym typeface="Helvetica Neue"/>
                        </a:rPr>
                        <a:t>12</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c>
                  <a:txBody>
                    <a:bodyPr/>
                    <a:lstStyle/>
                    <a:p>
                      <a:pPr defTabSz="914400">
                        <a:defRPr sz="1800"/>
                      </a:pPr>
                      <a:r>
                        <a:rPr sz="2200">
                          <a:sym typeface="Helvetica Neue"/>
                        </a:rPr>
                        <a:t>10</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9</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4</a:t>
                      </a: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c>
                  <a:txBody>
                    <a:bodyPr/>
                    <a:lstStyle/>
                    <a:p>
                      <a:pPr defTabSz="914400">
                        <a:defRPr sz="1800"/>
                      </a:pPr>
                      <a:r>
                        <a:rPr sz="2200">
                          <a:sym typeface="Helvetica Neue"/>
                        </a:rPr>
                        <a:t>10</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9</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r>
            </a:tbl>
          </a:graphicData>
        </a:graphic>
      </p:graphicFrame>
      <p:graphicFrame>
        <p:nvGraphicFramePr>
          <p:cNvPr id="418" name="Table"/>
          <p:cNvGraphicFramePr/>
          <p:nvPr/>
        </p:nvGraphicFramePr>
        <p:xfrm>
          <a:off x="6247896" y="5338165"/>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bl>
          </a:graphicData>
        </a:graphic>
      </p:graphicFrame>
      <p:sp>
        <p:nvSpPr>
          <p:cNvPr id="419" name="k=5"/>
          <p:cNvSpPr txBox="1"/>
          <p:nvPr/>
        </p:nvSpPr>
        <p:spPr>
          <a:xfrm>
            <a:off x="4680096" y="4646117"/>
            <a:ext cx="624841"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k=5</a:t>
            </a:r>
          </a:p>
        </p:txBody>
      </p:sp>
      <p:sp>
        <p:nvSpPr>
          <p:cNvPr id="420" name="for k in {1 … n}:…"/>
          <p:cNvSpPr txBox="1"/>
          <p:nvPr/>
        </p:nvSpPr>
        <p:spPr>
          <a:xfrm>
            <a:off x="3419868" y="8348065"/>
            <a:ext cx="6820992"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2000">
                <a:latin typeface="Courier New"/>
                <a:ea typeface="Courier New"/>
                <a:cs typeface="Courier New"/>
                <a:sym typeface="Courier New"/>
              </a:defRPr>
            </a:pPr>
            <a:r>
              <a:t>for k in {1 … n}:</a:t>
            </a:r>
          </a:p>
          <a:p>
            <a:pPr>
              <a:defRPr sz="2000">
                <a:latin typeface="Courier New"/>
                <a:ea typeface="Courier New"/>
                <a:cs typeface="Courier New"/>
                <a:sym typeface="Courier New"/>
              </a:defRPr>
            </a:pPr>
            <a:r>
              <a:t>   for i in {1 … n}:</a:t>
            </a:r>
          </a:p>
          <a:p>
            <a:pPr>
              <a:defRPr sz="2000">
                <a:latin typeface="Courier New"/>
                <a:ea typeface="Courier New"/>
                <a:cs typeface="Courier New"/>
                <a:sym typeface="Courier New"/>
              </a:defRPr>
            </a:pPr>
            <a:r>
              <a:t>      for j in {1 … n}:</a:t>
            </a:r>
          </a:p>
          <a:p>
            <a:pPr>
              <a:defRPr sz="2000">
                <a:latin typeface="Courier New"/>
                <a:ea typeface="Courier New"/>
                <a:cs typeface="Courier New"/>
                <a:sym typeface="Courier New"/>
              </a:defRPr>
            </a:pPr>
            <a:r>
              <a:t>          d[i,j] = min(d[i,j], d[i,k]+d[k,j]</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Floyd's and Warshal's Algorithm"/>
          <p:cNvSpPr txBox="1"/>
          <p:nvPr>
            <p:ph type="title"/>
          </p:nvPr>
        </p:nvSpPr>
        <p:spPr>
          <a:prstGeom prst="rect">
            <a:avLst/>
          </a:prstGeom>
        </p:spPr>
        <p:txBody>
          <a:bodyPr/>
          <a:lstStyle>
            <a:lvl1pPr defTabSz="484886">
              <a:defRPr sz="6640"/>
            </a:lvl1pPr>
          </a:lstStyle>
          <a:p>
            <a:pPr/>
            <a:r>
              <a:t>Floyd's and Warshal's Algorithm</a:t>
            </a:r>
          </a:p>
        </p:txBody>
      </p:sp>
      <p:sp>
        <p:nvSpPr>
          <p:cNvPr id="423" name="Example:"/>
          <p:cNvSpPr txBox="1"/>
          <p:nvPr>
            <p:ph type="body" idx="1"/>
          </p:nvPr>
        </p:nvSpPr>
        <p:spPr>
          <a:prstGeom prst="rect">
            <a:avLst/>
          </a:prstGeom>
        </p:spPr>
        <p:txBody>
          <a:bodyPr anchor="t"/>
          <a:lstStyle/>
          <a:p>
            <a:pPr/>
            <a:r>
              <a:t>Example:</a:t>
            </a:r>
          </a:p>
        </p:txBody>
      </p:sp>
      <p:pic>
        <p:nvPicPr>
          <p:cNvPr id="424" name="Image" descr="Image"/>
          <p:cNvPicPr>
            <a:picLocks noChangeAspect="1"/>
          </p:cNvPicPr>
          <p:nvPr/>
        </p:nvPicPr>
        <p:blipFill>
          <a:blip r:embed="rId2">
            <a:extLst/>
          </a:blip>
          <a:stretch>
            <a:fillRect/>
          </a:stretch>
        </p:blipFill>
        <p:spPr>
          <a:xfrm>
            <a:off x="4101596" y="2614117"/>
            <a:ext cx="3670301" cy="2032001"/>
          </a:xfrm>
          <a:prstGeom prst="rect">
            <a:avLst/>
          </a:prstGeom>
          <a:ln w="12700">
            <a:miter lim="400000"/>
          </a:ln>
        </p:spPr>
      </p:pic>
      <p:graphicFrame>
        <p:nvGraphicFramePr>
          <p:cNvPr id="425" name="Table"/>
          <p:cNvGraphicFramePr/>
          <p:nvPr/>
        </p:nvGraphicFramePr>
        <p:xfrm>
          <a:off x="1387868" y="5338165"/>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9</a:t>
                      </a:r>
                    </a:p>
                  </a:txBody>
                  <a:tcPr marL="50800" marR="50800" marT="50800" marB="50800" anchor="ctr" anchorCtr="0" horzOverflow="overflow"/>
                </a:tc>
                <a:tc>
                  <a:txBody>
                    <a:bodyPr/>
                    <a:lstStyle/>
                    <a:p>
                      <a:pPr defTabSz="914400">
                        <a:defRPr sz="1800"/>
                      </a:pPr>
                      <a:r>
                        <a:rPr sz="2200">
                          <a:sym typeface="Helvetica Neue"/>
                        </a:rPr>
                        <a:t>12</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c>
                  <a:txBody>
                    <a:bodyPr/>
                    <a:lstStyle/>
                    <a:p>
                      <a:pPr defTabSz="914400">
                        <a:defRPr sz="1800"/>
                      </a:pPr>
                      <a:r>
                        <a:rPr sz="2200">
                          <a:sym typeface="Helvetica Neue"/>
                        </a:rPr>
                        <a:t>10</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9</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4</a:t>
                      </a: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c>
                  <a:txBody>
                    <a:bodyPr/>
                    <a:lstStyle/>
                    <a:p>
                      <a:pPr defTabSz="914400">
                        <a:defRPr sz="1800"/>
                      </a:pPr>
                      <a:r>
                        <a:rPr sz="2200">
                          <a:sym typeface="Helvetica Neue"/>
                        </a:rPr>
                        <a:t>10</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9</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r>
            </a:tbl>
          </a:graphicData>
        </a:graphic>
      </p:graphicFrame>
      <p:graphicFrame>
        <p:nvGraphicFramePr>
          <p:cNvPr id="426" name="Table"/>
          <p:cNvGraphicFramePr/>
          <p:nvPr/>
        </p:nvGraphicFramePr>
        <p:xfrm>
          <a:off x="6247896" y="5338165"/>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bl>
          </a:graphicData>
        </a:graphic>
      </p:graphicFrame>
      <p:sp>
        <p:nvSpPr>
          <p:cNvPr id="427" name="for k in {1 … n}:…"/>
          <p:cNvSpPr txBox="1"/>
          <p:nvPr/>
        </p:nvSpPr>
        <p:spPr>
          <a:xfrm>
            <a:off x="3419868" y="8348065"/>
            <a:ext cx="6820992"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2000">
                <a:latin typeface="Courier New"/>
                <a:ea typeface="Courier New"/>
                <a:cs typeface="Courier New"/>
                <a:sym typeface="Courier New"/>
              </a:defRPr>
            </a:pPr>
            <a:r>
              <a:t>for k in {1 … n}:</a:t>
            </a:r>
          </a:p>
          <a:p>
            <a:pPr>
              <a:defRPr sz="2000">
                <a:latin typeface="Courier New"/>
                <a:ea typeface="Courier New"/>
                <a:cs typeface="Courier New"/>
                <a:sym typeface="Courier New"/>
              </a:defRPr>
            </a:pPr>
            <a:r>
              <a:t>   for i in {1 … n}:</a:t>
            </a:r>
          </a:p>
          <a:p>
            <a:pPr>
              <a:defRPr sz="2000">
                <a:latin typeface="Courier New"/>
                <a:ea typeface="Courier New"/>
                <a:cs typeface="Courier New"/>
                <a:sym typeface="Courier New"/>
              </a:defRPr>
            </a:pPr>
            <a:r>
              <a:t>      for j in {1 … n}:</a:t>
            </a:r>
          </a:p>
          <a:p>
            <a:pPr>
              <a:defRPr sz="2000">
                <a:latin typeface="Courier New"/>
                <a:ea typeface="Courier New"/>
                <a:cs typeface="Courier New"/>
                <a:sym typeface="Courier New"/>
              </a:defRPr>
            </a:pPr>
            <a:r>
              <a:t>          d[i,j] = min(d[i,j], d[i,k]+d[k,j]</a:t>
            </a:r>
          </a:p>
        </p:txBody>
      </p:sp>
      <p:sp>
        <p:nvSpPr>
          <p:cNvPr id="428" name="Going from 1 to 5:…"/>
          <p:cNvSpPr txBox="1"/>
          <p:nvPr/>
        </p:nvSpPr>
        <p:spPr>
          <a:xfrm>
            <a:off x="8832046" y="2590799"/>
            <a:ext cx="3220254" cy="20037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Going from 1 to 5:</a:t>
            </a:r>
          </a:p>
          <a:p>
            <a:pPr/>
            <a:r>
              <a:t>D matrix: 12</a:t>
            </a:r>
          </a:p>
          <a:p>
            <a:pPr/>
            <a14:m>
              <m:oMath>
                <m:r>
                  <m:rPr>
                    <m:sty m:val="p"/>
                  </m:rPr>
                  <a:rPr xmlns:a="http://schemas.openxmlformats.org/drawingml/2006/main" sz="3050" i="1">
                    <a:solidFill>
                      <a:srgbClr val="000000"/>
                    </a:solidFill>
                    <a:latin typeface="Cambria Math" panose="02040503050406030204" pitchFamily="18" charset="0"/>
                  </a:rPr>
                  <m:t>Π</m:t>
                </m:r>
              </m:oMath>
            </a14:m>
            <a:r>
              <a:t> matrix: go through 3</a:t>
            </a:r>
          </a:p>
          <a:p>
            <a:pPr/>
            <a:r>
              <a:t>1 to 3: go through 2</a:t>
            </a:r>
          </a:p>
          <a:p>
            <a:pPr/>
            <a:r>
              <a:t>3 to 5: direct</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Floyd's and Warshal's Algorithm"/>
          <p:cNvSpPr txBox="1"/>
          <p:nvPr>
            <p:ph type="title"/>
          </p:nvPr>
        </p:nvSpPr>
        <p:spPr>
          <a:prstGeom prst="rect">
            <a:avLst/>
          </a:prstGeom>
        </p:spPr>
        <p:txBody>
          <a:bodyPr/>
          <a:lstStyle>
            <a:lvl1pPr defTabSz="484886">
              <a:defRPr sz="6640"/>
            </a:lvl1pPr>
          </a:lstStyle>
          <a:p>
            <a:pPr/>
            <a:r>
              <a:t>Floyd's and Warshal's Algorithm</a:t>
            </a:r>
          </a:p>
        </p:txBody>
      </p:sp>
      <p:sp>
        <p:nvSpPr>
          <p:cNvPr id="431" name="Example:"/>
          <p:cNvSpPr txBox="1"/>
          <p:nvPr>
            <p:ph type="body" idx="1"/>
          </p:nvPr>
        </p:nvSpPr>
        <p:spPr>
          <a:prstGeom prst="rect">
            <a:avLst/>
          </a:prstGeom>
        </p:spPr>
        <p:txBody>
          <a:bodyPr anchor="t"/>
          <a:lstStyle/>
          <a:p>
            <a:pPr/>
            <a:r>
              <a:t>Example:</a:t>
            </a:r>
          </a:p>
        </p:txBody>
      </p:sp>
      <p:pic>
        <p:nvPicPr>
          <p:cNvPr id="432" name="Image" descr="Image"/>
          <p:cNvPicPr>
            <a:picLocks noChangeAspect="1"/>
          </p:cNvPicPr>
          <p:nvPr/>
        </p:nvPicPr>
        <p:blipFill>
          <a:blip r:embed="rId2">
            <a:extLst/>
          </a:blip>
          <a:stretch>
            <a:fillRect/>
          </a:stretch>
        </p:blipFill>
        <p:spPr>
          <a:xfrm>
            <a:off x="4101596" y="2614117"/>
            <a:ext cx="3670301" cy="2032001"/>
          </a:xfrm>
          <a:prstGeom prst="rect">
            <a:avLst/>
          </a:prstGeom>
          <a:ln w="12700">
            <a:miter lim="400000"/>
          </a:ln>
        </p:spPr>
      </p:pic>
      <p:graphicFrame>
        <p:nvGraphicFramePr>
          <p:cNvPr id="433" name="Table"/>
          <p:cNvGraphicFramePr/>
          <p:nvPr/>
        </p:nvGraphicFramePr>
        <p:xfrm>
          <a:off x="1387868" y="5338165"/>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9</a:t>
                      </a:r>
                    </a:p>
                  </a:txBody>
                  <a:tcPr marL="50800" marR="50800" marT="50800" marB="50800" anchor="ctr" anchorCtr="0" horzOverflow="overflow"/>
                </a:tc>
                <a:tc>
                  <a:txBody>
                    <a:bodyPr/>
                    <a:lstStyle/>
                    <a:p>
                      <a:pPr defTabSz="914400">
                        <a:defRPr sz="1800"/>
                      </a:pPr>
                      <a:r>
                        <a:rPr sz="2200">
                          <a:sym typeface="Helvetica Neue"/>
                        </a:rPr>
                        <a:t>12</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c>
                  <a:txBody>
                    <a:bodyPr/>
                    <a:lstStyle/>
                    <a:p>
                      <a:pPr defTabSz="914400">
                        <a:defRPr sz="1800"/>
                      </a:pPr>
                      <a:r>
                        <a:rPr sz="2200">
                          <a:sym typeface="Helvetica Neue"/>
                        </a:rPr>
                        <a:t>10</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9</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4</a:t>
                      </a: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7</a:t>
                      </a:r>
                    </a:p>
                  </a:txBody>
                  <a:tcPr marL="50800" marR="50800" marT="50800" marB="50800" anchor="ctr" anchorCtr="0" horzOverflow="overflow"/>
                </a:tc>
                <a:tc>
                  <a:txBody>
                    <a:bodyPr/>
                    <a:lstStyle/>
                    <a:p>
                      <a:pPr defTabSz="914400">
                        <a:defRPr sz="1800"/>
                      </a:pPr>
                      <a:r>
                        <a:rPr sz="2200">
                          <a:sym typeface="Helvetica Neue"/>
                        </a:rPr>
                        <a:t>10</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9</a:t>
                      </a:r>
                    </a:p>
                  </a:txBody>
                  <a:tcPr marL="50800" marR="50800" marT="50800" marB="50800" anchor="ctr" anchorCtr="0" horzOverflow="overflow"/>
                </a:tc>
                <a:tc>
                  <a:txBody>
                    <a:bodyPr/>
                    <a:lstStyle/>
                    <a:p>
                      <a:pPr defTabSz="914400">
                        <a:defRPr sz="1800"/>
                      </a:pPr>
                      <a:r>
                        <a:rPr sz="2200">
                          <a:sym typeface="Helvetica Neue"/>
                        </a:rPr>
                        <a:t>0</a:t>
                      </a:r>
                    </a:p>
                  </a:txBody>
                  <a:tcPr marL="50800" marR="50800" marT="50800" marB="50800" anchor="ctr" anchorCtr="0" horzOverflow="overflow"/>
                </a:tc>
              </a:tr>
            </a:tbl>
          </a:graphicData>
        </a:graphic>
      </p:graphicFrame>
      <p:graphicFrame>
        <p:nvGraphicFramePr>
          <p:cNvPr id="434" name="Table"/>
          <p:cNvGraphicFramePr/>
          <p:nvPr/>
        </p:nvGraphicFramePr>
        <p:xfrm>
          <a:off x="6247896" y="5338165"/>
          <a:ext cx="5334001" cy="62865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508000"/>
                <a:gridCol w="508000"/>
                <a:gridCol w="508000"/>
                <a:gridCol w="508000"/>
                <a:gridCol w="508000"/>
                <a:gridCol w="508000"/>
              </a:tblGrid>
              <a:tr h="501650">
                <a:tc>
                  <a:txBody>
                    <a:bodyPr/>
                    <a:lstStyle/>
                    <a:p>
                      <a:pPr defTabSz="914400">
                        <a:defRPr sz="2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1</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c>
                  <a:txBody>
                    <a:bodyPr/>
                    <a:lstStyle/>
                    <a:p>
                      <a:pPr defTabSz="914400">
                        <a:defRPr sz="1800"/>
                      </a:pPr>
                      <a:r>
                        <a:rPr sz="2200">
                          <a:sym typeface="Helvetica Neue"/>
                        </a:rPr>
                        <a:t>3</a:t>
                      </a: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3</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4</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1800"/>
                      </a:pPr>
                      <a:r>
                        <a:rPr sz="2200">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r h="501650">
                <a:tc>
                  <a:txBody>
                    <a:bodyPr/>
                    <a:lstStyle/>
                    <a:p>
                      <a:pPr defTabSz="914400">
                        <a:defRPr b="0" sz="1800">
                          <a:solidFill>
                            <a:srgbClr val="000000"/>
                          </a:solidFill>
                        </a:defRPr>
                      </a:pPr>
                      <a:r>
                        <a:rPr b="1" sz="2200">
                          <a:solidFill>
                            <a:srgbClr val="FFFFFF"/>
                          </a:solidFill>
                          <a:sym typeface="Helvetica Neue"/>
                        </a:rPr>
                        <a:t>5</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1800"/>
                      </a:pPr>
                      <a:r>
                        <a:rPr sz="2200">
                          <a:sym typeface="Helvetica Neue"/>
                        </a:rPr>
                        <a:t>2</a:t>
                      </a:r>
                    </a:p>
                  </a:txBody>
                  <a:tcPr marL="50800" marR="50800" marT="50800" marB="50800" anchor="ctr" anchorCtr="0" horzOverflow="overflow"/>
                </a:tc>
                <a:tc>
                  <a:txBody>
                    <a:bodyPr/>
                    <a:lstStyle/>
                    <a:p>
                      <a:pPr defTabSz="914400">
                        <a:defRPr sz="2200">
                          <a:sym typeface="Helvetica Neue"/>
                        </a:defRPr>
                      </a:pPr>
                    </a:p>
                  </a:txBody>
                  <a:tcPr marL="50800" marR="50800" marT="50800" marB="50800" anchor="ctr" anchorCtr="0" horzOverflow="overflow"/>
                </a:tc>
              </a:tr>
            </a:tbl>
          </a:graphicData>
        </a:graphic>
      </p:graphicFrame>
      <p:sp>
        <p:nvSpPr>
          <p:cNvPr id="435" name="for k in {1 … n}:…"/>
          <p:cNvSpPr txBox="1"/>
          <p:nvPr/>
        </p:nvSpPr>
        <p:spPr>
          <a:xfrm>
            <a:off x="3419868" y="8348065"/>
            <a:ext cx="6820992"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defRPr sz="2000">
                <a:latin typeface="Courier New"/>
                <a:ea typeface="Courier New"/>
                <a:cs typeface="Courier New"/>
                <a:sym typeface="Courier New"/>
              </a:defRPr>
            </a:pPr>
            <a:r>
              <a:t>for k in {1 … n}:</a:t>
            </a:r>
          </a:p>
          <a:p>
            <a:pPr>
              <a:defRPr sz="2000">
                <a:latin typeface="Courier New"/>
                <a:ea typeface="Courier New"/>
                <a:cs typeface="Courier New"/>
                <a:sym typeface="Courier New"/>
              </a:defRPr>
            </a:pPr>
            <a:r>
              <a:t>   for i in {1 … n}:</a:t>
            </a:r>
          </a:p>
          <a:p>
            <a:pPr>
              <a:defRPr sz="2000">
                <a:latin typeface="Courier New"/>
                <a:ea typeface="Courier New"/>
                <a:cs typeface="Courier New"/>
                <a:sym typeface="Courier New"/>
              </a:defRPr>
            </a:pPr>
            <a:r>
              <a:t>      for j in {1 … n}:</a:t>
            </a:r>
          </a:p>
          <a:p>
            <a:pPr>
              <a:defRPr sz="2000">
                <a:latin typeface="Courier New"/>
                <a:ea typeface="Courier New"/>
                <a:cs typeface="Courier New"/>
                <a:sym typeface="Courier New"/>
              </a:defRPr>
            </a:pPr>
            <a:r>
              <a:t>          d[i,j] = min(d[i,j], d[i,k]+d[k,j]</a:t>
            </a:r>
          </a:p>
        </p:txBody>
      </p:sp>
      <p:sp>
        <p:nvSpPr>
          <p:cNvPr id="436" name="Going from 5 to 4:…"/>
          <p:cNvSpPr txBox="1"/>
          <p:nvPr/>
        </p:nvSpPr>
        <p:spPr>
          <a:xfrm>
            <a:off x="8832046" y="2038350"/>
            <a:ext cx="3220255" cy="31086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Going from 5 to 4:</a:t>
            </a:r>
          </a:p>
          <a:p>
            <a:pPr/>
            <a:r>
              <a:t>D matrix: 9</a:t>
            </a:r>
          </a:p>
          <a:p>
            <a:pPr/>
            <a14:m>
              <m:oMath>
                <m:r>
                  <m:rPr>
                    <m:sty m:val="p"/>
                  </m:rPr>
                  <a:rPr xmlns:a="http://schemas.openxmlformats.org/drawingml/2006/main" sz="3050" i="1">
                    <a:solidFill>
                      <a:srgbClr val="000000"/>
                    </a:solidFill>
                    <a:latin typeface="Cambria Math" panose="02040503050406030204" pitchFamily="18" charset="0"/>
                  </a:rPr>
                  <m:t>Π</m:t>
                </m:r>
              </m:oMath>
            </a14:m>
            <a:r>
              <a:t> matrix: go through 2</a:t>
            </a:r>
          </a:p>
          <a:p>
            <a:pPr/>
            <a:r>
              <a:t>5 to 2: direct</a:t>
            </a:r>
          </a:p>
          <a:p>
            <a:pPr/>
            <a:r>
              <a:t>2 to 4: go through 3</a:t>
            </a:r>
          </a:p>
          <a:p>
            <a:pPr/>
            <a:r>
              <a:t>2 to 3: direct</a:t>
            </a:r>
          </a:p>
          <a:p>
            <a:pPr/>
            <a:r>
              <a:t>3 to 4: direct</a:t>
            </a:r>
          </a:p>
          <a:p>
            <a:pPr/>
            <a:r>
              <a:t>route is 5-2-3-4</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Distance Algorithms"/>
          <p:cNvSpPr txBox="1"/>
          <p:nvPr>
            <p:ph type="title"/>
          </p:nvPr>
        </p:nvSpPr>
        <p:spPr>
          <a:prstGeom prst="rect">
            <a:avLst/>
          </a:prstGeom>
        </p:spPr>
        <p:txBody>
          <a:bodyPr/>
          <a:lstStyle/>
          <a:p>
            <a:pPr/>
            <a:r>
              <a:t>Distance Algorithms</a:t>
            </a:r>
          </a:p>
        </p:txBody>
      </p:sp>
      <p:sp>
        <p:nvSpPr>
          <p:cNvPr id="143" name="Relaxation:…"/>
          <p:cNvSpPr txBox="1"/>
          <p:nvPr>
            <p:ph type="body" idx="1"/>
          </p:nvPr>
        </p:nvSpPr>
        <p:spPr>
          <a:prstGeom prst="rect">
            <a:avLst/>
          </a:prstGeom>
        </p:spPr>
        <p:txBody>
          <a:bodyPr anchor="t"/>
          <a:lstStyle/>
          <a:p>
            <a:pPr/>
            <a:r>
              <a:t>Relaxation:</a:t>
            </a:r>
          </a:p>
          <a:p>
            <a:pPr lvl="1"/>
            <a14:m>
              <m:oMath>
                <m: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d</m:t>
                </m:r>
              </m:oMath>
            </a14:m>
            <a:r>
              <a:t> distance bound for distance between </a:t>
            </a:r>
            <a14:m>
              <m:oMath>
                <m:r>
                  <a:rPr xmlns:a="http://schemas.openxmlformats.org/drawingml/2006/main" sz="4250" i="1">
                    <a:solidFill>
                      <a:srgbClr val="000000"/>
                    </a:solidFill>
                    <a:latin typeface="Cambria Math" panose="02040503050406030204" pitchFamily="18" charset="0"/>
                  </a:rPr>
                  <m:t>s</m:t>
                </m:r>
              </m:oMath>
            </a14:m>
            <a:r>
              <a:t> and </a:t>
            </a:r>
            <a14:m>
              <m:oMath>
                <m:r>
                  <a:rPr xmlns:a="http://schemas.openxmlformats.org/drawingml/2006/main" sz="4450" i="1">
                    <a:solidFill>
                      <a:srgbClr val="000000"/>
                    </a:solidFill>
                    <a:latin typeface="Cambria Math" panose="02040503050406030204" pitchFamily="18" charset="0"/>
                  </a:rPr>
                  <m:t>u</m:t>
                </m:r>
              </m:oMath>
            </a14:m>
          </a:p>
          <a:p>
            <a:pPr lvl="1"/>
            <a:r>
              <a:t>Let </a:t>
            </a:r>
            <a14:m>
              <m:oMath>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u</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v</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m:t>
                </m:r>
                <m:r>
                  <a:rPr xmlns:a="http://schemas.openxmlformats.org/drawingml/2006/main" sz="3850" i="1">
                    <a:solidFill>
                      <a:srgbClr val="000000"/>
                    </a:solidFill>
                    <a:latin typeface="Cambria Math" panose="02040503050406030204" pitchFamily="18" charset="0"/>
                  </a:rPr>
                  <m:t>E</m:t>
                </m:r>
              </m:oMath>
            </a14:m>
            <a:r>
              <a:t>. We relax along </a:t>
            </a:r>
            <a14:m>
              <m:oMath>
                <m:r>
                  <a:rPr xmlns:a="http://schemas.openxmlformats.org/drawingml/2006/main" sz="4050" i="1">
                    <a:solidFill>
                      <a:srgbClr val="000000"/>
                    </a:solidFill>
                    <a:latin typeface="Cambria Math" panose="02040503050406030204" pitchFamily="18" charset="0"/>
                  </a:rPr>
                  <m:t>(</m:t>
                </m:r>
                <m:r>
                  <a:rPr xmlns:a="http://schemas.openxmlformats.org/drawingml/2006/main" sz="4050" i="1">
                    <a:solidFill>
                      <a:srgbClr val="000000"/>
                    </a:solidFill>
                    <a:latin typeface="Cambria Math" panose="02040503050406030204" pitchFamily="18" charset="0"/>
                  </a:rPr>
                  <m:t>u</m:t>
                </m:r>
                <m:r>
                  <a:rPr xmlns:a="http://schemas.openxmlformats.org/drawingml/2006/main" sz="4050" i="1">
                    <a:solidFill>
                      <a:srgbClr val="000000"/>
                    </a:solidFill>
                    <a:latin typeface="Cambria Math" panose="02040503050406030204" pitchFamily="18" charset="0"/>
                  </a:rPr>
                  <m:t>,</m:t>
                </m:r>
                <m:r>
                  <a:rPr xmlns:a="http://schemas.openxmlformats.org/drawingml/2006/main" sz="4050" i="1">
                    <a:solidFill>
                      <a:srgbClr val="000000"/>
                    </a:solidFill>
                    <a:latin typeface="Cambria Math" panose="02040503050406030204" pitchFamily="18" charset="0"/>
                  </a:rPr>
                  <m:t>v</m:t>
                </m:r>
                <m:r>
                  <a:rPr xmlns:a="http://schemas.openxmlformats.org/drawingml/2006/main" sz="4050" i="1">
                    <a:solidFill>
                      <a:srgbClr val="000000"/>
                    </a:solidFill>
                    <a:latin typeface="Cambria Math" panose="02040503050406030204" pitchFamily="18" charset="0"/>
                  </a:rPr>
                  <m:t>)</m:t>
                </m:r>
              </m:oMath>
            </a14:m>
            <a:r>
              <a:t> by setting</a:t>
            </a:r>
          </a:p>
          <a:p>
            <a:pPr lvl="2"/>
            <a14:m>
              <m:oMathPara>
                <m:oMathParaPr>
                  <m:jc m:val="left"/>
                </m:oMathParaPr>
                <m:oMath>
                  <m:r>
                    <a:rPr xmlns:a="http://schemas.openxmlformats.org/drawingml/2006/main" sz="3900" i="1">
                      <a:solidFill>
                        <a:srgbClr val="000000"/>
                      </a:solidFill>
                      <a:latin typeface="Cambria Math" panose="02040503050406030204" pitchFamily="18" charset="0"/>
                    </a:rPr>
                    <m:t>v</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d</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min</m:t>
                  </m:r>
                  <m:d>
                    <m:dPr>
                      <m:ctrlPr>
                        <a:rPr xmlns:a="http://schemas.openxmlformats.org/drawingml/2006/main" sz="3900" i="1">
                          <a:solidFill>
                            <a:srgbClr val="000000"/>
                          </a:solidFill>
                          <a:latin typeface="Cambria Math" panose="02040503050406030204" pitchFamily="18" charset="0"/>
                        </a:rPr>
                      </m:ctrlPr>
                    </m:dPr>
                    <m:e>
                      <m:r>
                        <a:rPr xmlns:a="http://schemas.openxmlformats.org/drawingml/2006/main" sz="3900" i="1">
                          <a:solidFill>
                            <a:srgbClr val="000000"/>
                          </a:solidFill>
                          <a:latin typeface="Cambria Math" panose="02040503050406030204" pitchFamily="18" charset="0"/>
                        </a:rPr>
                        <m:t>v</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d</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u</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d</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w</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u</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v</m:t>
                      </m:r>
                      <m:r>
                        <a:rPr xmlns:a="http://schemas.openxmlformats.org/drawingml/2006/main" sz="3900" i="1">
                          <a:solidFill>
                            <a:srgbClr val="000000"/>
                          </a:solidFill>
                          <a:latin typeface="Cambria Math" panose="02040503050406030204" pitchFamily="18" charset="0"/>
                        </a:rPr>
                        <m:t>)</m:t>
                      </m:r>
                    </m:e>
                  </m:d>
                </m:oMath>
              </m:oMathPara>
            </a14: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Distance Algorithms"/>
          <p:cNvSpPr txBox="1"/>
          <p:nvPr>
            <p:ph type="title"/>
          </p:nvPr>
        </p:nvSpPr>
        <p:spPr>
          <a:prstGeom prst="rect">
            <a:avLst/>
          </a:prstGeom>
        </p:spPr>
        <p:txBody>
          <a:bodyPr/>
          <a:lstStyle/>
          <a:p>
            <a:pPr/>
            <a:r>
              <a:t>Distance Algorithms</a:t>
            </a:r>
          </a:p>
        </p:txBody>
      </p:sp>
      <p:sp>
        <p:nvSpPr>
          <p:cNvPr id="146" name="Relaxation:…"/>
          <p:cNvSpPr txBox="1"/>
          <p:nvPr>
            <p:ph type="body" idx="1"/>
          </p:nvPr>
        </p:nvSpPr>
        <p:spPr>
          <a:prstGeom prst="rect">
            <a:avLst/>
          </a:prstGeom>
        </p:spPr>
        <p:txBody>
          <a:bodyPr anchor="t"/>
          <a:lstStyle/>
          <a:p>
            <a:pPr/>
            <a:r>
              <a:t>Relaxation:</a:t>
            </a:r>
          </a:p>
          <a:p>
            <a:pPr lvl="1"/>
            <a:r>
              <a:t>In addition, we can maintain a predecessor field at all nodes</a:t>
            </a:r>
          </a:p>
          <a:p>
            <a:pPr lvl="1"/>
            <a:r>
              <a:t>Because we do not only want the distance, but also how we got there</a:t>
            </a:r>
          </a:p>
          <a:p>
            <a:pPr lvl="1"/>
            <a:r>
              <a:t>When we relax, we set the predecessor field in </a:t>
            </a:r>
            <a14:m>
              <m:oMath>
                <m:r>
                  <a:rPr xmlns:a="http://schemas.openxmlformats.org/drawingml/2006/main" sz="4200" i="1">
                    <a:solidFill>
                      <a:srgbClr val="000000"/>
                    </a:solidFill>
                    <a:latin typeface="Cambria Math" panose="02040503050406030204" pitchFamily="18" charset="0"/>
                  </a:rPr>
                  <m:t>v</m:t>
                </m:r>
              </m:oMath>
            </a14:m>
            <a:r>
              <a:t> to </a:t>
            </a:r>
            <a14:m>
              <m:oMath>
                <m:r>
                  <a:rPr xmlns:a="http://schemas.openxmlformats.org/drawingml/2006/main" sz="4450" i="1">
                    <a:solidFill>
                      <a:srgbClr val="000000"/>
                    </a:solidFill>
                    <a:latin typeface="Cambria Math" panose="02040503050406030204" pitchFamily="18" charset="0"/>
                  </a:rPr>
                  <m:t>u</m:t>
                </m:r>
              </m:oMath>
            </a14:m>
            <a:r>
              <a:t> if we replace </a:t>
            </a:r>
            <a14:m>
              <m:oMath>
                <m:r>
                  <a:rPr xmlns:a="http://schemas.openxmlformats.org/drawingml/2006/main" sz="3800" i="1">
                    <a:solidFill>
                      <a:srgbClr val="000000"/>
                    </a:solidFill>
                    <a:latin typeface="Cambria Math" panose="02040503050406030204" pitchFamily="18" charset="0"/>
                  </a:rPr>
                  <m:t>v</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d</m:t>
                </m:r>
              </m:oMath>
            </a14:m>
            <a:r>
              <a:t> with </a:t>
            </a:r>
            <a14:m>
              <m:oMath>
                <m:r>
                  <a:rPr xmlns:a="http://schemas.openxmlformats.org/drawingml/2006/main" sz="3900" i="1">
                    <a:solidFill>
                      <a:srgbClr val="000000"/>
                    </a:solidFill>
                    <a:latin typeface="Cambria Math" panose="02040503050406030204" pitchFamily="18" charset="0"/>
                  </a:rPr>
                  <m:t>u</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d</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w</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u</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v</m:t>
                </m:r>
                <m:r>
                  <a:rPr xmlns:a="http://schemas.openxmlformats.org/drawingml/2006/main" sz="3900" i="1">
                    <a:solidFill>
                      <a:srgbClr val="000000"/>
                    </a:solidFill>
                    <a:latin typeface="Cambria Math" panose="02040503050406030204" pitchFamily="18" charset="0"/>
                  </a:rPr>
                  <m:t>)</m:t>
                </m:r>
              </m:oMath>
            </a14:m>
            <a:r>
              <a:t> because the latter is smaller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