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38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38.png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38.pn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raph Algorithm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Algorithms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rémaux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Trémaux's Algorithm</a:t>
            </a:r>
          </a:p>
        </p:txBody>
      </p:sp>
      <p:sp>
        <p:nvSpPr>
          <p:cNvPr id="151" name="At the en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At the end: </a:t>
            </a:r>
          </a:p>
          <a:p>
            <a:pPr lvl="1"/>
            <a:r>
              <a:t>All paths will be double marked and you will end up at the starting point</a:t>
            </a:r>
          </a:p>
          <a:p>
            <a:pPr lvl="1"/>
            <a:r>
              <a:t>This means that you walked by the entry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93" name="Runtime of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Runtime of algorithm</a:t>
            </a:r>
          </a:p>
          <a:p>
            <a:pPr lvl="1"/>
            <a:r>
              <a:t>We look at all the elements of the adjacency lists</a:t>
            </a:r>
          </a:p>
          <a:p>
            <a:pPr lvl="1"/>
            <a:r>
              <a:t>For each, we do constant work</a:t>
            </a:r>
          </a:p>
          <a:p>
            <a:pPr lvl="1"/>
            <a:r>
              <a:t>But we also need to do some initial work for all vertices</a:t>
            </a:r>
          </a:p>
          <a:p>
            <a:pPr lvl="1"/>
            <a:r>
              <a:t>Runtime is </a:t>
            </a:r>
            <a14:m>
              <m:oMath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96" name="Properti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Properties:</a:t>
            </a:r>
          </a:p>
          <a:p>
            <a:pPr lvl="1"/>
            <a:r>
              <a:t>Parenthesis Theorem</a:t>
            </a:r>
          </a:p>
          <a:p>
            <a:pPr lvl="2"/>
            <a:r>
              <a:t>If for two nodes</a:t>
            </a:r>
          </a:p>
          <a:p>
            <a:pPr lvl="3"/>
            <a:r>
              <a:t>If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∩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∅</m:t>
                </m:r>
              </m:oMath>
            </a14:m>
            <a:r>
              <a:t> then neither u and v are descendants in the predecessor forest</a:t>
            </a:r>
          </a:p>
          <a:p>
            <a:pPr lvl="3"/>
            <a:r>
              <a:t>If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⊂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  <a:r>
              <a:t> then u is a descendant of v</a:t>
            </a:r>
          </a:p>
          <a:p>
            <a:pPr lvl="3"/>
            <a:r>
              <a:t>If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⊃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  <a:r>
              <a:t> then v is a descendant of 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99" name="White Path Theor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White Path Theorem</a:t>
            </a:r>
          </a:p>
          <a:p>
            <a:pPr lvl="1"/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 is a descendant of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  <a:r>
              <a:t> exactly if </a:t>
            </a:r>
          </a:p>
          <a:p>
            <a:pPr lvl="1"/>
            <a:r>
              <a:t>At the time of discovery of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  <a:r>
              <a:t> there is a path from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  <a:r>
              <a:t> to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 consisting entirely of white vertices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602" name="Classification of edg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Classification of edges:</a:t>
            </a:r>
          </a:p>
          <a:p>
            <a:pPr lvl="1"/>
            <a:r>
              <a:t>Tree edges are edges in the depth first tree</a:t>
            </a:r>
          </a:p>
        </p:txBody>
      </p:sp>
      <p:pic>
        <p:nvPicPr>
          <p:cNvPr id="6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5966" y="4224519"/>
            <a:ext cx="5263572" cy="5063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606" name="Back edges are edges go from a descendant to an ances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Back edges are edges go from a descendant to an ancestor</a:t>
            </a:r>
          </a:p>
          <a:p>
            <a:pPr lvl="1"/>
            <a:r>
              <a:t>Simple example:</a:t>
            </a:r>
          </a:p>
          <a:p>
            <a:pPr lvl="2"/>
            <a:r>
              <a:t>Start in A, discover B, discover C</a:t>
            </a:r>
          </a:p>
          <a:p>
            <a:pPr lvl="2"/>
            <a:r>
              <a:t>Edge from C to A is a back edge </a:t>
            </a:r>
          </a:p>
        </p:txBody>
      </p:sp>
      <p:pic>
        <p:nvPicPr>
          <p:cNvPr id="6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0808" y="4037591"/>
            <a:ext cx="2057401" cy="200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610" name="Forward edg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Forward edges</a:t>
            </a:r>
          </a:p>
          <a:p>
            <a:pPr lvl="1"/>
            <a:r>
              <a:t>Edges connecting an ancestor to a descendant, but that are not in the tree</a:t>
            </a:r>
          </a:p>
        </p:txBody>
      </p:sp>
      <p:pic>
        <p:nvPicPr>
          <p:cNvPr id="6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0141" y="4331084"/>
            <a:ext cx="4969636" cy="4780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614" name="Cross Edges:  anything el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Cross Edges:  anything else</a:t>
            </a:r>
          </a:p>
          <a:p>
            <a:pPr lvl="1"/>
            <a:r>
              <a:t>Can be in the same tree or connecting different trees</a:t>
            </a:r>
          </a:p>
        </p:txBody>
      </p:sp>
      <p:pic>
        <p:nvPicPr>
          <p:cNvPr id="6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4250" y="4167804"/>
            <a:ext cx="4895806" cy="4709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618" name="If we look at an edge (u,v) during depth first search for the first ti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look at an edge (u,v) during depth first search for the first time</a:t>
            </a:r>
          </a:p>
          <a:p>
            <a:pPr lvl="1"/>
            <a:r>
              <a:t>(In an undirected graph, we look at each edge twice)</a:t>
            </a:r>
          </a:p>
          <a:p>
            <a:pPr lvl="1"/>
            <a:r>
              <a:t>If v is white:  tree edge</a:t>
            </a:r>
          </a:p>
          <a:p>
            <a:pPr lvl="1"/>
            <a:r>
              <a:t>If v is gray: back edge</a:t>
            </a:r>
          </a:p>
          <a:p>
            <a:pPr lvl="1"/>
            <a:r>
              <a:t>If v is black: forward or cross edge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621" name="In a depth first search on an undirected graph, every edge is either a tree edge or a back ed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In a depth first search on an </a:t>
            </a:r>
            <a:r>
              <a:rPr u="sng"/>
              <a:t>undirected</a:t>
            </a:r>
            <a:r>
              <a:t> graph, every edge is either a tree edge or a back edge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Let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be an edge and assume that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  <a:r>
              <a:t> is discovered first: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</m:oMath>
            </a14:m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The algorithm discovers and finishes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 before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  <a:r>
              <a:t>, so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If DFS uses the edge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from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  <a:r>
              <a:t>, then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 is white, and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becomes a tree edge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If DFS uses the edge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from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, then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  <a:r>
              <a:t> is gray at this moment and this becomes a back edge.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earching in Graph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Searching in Graphs</a:t>
            </a:r>
          </a:p>
        </p:txBody>
      </p:sp>
      <p:sp>
        <p:nvSpPr>
          <p:cNvPr id="154" name="We can use this idea for defining the first graph exploration algorithm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We can use this idea for defining the first graph exploration algorithm.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Goal is to visit all vertices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We use a timer: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Starts out at 0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Incremented every time we do something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All nodes get marked with a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Discovery time: First time that we see the node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Finishing time: When we are done with the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157" name="Color a verte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Color a vertex </a:t>
            </a:r>
          </a:p>
          <a:p>
            <a:pPr lvl="1"/>
            <a:r>
              <a:t>white:  vertex has not yet been discovered</a:t>
            </a:r>
          </a:p>
          <a:p>
            <a:pPr lvl="1"/>
            <a:r>
              <a:t>gray: vertex has been discovered, but still needs to be a base for exploration</a:t>
            </a:r>
          </a:p>
          <a:p>
            <a:pPr lvl="1"/>
            <a:r>
              <a:t>black: vertex has been dealt with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160" name="bfs(G,s):…"/>
          <p:cNvSpPr txBox="1"/>
          <p:nvPr/>
        </p:nvSpPr>
        <p:spPr>
          <a:xfrm>
            <a:off x="2640508" y="2235200"/>
            <a:ext cx="5692975" cy="661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400"/>
            </a:pPr>
            <a:r>
              <a:t>bfs(G,s):</a:t>
            </a:r>
          </a:p>
          <a:p>
            <a:pPr>
              <a:defRPr sz="2400"/>
            </a:pPr>
            <a:r>
              <a:t>   for v in G.vertices:</a:t>
            </a:r>
          </a:p>
          <a:p>
            <a:pPr lvl="2">
              <a:defRPr sz="2400"/>
            </a:pPr>
            <a:r>
              <a:t>    v.color = 'white'</a:t>
            </a:r>
          </a:p>
          <a:p>
            <a:pPr lvl="2">
              <a:defRPr sz="2400"/>
            </a:pPr>
            <a:r>
              <a:t>    v.dist = inf</a:t>
            </a:r>
          </a:p>
          <a:p>
            <a:pPr lvl="2">
              <a:defRPr sz="2400"/>
            </a:pPr>
            <a:r>
              <a:t>    v.pred = None</a:t>
            </a:r>
          </a:p>
          <a:p>
            <a:pPr lvl="2">
              <a:defRPr sz="2400"/>
            </a:pPr>
            <a:r>
              <a:t> s.color = 'gray'</a:t>
            </a:r>
          </a:p>
          <a:p>
            <a:pPr lvl="2">
              <a:defRPr sz="2400"/>
            </a:pPr>
            <a:r>
              <a:t> s.dist = 0</a:t>
            </a:r>
          </a:p>
          <a:p>
            <a:pPr lvl="2">
              <a:defRPr sz="2400"/>
            </a:pPr>
            <a:r>
              <a:t> s.pred = None</a:t>
            </a:r>
          </a:p>
          <a:p>
            <a:pPr lvl="2">
              <a:defRPr sz="2400"/>
            </a:pPr>
            <a:r>
              <a:t> queue = []</a:t>
            </a:r>
          </a:p>
          <a:p>
            <a:pPr lvl="2">
              <a:defRPr sz="2400"/>
            </a:pPr>
            <a:r>
              <a:t> queue.append(s)</a:t>
            </a:r>
          </a:p>
          <a:p>
            <a:pPr lvl="2">
              <a:defRPr sz="2400"/>
            </a:pPr>
            <a:r>
              <a:t> while queue:</a:t>
            </a:r>
          </a:p>
          <a:p>
            <a:pPr lvl="2">
              <a:defRPr sz="2400"/>
            </a:pPr>
            <a:r>
              <a:t>    u = queue.pop(0)</a:t>
            </a:r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163" name="Example:  s=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 s=A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0600" y="3585305"/>
            <a:ext cx="5943600" cy="3213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167" name="queue = {A}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queue = {A}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0600" y="4127500"/>
            <a:ext cx="5943600" cy="321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u = queue.pop(0)</a:t>
            </a:r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172" name="queue = { 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queue = { }</a:t>
            </a:r>
          </a:p>
          <a:p>
            <a:pPr/>
            <a:r>
              <a:t>u = A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0600" y="4127500"/>
            <a:ext cx="5943600" cy="321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</a:t>
            </a:r>
            <a:r>
              <a:rPr b="1"/>
              <a:t>u = queue.pop(0)</a:t>
            </a:r>
            <a:endParaRPr b="1"/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177" name="queue = { 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 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A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{B,C,D}</a:t>
            </a:r>
          </a:p>
        </p:txBody>
      </p:sp>
      <p:sp>
        <p:nvSpPr>
          <p:cNvPr id="178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u = queue.pop(0)</a:t>
            </a:r>
          </a:p>
          <a:p>
            <a:pPr lvl="2">
              <a:defRPr sz="2400"/>
            </a:pPr>
            <a:r>
              <a:t>    </a:t>
            </a:r>
            <a:r>
              <a:rPr b="1"/>
              <a:t>for v in u.adjacency:</a:t>
            </a:r>
            <a:endParaRPr b="1"/>
          </a:p>
          <a:p>
            <a:pPr lvl="2">
              <a:defRPr b="1" sz="2400"/>
            </a:pPr>
            <a:r>
              <a:t>       if v.color == 'white'</a:t>
            </a:r>
          </a:p>
          <a:p>
            <a:pPr lvl="2">
              <a:defRPr b="1" sz="2400"/>
            </a:pPr>
            <a:r>
              <a:t>           v.color = 'gray'</a:t>
            </a:r>
          </a:p>
          <a:p>
            <a:pPr lvl="2">
              <a:defRPr b="1" sz="2400"/>
            </a:pPr>
            <a:r>
              <a:t>           v.dist = u.dist+1</a:t>
            </a:r>
          </a:p>
          <a:p>
            <a:pPr lvl="2">
              <a:defRPr b="1" sz="2400"/>
            </a:pPr>
            <a:r>
              <a:t>           v.pred = u</a:t>
            </a:r>
          </a:p>
          <a:p>
            <a:pPr lvl="2">
              <a:defRPr b="1"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4113" y="3898900"/>
            <a:ext cx="59817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182" name="queue = { 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 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A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{B,C,D}</a:t>
            </a:r>
          </a:p>
        </p:txBody>
      </p:sp>
      <p:sp>
        <p:nvSpPr>
          <p:cNvPr id="183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u = queue.pop(0)</a:t>
            </a:r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</a:t>
            </a:r>
            <a:r>
              <a:rPr b="1"/>
              <a:t>u.color = 'black'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0202" y="3726347"/>
            <a:ext cx="5981701" cy="340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187" name="queue = {C,D 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{C,D 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B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{C,D}</a:t>
            </a:r>
          </a:p>
        </p:txBody>
      </p:sp>
      <p:sp>
        <p:nvSpPr>
          <p:cNvPr id="188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</a:t>
            </a:r>
            <a:r>
              <a:rPr b="1"/>
              <a:t>u = queue.pop(0)</a:t>
            </a:r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0202" y="3726347"/>
            <a:ext cx="5981701" cy="340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earching in Graph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Searching in Graphs</a:t>
            </a:r>
          </a:p>
        </p:txBody>
      </p:sp>
      <p:sp>
        <p:nvSpPr>
          <p:cNvPr id="123" name="Exploring a maze…"/>
          <p:cNvSpPr txBox="1"/>
          <p:nvPr>
            <p:ph type="body" sz="half" idx="1"/>
          </p:nvPr>
        </p:nvSpPr>
        <p:spPr>
          <a:xfrm>
            <a:off x="952500" y="2590800"/>
            <a:ext cx="6217155" cy="6286500"/>
          </a:xfrm>
          <a:prstGeom prst="rect">
            <a:avLst/>
          </a:prstGeom>
        </p:spPr>
        <p:txBody>
          <a:bodyPr anchor="t"/>
          <a:lstStyle/>
          <a:p>
            <a:pPr marL="408940" indent="-408940" defTabSz="537463">
              <a:spcBef>
                <a:spcPts val="2000"/>
              </a:spcBef>
              <a:defRPr sz="2944"/>
            </a:pPr>
            <a:r>
              <a:t>Exploring a maze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You are in the middle of a maze</a:t>
            </a:r>
          </a:p>
          <a:p>
            <a:pPr lvl="2" marL="1226819" indent="-408940" defTabSz="537463">
              <a:spcBef>
                <a:spcPts val="2000"/>
              </a:spcBef>
              <a:defRPr sz="2944"/>
            </a:pPr>
            <a:r>
              <a:t>How do you get out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Ariadne's solution:</a:t>
            </a:r>
          </a:p>
          <a:p>
            <a:pPr lvl="2" marL="1226819" indent="-408940" defTabSz="537463">
              <a:spcBef>
                <a:spcPts val="2000"/>
              </a:spcBef>
              <a:defRPr sz="2944"/>
            </a:pPr>
            <a:r>
              <a:t>Use a thread of glittering jewels in order to avoid using the same edges several times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Follow a wall</a:t>
            </a:r>
          </a:p>
          <a:p>
            <a:pPr lvl="2" marL="1226819" indent="-408940" defTabSz="537463">
              <a:spcBef>
                <a:spcPts val="2000"/>
              </a:spcBef>
              <a:defRPr sz="2944"/>
            </a:pPr>
            <a:r>
              <a:t>Works for simple mazes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3288" y="2413000"/>
            <a:ext cx="4499012" cy="439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192" name="queue = {C,D 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{C,D 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B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{C, D, E}</a:t>
            </a:r>
          </a:p>
        </p:txBody>
      </p:sp>
      <p:sp>
        <p:nvSpPr>
          <p:cNvPr id="193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u = queue.pop(0)</a:t>
            </a:r>
          </a:p>
          <a:p>
            <a:pPr lvl="2">
              <a:defRPr sz="2400"/>
            </a:pPr>
            <a:r>
              <a:t>    </a:t>
            </a:r>
            <a:r>
              <a:rPr b="1"/>
              <a:t>for v in u.adjacency:</a:t>
            </a:r>
            <a:endParaRPr b="1"/>
          </a:p>
          <a:p>
            <a:pPr lvl="2">
              <a:defRPr b="1" sz="2400"/>
            </a:pPr>
            <a:r>
              <a:t>       if v.color == 'white'</a:t>
            </a:r>
          </a:p>
          <a:p>
            <a:pPr lvl="2">
              <a:defRPr b="1" sz="2400"/>
            </a:pPr>
            <a:r>
              <a:t>           v.color = 'gray'</a:t>
            </a:r>
          </a:p>
          <a:p>
            <a:pPr lvl="2">
              <a:defRPr b="1" sz="2400"/>
            </a:pPr>
            <a:r>
              <a:t>           v.dist = u.dist+1</a:t>
            </a:r>
          </a:p>
          <a:p>
            <a:pPr lvl="2">
              <a:defRPr b="1" sz="2400"/>
            </a:pPr>
            <a:r>
              <a:t>           v.pred = u</a:t>
            </a:r>
          </a:p>
          <a:p>
            <a:pPr lvl="2">
              <a:defRPr b="1"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8438" y="3735201"/>
            <a:ext cx="5981701" cy="340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197" name="queue = {C,D,E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{C,D,E}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B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{C,D,E}</a:t>
            </a:r>
          </a:p>
        </p:txBody>
      </p:sp>
      <p:sp>
        <p:nvSpPr>
          <p:cNvPr id="198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u = queue.pop(0)</a:t>
            </a:r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</a:t>
            </a:r>
            <a:r>
              <a:rPr b="1"/>
              <a:t>u.color = 'black'</a:t>
            </a:r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3547" y="3783437"/>
            <a:ext cx="5981701" cy="340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02" name="queue = {C,D,E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{C,D,E}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C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{D,E}</a:t>
            </a:r>
          </a:p>
        </p:txBody>
      </p:sp>
      <p:sp>
        <p:nvSpPr>
          <p:cNvPr id="203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</a:t>
            </a:r>
            <a:r>
              <a:rPr b="1"/>
              <a:t>u = queue.pop(0)</a:t>
            </a:r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476" y="4032250"/>
            <a:ext cx="59817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07" name="queue = {D,E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{D,E}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C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{D, E, F}</a:t>
            </a:r>
          </a:p>
        </p:txBody>
      </p:sp>
      <p:sp>
        <p:nvSpPr>
          <p:cNvPr id="208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u = queue.pop(0)</a:t>
            </a:r>
          </a:p>
          <a:p>
            <a:pPr lvl="2">
              <a:defRPr sz="2400"/>
            </a:pPr>
            <a:r>
              <a:t>    </a:t>
            </a:r>
            <a:r>
              <a:rPr b="1"/>
              <a:t>for v in u.adjacency:</a:t>
            </a:r>
            <a:endParaRPr b="1"/>
          </a:p>
          <a:p>
            <a:pPr lvl="2">
              <a:defRPr b="1" sz="2400"/>
            </a:pPr>
            <a:r>
              <a:t>       if v.color == 'white'</a:t>
            </a:r>
          </a:p>
          <a:p>
            <a:pPr lvl="2">
              <a:defRPr b="1" sz="2400"/>
            </a:pPr>
            <a:r>
              <a:t>           v.color = 'gray'</a:t>
            </a:r>
          </a:p>
          <a:p>
            <a:pPr lvl="2">
              <a:defRPr b="1" sz="2400"/>
            </a:pPr>
            <a:r>
              <a:t>           v.dist = u.dist+1</a:t>
            </a:r>
          </a:p>
          <a:p>
            <a:pPr lvl="2">
              <a:defRPr b="1" sz="2400"/>
            </a:pPr>
            <a:r>
              <a:t>           v.pred = u</a:t>
            </a:r>
          </a:p>
          <a:p>
            <a:pPr lvl="2">
              <a:defRPr b="1"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476" y="4006850"/>
            <a:ext cx="59817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12" name="queue = {D,E,F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{D,E,F}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C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{D, E, F}</a:t>
            </a:r>
          </a:p>
        </p:txBody>
      </p:sp>
      <p:sp>
        <p:nvSpPr>
          <p:cNvPr id="213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u = queue.pop(0)</a:t>
            </a:r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</a:t>
            </a:r>
            <a:r>
              <a:rPr b="1"/>
              <a:t> u.color = 'black'</a:t>
            </a: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1550" y="4032250"/>
            <a:ext cx="5981700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17" name="queue = {D,E,F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{D,E,F}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D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{E, F}</a:t>
            </a:r>
          </a:p>
        </p:txBody>
      </p:sp>
      <p:sp>
        <p:nvSpPr>
          <p:cNvPr id="218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</a:t>
            </a:r>
            <a:r>
              <a:rPr b="1"/>
              <a:t>u = queue.pop(0)</a:t>
            </a:r>
            <a:endParaRPr b="1"/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476" y="4006850"/>
            <a:ext cx="59817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22" name="queue = {E,F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{E,F}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D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{E, F, G}</a:t>
            </a:r>
          </a:p>
        </p:txBody>
      </p:sp>
      <p:sp>
        <p:nvSpPr>
          <p:cNvPr id="223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u = queue.pop(0)</a:t>
            </a:r>
          </a:p>
          <a:p>
            <a:pPr lvl="2">
              <a:defRPr sz="2400"/>
            </a:pPr>
            <a:r>
              <a:t>    </a:t>
            </a:r>
            <a:r>
              <a:rPr b="1"/>
              <a:t>for v in u.adjacency:</a:t>
            </a:r>
            <a:endParaRPr b="1"/>
          </a:p>
          <a:p>
            <a:pPr lvl="2">
              <a:defRPr b="1" sz="2400"/>
            </a:pPr>
            <a:r>
              <a:t>       if v.color == 'white'</a:t>
            </a:r>
          </a:p>
          <a:p>
            <a:pPr lvl="2">
              <a:defRPr b="1" sz="2400"/>
            </a:pPr>
            <a:r>
              <a:t>           v.color = 'gray'</a:t>
            </a:r>
          </a:p>
          <a:p>
            <a:pPr lvl="2">
              <a:defRPr b="1" sz="2400"/>
            </a:pPr>
            <a:r>
              <a:t>           v.dist = u.dist+1</a:t>
            </a:r>
          </a:p>
          <a:p>
            <a:pPr lvl="2">
              <a:defRPr b="1" sz="2400"/>
            </a:pPr>
            <a:r>
              <a:t>           v.pred = u</a:t>
            </a:r>
          </a:p>
          <a:p>
            <a:pPr lvl="2">
              <a:defRPr b="1"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</a:t>
            </a:r>
            <a:r>
              <a:rPr b="1"/>
              <a:t> </a:t>
            </a:r>
            <a:r>
              <a:t>u.color = 'black'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4113" y="3898900"/>
            <a:ext cx="59817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27" name="queue = {E,F,G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{E,F,G}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D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{E, F, G}</a:t>
            </a:r>
          </a:p>
        </p:txBody>
      </p:sp>
      <p:sp>
        <p:nvSpPr>
          <p:cNvPr id="228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u = queue.pop(0)</a:t>
            </a:r>
            <a:endParaRPr b="1"/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</a:t>
            </a:r>
            <a:r>
              <a:rPr b="1"/>
              <a:t> u.color = 'black'</a:t>
            </a:r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4113" y="4006850"/>
            <a:ext cx="59817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32" name="queue = {E,F,G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{E,F,G}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E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 F, G}</a:t>
            </a:r>
          </a:p>
        </p:txBody>
      </p:sp>
      <p:sp>
        <p:nvSpPr>
          <p:cNvPr id="233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</a:t>
            </a:r>
            <a:r>
              <a:rPr b="1"/>
              <a:t>u = queue.pop(0)</a:t>
            </a:r>
            <a:endParaRPr b="1"/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</a:t>
            </a:r>
            <a:r>
              <a:rPr b="1"/>
              <a:t> </a:t>
            </a:r>
            <a:r>
              <a:t>u.color = 'black'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4113" y="4006850"/>
            <a:ext cx="59817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37" name="queue = {F,G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{F,G}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E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 F, G, H}</a:t>
            </a:r>
          </a:p>
        </p:txBody>
      </p:sp>
      <p:sp>
        <p:nvSpPr>
          <p:cNvPr id="238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u = queue.pop(0)</a:t>
            </a:r>
          </a:p>
          <a:p>
            <a:pPr lvl="2">
              <a:defRPr sz="2400"/>
            </a:pPr>
            <a:r>
              <a:t>    </a:t>
            </a:r>
            <a:r>
              <a:rPr b="1"/>
              <a:t>for v in u.adjacency:</a:t>
            </a:r>
            <a:endParaRPr b="1"/>
          </a:p>
          <a:p>
            <a:pPr lvl="2">
              <a:defRPr b="1" sz="2400"/>
            </a:pPr>
            <a:r>
              <a:t>       if v.color == 'white'</a:t>
            </a:r>
          </a:p>
          <a:p>
            <a:pPr lvl="2">
              <a:defRPr b="1" sz="2400"/>
            </a:pPr>
            <a:r>
              <a:t>           v.color = 'gray'</a:t>
            </a:r>
          </a:p>
          <a:p>
            <a:pPr lvl="2">
              <a:defRPr b="1" sz="2400"/>
            </a:pPr>
            <a:r>
              <a:t>           v.dist = u.dist+1</a:t>
            </a:r>
          </a:p>
          <a:p>
            <a:pPr lvl="2">
              <a:defRPr b="1" sz="2400"/>
            </a:pPr>
            <a:r>
              <a:t>           v.pred = u</a:t>
            </a:r>
          </a:p>
          <a:p>
            <a:pPr lvl="2">
              <a:defRPr b="1"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</a:t>
            </a:r>
            <a:r>
              <a:rPr b="1"/>
              <a:t> </a:t>
            </a:r>
            <a:r>
              <a:t>u.color = 'black'</a:t>
            </a:r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9650" y="4159250"/>
            <a:ext cx="6159500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rémaux's Algorithm"/>
          <p:cNvSpPr txBox="1"/>
          <p:nvPr>
            <p:ph type="title"/>
          </p:nvPr>
        </p:nvSpPr>
        <p:spPr>
          <a:xfrm>
            <a:off x="1057518" y="254000"/>
            <a:ext cx="11099801" cy="2159000"/>
          </a:xfrm>
          <a:prstGeom prst="rect">
            <a:avLst/>
          </a:prstGeom>
        </p:spPr>
        <p:txBody>
          <a:bodyPr/>
          <a:lstStyle/>
          <a:p>
            <a:pPr/>
            <a:r>
              <a:t>Trémaux's Algorithm</a:t>
            </a:r>
          </a:p>
        </p:txBody>
      </p:sp>
      <p:sp>
        <p:nvSpPr>
          <p:cNvPr id="127" name="Trémaux's Algorithm aka Hansel and Gretel's aka Ariadne's…"/>
          <p:cNvSpPr txBox="1"/>
          <p:nvPr>
            <p:ph type="body" sz="half" idx="1"/>
          </p:nvPr>
        </p:nvSpPr>
        <p:spPr>
          <a:xfrm>
            <a:off x="952500" y="2413000"/>
            <a:ext cx="6082908" cy="6286500"/>
          </a:xfrm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Trémaux's Algorithm aka Hansel and Gretel's aka Ariadne's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Carry bread and leave bread crumbs on each path you follow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If you come to an intersection, follow one where there are no bread crumbs, if you can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If you come to an intersection and everything has already been marked or you are at a dead-end, turn around if you came at a path that has only one thread of crumbs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4900" y="2513882"/>
            <a:ext cx="4597400" cy="38227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If not, follow a path that has only one trail of crumbs."/>
          <p:cNvSpPr txBox="1"/>
          <p:nvPr/>
        </p:nvSpPr>
        <p:spPr>
          <a:xfrm>
            <a:off x="7188396" y="6573455"/>
            <a:ext cx="5130408" cy="280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44500" indent="-444500">
              <a:spcBef>
                <a:spcPts val="2200"/>
              </a:spcBef>
              <a:buSzPct val="1450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If not, follow a path that has only one trail of crumbs.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42" name="queue = {F,G,H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{F,G,H}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E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 F, G, H}</a:t>
            </a:r>
          </a:p>
        </p:txBody>
      </p:sp>
      <p:sp>
        <p:nvSpPr>
          <p:cNvPr id="243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u = queue.pop(0)</a:t>
            </a:r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</a:t>
            </a:r>
            <a:r>
              <a:rPr b="1"/>
              <a:t> u.color = 'black'</a:t>
            </a:r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9576" y="4032250"/>
            <a:ext cx="61595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47" name="queue = {G,H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{G,H}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F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{G, H}</a:t>
            </a:r>
          </a:p>
        </p:txBody>
      </p:sp>
      <p:sp>
        <p:nvSpPr>
          <p:cNvPr id="248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</a:t>
            </a:r>
            <a:r>
              <a:rPr b="1"/>
              <a:t>u = queue.pop(0)</a:t>
            </a:r>
            <a:endParaRPr b="1"/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</a:t>
            </a:r>
            <a:r>
              <a:rPr b="1"/>
              <a:t> </a:t>
            </a:r>
            <a:r>
              <a:t>u.color = 'black'</a:t>
            </a:r>
          </a:p>
        </p:txBody>
      </p:sp>
      <p:pic>
        <p:nvPicPr>
          <p:cNvPr id="2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9576" y="4032250"/>
            <a:ext cx="61595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52" name="queue = {G,H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{G,H}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F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{G, H}</a:t>
            </a:r>
          </a:p>
        </p:txBody>
      </p:sp>
      <p:sp>
        <p:nvSpPr>
          <p:cNvPr id="253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u = queue.pop(0)</a:t>
            </a:r>
          </a:p>
          <a:p>
            <a:pPr lvl="2">
              <a:defRPr sz="2400"/>
            </a:pPr>
            <a:r>
              <a:t>    </a:t>
            </a:r>
            <a:r>
              <a:rPr b="1"/>
              <a:t>for v in u.adjacency:</a:t>
            </a:r>
            <a:endParaRPr b="1"/>
          </a:p>
          <a:p>
            <a:pPr lvl="2">
              <a:defRPr b="1" sz="2400"/>
            </a:pPr>
            <a:r>
              <a:t>       if v.color == 'white'</a:t>
            </a:r>
          </a:p>
          <a:p>
            <a:pPr lvl="2">
              <a:defRPr b="1" sz="2400"/>
            </a:pPr>
            <a:r>
              <a:t>           v.color = 'gray'</a:t>
            </a:r>
          </a:p>
          <a:p>
            <a:pPr lvl="2">
              <a:defRPr b="1" sz="2400"/>
            </a:pPr>
            <a:r>
              <a:t>           v.dist = u.dist+1</a:t>
            </a:r>
          </a:p>
          <a:p>
            <a:pPr lvl="2">
              <a:defRPr b="1" sz="2400"/>
            </a:pPr>
            <a:r>
              <a:t>           v.pred = u</a:t>
            </a:r>
          </a:p>
          <a:p>
            <a:pPr lvl="2">
              <a:defRPr b="1"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</a:t>
            </a:r>
            <a:r>
              <a:rPr b="1"/>
              <a:t> </a:t>
            </a:r>
            <a:r>
              <a:t>u.color = 'black'</a:t>
            </a:r>
          </a:p>
        </p:txBody>
      </p:sp>
      <p:pic>
        <p:nvPicPr>
          <p:cNvPr id="2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9576" y="4032250"/>
            <a:ext cx="61595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57" name="queue = {G,H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{G,H}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F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{G, H}</a:t>
            </a:r>
          </a:p>
        </p:txBody>
      </p:sp>
      <p:sp>
        <p:nvSpPr>
          <p:cNvPr id="258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 u = queue.pop(0)</a:t>
            </a:r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</a:t>
            </a:r>
            <a:r>
              <a:rPr b="1"/>
              <a:t> u.color = 'black'</a:t>
            </a:r>
          </a:p>
        </p:txBody>
      </p:sp>
      <p:pic>
        <p:nvPicPr>
          <p:cNvPr id="2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6313" y="3898900"/>
            <a:ext cx="61595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62" name="queue = {G,H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{G,H}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G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{H}</a:t>
            </a:r>
          </a:p>
        </p:txBody>
      </p:sp>
      <p:sp>
        <p:nvSpPr>
          <p:cNvPr id="263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</a:t>
            </a:r>
            <a:r>
              <a:rPr b="1"/>
              <a:t> u = queue.pop(0)</a:t>
            </a:r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6313" y="3898900"/>
            <a:ext cx="61595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67" name="queue = {G,H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{G,H}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G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{H}</a:t>
            </a:r>
          </a:p>
        </p:txBody>
      </p:sp>
      <p:sp>
        <p:nvSpPr>
          <p:cNvPr id="268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</a:t>
            </a:r>
            <a:r>
              <a:rPr b="1"/>
              <a:t> </a:t>
            </a:r>
            <a:r>
              <a:t>u = queue.pop(0)</a:t>
            </a:r>
          </a:p>
          <a:p>
            <a:pPr lvl="2">
              <a:defRPr sz="2400"/>
            </a:pPr>
            <a:r>
              <a:t>    </a:t>
            </a:r>
            <a:r>
              <a:rPr b="1"/>
              <a:t>for v in u.adjacency:</a:t>
            </a:r>
            <a:endParaRPr b="1"/>
          </a:p>
          <a:p>
            <a:pPr lvl="2">
              <a:defRPr b="1" sz="2400"/>
            </a:pPr>
            <a:r>
              <a:t>       if v.color == 'white'</a:t>
            </a:r>
          </a:p>
          <a:p>
            <a:pPr lvl="2">
              <a:defRPr b="1" sz="2400"/>
            </a:pPr>
            <a:r>
              <a:t>           v.color = 'gray'</a:t>
            </a:r>
          </a:p>
          <a:p>
            <a:pPr lvl="2">
              <a:defRPr b="1" sz="2400"/>
            </a:pPr>
            <a:r>
              <a:t>           v.dist = u.dist+1</a:t>
            </a:r>
          </a:p>
          <a:p>
            <a:pPr lvl="2">
              <a:defRPr b="1" sz="2400"/>
            </a:pPr>
            <a:r>
              <a:t>           v.pred = u</a:t>
            </a:r>
          </a:p>
          <a:p>
            <a:pPr lvl="2">
              <a:defRPr b="1"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  <p:pic>
        <p:nvPicPr>
          <p:cNvPr id="2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6313" y="3898900"/>
            <a:ext cx="61595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72" name="queue = {H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{H}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G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{H}</a:t>
            </a:r>
          </a:p>
        </p:txBody>
      </p:sp>
      <p:sp>
        <p:nvSpPr>
          <p:cNvPr id="273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</a:t>
            </a:r>
            <a:r>
              <a:rPr b="1"/>
              <a:t> </a:t>
            </a:r>
            <a:r>
              <a:t>u = queue.pop(0)</a:t>
            </a:r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</a:t>
            </a:r>
            <a:r>
              <a:rPr b="1"/>
              <a:t>u.color = 'black'</a:t>
            </a: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6313" y="3898900"/>
            <a:ext cx="61595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77" name="queue = { 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 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H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 }</a:t>
            </a:r>
          </a:p>
        </p:txBody>
      </p:sp>
      <p:sp>
        <p:nvSpPr>
          <p:cNvPr id="278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</a:t>
            </a:r>
            <a:r>
              <a:rPr b="1"/>
              <a:t> u = queue.pop(0)</a:t>
            </a:r>
            <a:endParaRPr b="1"/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  <p:pic>
        <p:nvPicPr>
          <p:cNvPr id="2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6313" y="3898900"/>
            <a:ext cx="61595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82" name="queue = { 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 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H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 }</a:t>
            </a:r>
          </a:p>
        </p:txBody>
      </p:sp>
      <p:sp>
        <p:nvSpPr>
          <p:cNvPr id="283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</a:t>
            </a:r>
            <a:r>
              <a:rPr b="1"/>
              <a:t> </a:t>
            </a:r>
            <a:r>
              <a:t>u = queue.pop(0)</a:t>
            </a:r>
          </a:p>
          <a:p>
            <a:pPr lvl="2">
              <a:defRPr sz="2400"/>
            </a:pPr>
            <a:r>
              <a:t>    </a:t>
            </a:r>
            <a:r>
              <a:rPr b="1"/>
              <a:t>for v in u.adjacency:</a:t>
            </a:r>
            <a:endParaRPr b="1"/>
          </a:p>
          <a:p>
            <a:pPr lvl="2">
              <a:defRPr b="1" sz="2400"/>
            </a:pPr>
            <a:r>
              <a:t>       if v.color == 'white'</a:t>
            </a:r>
          </a:p>
          <a:p>
            <a:pPr lvl="2">
              <a:defRPr b="1" sz="2400"/>
            </a:pPr>
            <a:r>
              <a:t>           v.color = 'gray'</a:t>
            </a:r>
          </a:p>
          <a:p>
            <a:pPr lvl="2">
              <a:defRPr b="1" sz="2400"/>
            </a:pPr>
            <a:r>
              <a:t>           v.dist = u.dist+1</a:t>
            </a:r>
          </a:p>
          <a:p>
            <a:pPr lvl="2">
              <a:defRPr b="1" sz="2400"/>
            </a:pPr>
            <a:r>
              <a:t>           v.pred = u</a:t>
            </a:r>
          </a:p>
          <a:p>
            <a:pPr lvl="2">
              <a:defRPr b="1"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6313" y="3898900"/>
            <a:ext cx="61595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87" name="queue = { }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 }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u = H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queue = { }</a:t>
            </a:r>
          </a:p>
        </p:txBody>
      </p:sp>
      <p:sp>
        <p:nvSpPr>
          <p:cNvPr id="288" name="while queue:…"/>
          <p:cNvSpPr txBox="1"/>
          <p:nvPr/>
        </p:nvSpPr>
        <p:spPr>
          <a:xfrm>
            <a:off x="6359326" y="24130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</a:t>
            </a:r>
            <a:r>
              <a:rPr b="1"/>
              <a:t> </a:t>
            </a:r>
            <a:r>
              <a:t>u = queue.pop(0)</a:t>
            </a:r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     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</a:t>
            </a:r>
            <a:r>
              <a:rPr b="1"/>
              <a:t>u.color = 'black'</a:t>
            </a:r>
          </a:p>
        </p:txBody>
      </p:sp>
      <p:pic>
        <p:nvPicPr>
          <p:cNvPr id="2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6313" y="3898900"/>
            <a:ext cx="6159501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rémaux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Trémaux's Algorithm</a:t>
            </a:r>
          </a:p>
        </p:txBody>
      </p:sp>
      <p:sp>
        <p:nvSpPr>
          <p:cNvPr id="132" name="Example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3700" y="2965450"/>
            <a:ext cx="45974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92" name="As you can see, BFS is just a version of Dijkstra's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 you can see, BFS is just a version of Dijkstra's algorithm</a:t>
            </a:r>
          </a:p>
          <a:p>
            <a:pPr/>
            <a:r>
              <a:t>Distance calculates accurately the distance from the starting point</a:t>
            </a:r>
          </a:p>
          <a:p>
            <a:pPr/>
            <a:r>
              <a:t>The pred property allows us to generate a shortest path from the initial node</a:t>
            </a:r>
          </a:p>
          <a:p>
            <a:pPr/>
            <a:r>
              <a:t>We now prove these properties exactly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95" name="Lemma: Let   be an undirected or directed graph. Let   be an arbitrary vertex. Then for any ed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Lemma: Let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be an undirected or directed graph. Let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 be an arbitrary vertex. Then for any edge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 lvl="1"/>
          </a:p>
          <a:p>
            <a:pPr lvl="1"/>
          </a:p>
          <a:p>
            <a:pPr lvl="1"/>
          </a:p>
          <a:p>
            <a:pPr/>
            <a:r>
              <a:t>Recall: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the length of a shortest path from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to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</p:txBody>
      </p:sp>
      <p:pic>
        <p:nvPicPr>
          <p:cNvPr id="2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5894" y="4522362"/>
            <a:ext cx="1854201" cy="275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299" name="Proof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Proof:</a:t>
            </a:r>
          </a:p>
          <a:p>
            <a:pPr lvl="1"/>
            <a:r>
              <a:t>Assume first that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∞</m:t>
                </m:r>
              </m:oMath>
            </a14:m>
            <a:r>
              <a:t>, i.e. there is no path from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to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</a:p>
          <a:p>
            <a:pPr lvl="2"/>
            <a:r>
              <a:t>Then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∞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regardless whether there is a path from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to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302" name="Proof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40055" indent="-440055" defTabSz="578358">
              <a:spcBef>
                <a:spcPts val="2100"/>
              </a:spcBef>
              <a:defRPr sz="3168"/>
            </a:pPr>
            <a:r>
              <a:t>Proof:</a:t>
            </a:r>
          </a:p>
          <a:p>
            <a:pPr lvl="1" marL="880110" indent="-440055" defTabSz="578358">
              <a:spcBef>
                <a:spcPts val="2100"/>
              </a:spcBef>
              <a:defRPr sz="3168"/>
            </a:pPr>
            <a:r>
              <a:t>Next assume that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∞</m:t>
                </m:r>
              </m:oMath>
            </a14:m>
            <a:r>
              <a:t>, i.e. that there is a path from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to </a:t>
            </a:r>
            <a14:m>
              <m:oMath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  <a:r>
              <a:t>.</a:t>
            </a:r>
          </a:p>
          <a:p>
            <a:pPr lvl="2" marL="1320165" indent="-440055" defTabSz="578358">
              <a:spcBef>
                <a:spcPts val="2100"/>
              </a:spcBef>
              <a:defRPr sz="3168"/>
            </a:pPr>
            <a:r>
              <a:t>Extend this path to a path from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to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.</a:t>
            </a:r>
          </a:p>
          <a:p>
            <a:pPr lvl="2" marL="1320165" indent="-440055" defTabSz="578358">
              <a:spcBef>
                <a:spcPts val="2100"/>
              </a:spcBef>
              <a:defRPr sz="3168"/>
            </a:pPr>
            <a:r>
              <a:t>This path has length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.</a:t>
            </a:r>
          </a:p>
          <a:p>
            <a:pPr lvl="2" marL="1320165" indent="-440055" defTabSz="578358">
              <a:spcBef>
                <a:spcPts val="2100"/>
              </a:spcBef>
              <a:defRPr sz="3168"/>
            </a:pPr>
            <a:r>
              <a:t>Then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min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Lenght of a path from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to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6" marL="3080385" indent="-440055" defTabSz="578358">
              <a:spcBef>
                <a:spcPts val="2100"/>
              </a:spcBef>
              <a:defRPr sz="3168"/>
            </a:pPr>
            <a:r>
              <a:t>  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m:rPr>
                    <m:nor/>
                  </m:rP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Length of this path</m:t>
                </m:r>
              </m:oMath>
            </a14:m>
          </a:p>
          <a:p>
            <a:pPr lvl="6" marL="3080385" indent="-440055" defTabSz="578358">
              <a:spcBef>
                <a:spcPts val="2100"/>
              </a:spcBef>
              <a:defRPr sz="3168"/>
            </a:pPr>
            <a:r>
              <a:t> 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endParaRPr sz="3200"/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303" y="5297292"/>
            <a:ext cx="1943101" cy="275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306" name="Lemma: Let Let   be an undirected or directed graph. Let   be an arbitrary vertex. Run BFS on   and  . Then for every vertex  ,  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Lemma: Let Let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be an undirected or directed graph. Let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 be an arbitrary vertex. Run BFS on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. Then for every vertex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,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.</a:t>
            </a:r>
          </a:p>
          <a:p>
            <a:pPr lvl="1"/>
            <a:r>
              <a:t>This means that the calculated distance in BFS is at least as large as the actual distance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309" name="Proof by induction on the number of enqueue oper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Proof by induction on the number of enqueue operations</a:t>
            </a:r>
          </a:p>
          <a:p>
            <a:pPr lvl="1"/>
            <a:r>
              <a:t>Notice that v.dist is assigned just when we are about to enqueue it</a:t>
            </a:r>
          </a:p>
        </p:txBody>
      </p:sp>
      <p:sp>
        <p:nvSpPr>
          <p:cNvPr id="310" name="while queue:…"/>
          <p:cNvSpPr txBox="1"/>
          <p:nvPr/>
        </p:nvSpPr>
        <p:spPr>
          <a:xfrm>
            <a:off x="6228868" y="4876800"/>
            <a:ext cx="569297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400"/>
            </a:pPr>
            <a:r>
              <a:t>while queue:</a:t>
            </a:r>
          </a:p>
          <a:p>
            <a:pPr lvl="2">
              <a:defRPr sz="2400"/>
            </a:pPr>
            <a:r>
              <a:t>   </a:t>
            </a:r>
            <a:r>
              <a:rPr b="1"/>
              <a:t> </a:t>
            </a:r>
            <a:r>
              <a:t>u = queue.pop(0)</a:t>
            </a:r>
          </a:p>
          <a:p>
            <a:pPr lvl="2">
              <a:defRPr sz="2400"/>
            </a:pPr>
            <a:r>
              <a:t>    for v in u.adjacency:</a:t>
            </a:r>
          </a:p>
          <a:p>
            <a:pPr lvl="2">
              <a:defRPr sz="2400"/>
            </a:pPr>
            <a:r>
              <a:t>       if v.color == 'white'</a:t>
            </a:r>
          </a:p>
          <a:p>
            <a:pPr lvl="2">
              <a:defRPr sz="2400"/>
            </a:pPr>
            <a:r>
              <a:t>           v.color = 'gray'</a:t>
            </a:r>
          </a:p>
          <a:p>
            <a:pPr lvl="2">
              <a:defRPr sz="2400"/>
            </a:pPr>
            <a:r>
              <a:t>- - &gt;      v.dist = u.dist+1</a:t>
            </a:r>
          </a:p>
          <a:p>
            <a:pPr lvl="2">
              <a:defRPr sz="2400"/>
            </a:pPr>
            <a:r>
              <a:t>           v.pred = u</a:t>
            </a:r>
          </a:p>
          <a:p>
            <a:pPr lvl="2">
              <a:defRPr sz="2400"/>
            </a:pPr>
            <a:r>
              <a:t>           queue.append(v)</a:t>
            </a:r>
          </a:p>
          <a:p>
            <a:pPr lvl="2">
              <a:defRPr sz="2400"/>
            </a:pPr>
            <a:r>
              <a:t>    u.color = 'black'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313" name="Induction Star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Induction Start:</a:t>
            </a:r>
          </a:p>
          <a:p>
            <a:pPr lvl="1"/>
            <a:r>
              <a:t>When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is enqueued all distance properties are infinity</a:t>
            </a:r>
          </a:p>
          <a:p>
            <a:pPr lvl="2"/>
            <a:r>
              <a:t>with the exception of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which has dist 0</a:t>
            </a:r>
          </a:p>
          <a:p>
            <a:pPr lvl="1"/>
            <a:r>
              <a:t>At this point, for every vertex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,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316" name="Induction step:…"/>
          <p:cNvSpPr txBox="1"/>
          <p:nvPr>
            <p:ph type="body" sz="half" idx="1"/>
          </p:nvPr>
        </p:nvSpPr>
        <p:spPr>
          <a:xfrm>
            <a:off x="952500" y="2590800"/>
            <a:ext cx="671250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Induction step:</a:t>
            </a:r>
          </a:p>
          <a:p>
            <a:pPr lvl="1"/>
            <a:r>
              <a:t>The value of the distance property only changes when we make the assignment just before enqueuing a white vector</a:t>
            </a:r>
          </a:p>
          <a:p>
            <a:pPr lvl="1"/>
            <a:r>
              <a:t>Induction hypothesis implies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Therefore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317" name="while queue:…"/>
          <p:cNvSpPr txBox="1"/>
          <p:nvPr/>
        </p:nvSpPr>
        <p:spPr>
          <a:xfrm>
            <a:off x="7665005" y="2795786"/>
            <a:ext cx="442265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>
              <a:defRPr sz="1800"/>
            </a:pPr>
            <a:r>
              <a:t>while queue:</a:t>
            </a:r>
          </a:p>
          <a:p>
            <a:pPr lvl="2">
              <a:defRPr sz="1800"/>
            </a:pPr>
            <a:r>
              <a:t>   </a:t>
            </a:r>
            <a:r>
              <a:rPr b="1"/>
              <a:t> </a:t>
            </a:r>
            <a:r>
              <a:t>u = queue.pop(0)</a:t>
            </a:r>
          </a:p>
          <a:p>
            <a:pPr lvl="2">
              <a:defRPr sz="1800"/>
            </a:pPr>
            <a:r>
              <a:t>    for v in u.adjacency:</a:t>
            </a:r>
          </a:p>
          <a:p>
            <a:pPr lvl="2">
              <a:defRPr sz="1800"/>
            </a:pPr>
            <a:r>
              <a:t>       if v.color == 'white'</a:t>
            </a:r>
          </a:p>
          <a:p>
            <a:pPr lvl="2">
              <a:defRPr sz="1800"/>
            </a:pPr>
            <a:r>
              <a:t>           v.color = 'gray'</a:t>
            </a:r>
          </a:p>
          <a:p>
            <a:pPr lvl="2">
              <a:defRPr sz="1800"/>
            </a:pPr>
            <a:r>
              <a:t>- - &gt;      v.dist = u.dist+1</a:t>
            </a:r>
          </a:p>
          <a:p>
            <a:pPr lvl="2">
              <a:defRPr sz="1800"/>
            </a:pPr>
            <a:r>
              <a:t>           v.pred = u</a:t>
            </a:r>
          </a:p>
          <a:p>
            <a:pPr lvl="2">
              <a:defRPr sz="1800"/>
            </a:pPr>
            <a:r>
              <a:t>           queue.append(v)</a:t>
            </a:r>
          </a:p>
          <a:p>
            <a:pPr lvl="2">
              <a:defRPr sz="1800"/>
            </a:pPr>
            <a:r>
              <a:t>    u.color = 'black'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320" name="Afterwards, the vertex v is no longer white and never changes its distance valu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Afterwards, the vertex v is no longer white and never changes its distance value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323" name="We now need to see more closely how the algorithm work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35609" indent="-435609" defTabSz="572516">
              <a:spcBef>
                <a:spcPts val="2100"/>
              </a:spcBef>
              <a:defRPr sz="3136"/>
            </a:pPr>
            <a:r>
              <a:t>We now need to see more closely how the algorithm works: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We can think of the queue as the boundary between black and white vertices that moves slowly away from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</a:p>
          <a:p>
            <a:pPr marL="435609" indent="-435609" defTabSz="572516">
              <a:spcBef>
                <a:spcPts val="2100"/>
              </a:spcBef>
              <a:defRPr sz="3136"/>
            </a:pPr>
            <a:r>
              <a:t>Lemma: If the queue has vertices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with </a:t>
            </a:r>
            <a14:m>
              <m:oMath>
                <m:sSub>
                  <m:e>
                    <m:r>
                      <a:rPr xmlns:a="http://schemas.openxmlformats.org/drawingml/2006/main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being the head, then 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14:m>
              <m:oMath>
                <m:sSub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sSub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</m:oMath>
            </a14:m>
            <a:r>
              <a:t>+1</a:t>
            </a:r>
          </a:p>
          <a:p>
            <a:pPr lvl="2" marL="1306830" indent="-435609" defTabSz="572516">
              <a:spcBef>
                <a:spcPts val="2100"/>
              </a:spcBef>
              <a:defRPr sz="3136"/>
            </a:pPr>
            <a:r>
              <a:t>and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14:m>
              <m:oMath>
                <m:sSub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sSub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</m:oMath>
            </a14:m>
            <a:r>
              <a:t> for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1,2,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rémaux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Trémaux's Algorithm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3700" y="2965450"/>
            <a:ext cx="45974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326" name="Proof by induction on the number of queue oper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Proof by induction on the number of queue operations</a:t>
            </a:r>
          </a:p>
          <a:p>
            <a:pPr lvl="1"/>
            <a:r>
              <a:t>Initially, the queue has only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in it, so the property certainly holds</a:t>
            </a:r>
          </a:p>
          <a:p>
            <a:pPr lvl="1"/>
            <a:r>
              <a:t>The queue changes through enqueuing and dequeuing operations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329" name="If the head   is dequeued,   becomes the new hea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head </a:t>
            </a:r>
            <a14:m>
              <m:oMath>
                <m:sSub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is dequeued, </a:t>
            </a:r>
            <a14:m>
              <m:oMath>
                <m:sSub>
                  <m:e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 becomes the new head.</a:t>
            </a:r>
          </a:p>
          <a:p>
            <a:pPr lvl="1"/>
            <a:r>
              <a:t>(If there is no </a:t>
            </a:r>
            <a14:m>
              <m:oMath>
                <m:sSub>
                  <m:e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 then the queue is empty, and the assertion holds vacuously)</a:t>
            </a:r>
          </a:p>
          <a:p>
            <a:pPr lvl="1"/>
            <a:r>
              <a:t>Before dequeuing, </a:t>
            </a:r>
            <a14:m>
              <m:oMath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</m:oMath>
            </a14:m>
            <a:r>
              <a:t>, therefore </a:t>
            </a:r>
            <a14:m>
              <m:oMath>
                <m:sSub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sSub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sSub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</m:oMath>
            </a14:m>
          </a:p>
          <a:p>
            <a:pPr lvl="1"/>
            <a:r>
              <a:t>Therefore, the first inequality is true</a:t>
            </a:r>
          </a:p>
          <a:p>
            <a:pPr lvl="1"/>
            <a:r>
              <a:t>The second assertion just looses the first inequality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332" name="If a new element   is enqueued, we just dequeued a vertex   and are adding all white vertices adjacent to u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If a new element </a:t>
            </a:r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is enqueued, we just dequeued a vertex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  <a:r>
              <a:t> and are adding all white vertices adjacent to u</a:t>
            </a: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Therefore, </a:t>
            </a:r>
            <a14:m>
              <m:oMath>
                <m:sSub>
                  <m:e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. </a:t>
            </a:r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By induction hypothesis,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dist</m:t>
                </m:r>
              </m:oMath>
            </a14:m>
            <a:r>
              <a:t> because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were just in the same queue</a:t>
            </a:r>
            <a:endParaRPr sz="3200"/>
          </a:p>
        </p:txBody>
      </p:sp>
      <p:sp>
        <p:nvSpPr>
          <p:cNvPr id="333" name="while queue:…"/>
          <p:cNvSpPr txBox="1"/>
          <p:nvPr/>
        </p:nvSpPr>
        <p:spPr>
          <a:xfrm>
            <a:off x="4882013" y="4174155"/>
            <a:ext cx="442265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>
              <a:defRPr sz="1800"/>
            </a:pPr>
            <a:r>
              <a:t>while queue:</a:t>
            </a:r>
          </a:p>
          <a:p>
            <a:pPr lvl="2">
              <a:defRPr sz="1800"/>
            </a:pPr>
            <a:r>
              <a:t>   </a:t>
            </a:r>
            <a:r>
              <a:rPr b="1"/>
              <a:t> </a:t>
            </a:r>
            <a:r>
              <a:t>u = queue.pop(0)</a:t>
            </a:r>
          </a:p>
          <a:p>
            <a:pPr lvl="2">
              <a:defRPr sz="1800"/>
            </a:pPr>
            <a:r>
              <a:t>    for v in u.adjacency:</a:t>
            </a:r>
          </a:p>
          <a:p>
            <a:pPr lvl="2">
              <a:defRPr sz="1800"/>
            </a:pPr>
            <a:r>
              <a:t>       if v.color == 'white'</a:t>
            </a:r>
          </a:p>
          <a:p>
            <a:pPr lvl="2">
              <a:defRPr sz="1800"/>
            </a:pPr>
            <a:r>
              <a:t>           v.color = 'gray'</a:t>
            </a:r>
          </a:p>
          <a:p>
            <a:pPr lvl="2">
              <a:defRPr sz="1800"/>
            </a:pPr>
            <a:r>
              <a:t>- - &gt;      v.dist = u.dist+1</a:t>
            </a:r>
          </a:p>
          <a:p>
            <a:pPr lvl="2">
              <a:defRPr sz="1800"/>
            </a:pPr>
            <a:r>
              <a:t>           v.pred = u</a:t>
            </a:r>
          </a:p>
          <a:p>
            <a:pPr lvl="2">
              <a:defRPr sz="1800"/>
            </a:pPr>
            <a:r>
              <a:t>           queue.append(v)</a:t>
            </a:r>
          </a:p>
          <a:p>
            <a:pPr lvl="2">
              <a:defRPr sz="1800"/>
            </a:pPr>
            <a:r>
              <a:t>    u.color = 'black'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336" name="Therefo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Therefore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m:rPr>
                      <m:nor/>
                    </m:rP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dist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m:rPr>
                      <m:nor/>
                    </m:rP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dist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sSub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m:rPr>
                      <m:nor/>
                    </m:rP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dist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/>
            <a:r>
              <a:t>Proving the first assertion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Bread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Breadth First Search</a:t>
            </a:r>
          </a:p>
        </p:txBody>
      </p:sp>
      <p:sp>
        <p:nvSpPr>
          <p:cNvPr id="339" name="From the induction hypothesis, we also ha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From the induction hypothesis, we also have 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m:rPr>
                      <m:nor/>
                    </m:rP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dist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m:rPr>
                      <m:nor/>
                    </m:rP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dist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/>
            <a:r>
              <a:t>which implies that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m:rPr>
                      <m:nor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dist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m:rPr>
                      <m:nor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dist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m:rPr>
                      <m:nor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dist</m:t>
                  </m:r>
                </m:oMath>
              </m:oMathPara>
            </a14:m>
          </a:p>
          <a:p>
            <a:pPr/>
            <a:r>
              <a:t>This is the only new part of the second assertion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342" name="Breadth first search uses a queue…"/>
          <p:cNvSpPr txBox="1"/>
          <p:nvPr>
            <p:ph type="body" sz="half" idx="1"/>
          </p:nvPr>
        </p:nvSpPr>
        <p:spPr>
          <a:xfrm>
            <a:off x="952500" y="2590800"/>
            <a:ext cx="431077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Breadth first search uses a queue</a:t>
            </a:r>
          </a:p>
          <a:p>
            <a:pPr lvl="1"/>
            <a:r>
              <a:t>In Python, a queue is a list to which you append and from which you pop</a:t>
            </a:r>
          </a:p>
          <a:p>
            <a:pPr lvl="1"/>
            <a:r>
              <a:t>C++ and Java have libraries that implement queues</a:t>
            </a:r>
          </a:p>
        </p:txBody>
      </p:sp>
      <p:sp>
        <p:nvSpPr>
          <p:cNvPr id="343" name="def bfs(G, s):…"/>
          <p:cNvSpPr txBox="1"/>
          <p:nvPr/>
        </p:nvSpPr>
        <p:spPr>
          <a:xfrm>
            <a:off x="6064343" y="2413000"/>
            <a:ext cx="5545498" cy="623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100"/>
            </a:pPr>
            <a:r>
              <a:t>def bfs(G, s):</a:t>
            </a:r>
          </a:p>
          <a:p>
            <a:pPr>
              <a:defRPr sz="2100"/>
            </a:pPr>
            <a:r>
              <a:t>for u in G.Vertices:</a:t>
            </a:r>
          </a:p>
          <a:p>
            <a:pPr>
              <a:defRPr sz="2100"/>
            </a:pPr>
            <a:r>
              <a:t>u.color = “white”</a:t>
            </a:r>
          </a:p>
          <a:p>
            <a:pPr>
              <a:defRPr sz="2100"/>
            </a:pPr>
            <a:r>
              <a:t>u.d = infty</a:t>
            </a:r>
          </a:p>
          <a:p>
            <a:pPr>
              <a:defRPr sz="2100"/>
            </a:pPr>
            <a:r>
              <a:t>u.pred = Null</a:t>
            </a:r>
          </a:p>
          <a:p>
            <a:pPr>
              <a:defRPr sz="2100"/>
            </a:pPr>
            <a:r>
              <a:t>s.color=“gray”</a:t>
            </a:r>
          </a:p>
          <a:p>
            <a:pPr>
              <a:defRPr sz="2100"/>
            </a:pPr>
            <a:r>
              <a:t>s.d = 0</a:t>
            </a:r>
          </a:p>
          <a:p>
            <a:pPr>
              <a:defRPr sz="2100"/>
            </a:pPr>
            <a:r>
              <a:t>s.pred = Null</a:t>
            </a:r>
          </a:p>
          <a:p>
            <a:pPr>
              <a:defRPr sz="2100"/>
            </a:pPr>
            <a:r>
              <a:t>queue = Queue.queue()</a:t>
            </a:r>
          </a:p>
          <a:p>
            <a:pPr>
              <a:defRPr sz="2100"/>
            </a:pPr>
            <a:r>
              <a:t>queue.enqueue(s)</a:t>
            </a:r>
          </a:p>
          <a:p>
            <a:pPr>
              <a:defRPr sz="2100"/>
            </a:pPr>
            <a:r>
              <a:t>while queue:</a:t>
            </a:r>
          </a:p>
          <a:p>
            <a:pPr>
              <a:defRPr sz="2100"/>
            </a:pPr>
            <a:r>
              <a:t>u = queue.head()</a:t>
            </a:r>
          </a:p>
          <a:p>
            <a:pPr>
              <a:defRPr sz="2100"/>
            </a:pPr>
            <a:r>
              <a:t>for v in u.adjacency_list:</a:t>
            </a:r>
          </a:p>
          <a:p>
            <a:pPr>
              <a:defRPr sz="2100"/>
            </a:pPr>
            <a:r>
              <a:t>if v.color==“white”</a:t>
            </a:r>
          </a:p>
          <a:p>
            <a:pPr>
              <a:defRPr sz="2100"/>
            </a:pPr>
            <a:r>
              <a:t>v.color = “gray”</a:t>
            </a:r>
          </a:p>
          <a:p>
            <a:pPr>
              <a:defRPr sz="2100"/>
            </a:pPr>
            <a:r>
              <a:t>v.d = u.d + 1</a:t>
            </a:r>
          </a:p>
          <a:p>
            <a:pPr>
              <a:defRPr sz="2100"/>
            </a:pPr>
            <a:r>
              <a:t>v.pred = u</a:t>
            </a:r>
          </a:p>
          <a:p>
            <a:pPr>
              <a:defRPr sz="2100"/>
            </a:pPr>
            <a:r>
              <a:t>queue.enqueue(v)</a:t>
            </a:r>
          </a:p>
          <a:p>
            <a:pPr>
              <a:defRPr sz="2100"/>
            </a:pPr>
            <a:r>
              <a:t>u.color=“black”</a:t>
            </a:r>
          </a:p>
          <a:p>
            <a:pPr>
              <a:defRPr sz="21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346" name="Depth first search replaces the queue with a st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Depth first search replaces the queue with a stack</a:t>
            </a:r>
          </a:p>
          <a:p>
            <a:pPr lvl="1"/>
            <a:r>
              <a:t>This changes the behavior of the algorithm considerably</a:t>
            </a:r>
          </a:p>
          <a:p>
            <a:pPr lvl="1"/>
            <a:r>
              <a:t>Remarkably, the resulting Depth First Search is the more important and interesting algorithm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349" name="Depth first search…"/>
          <p:cNvSpPr txBox="1"/>
          <p:nvPr>
            <p:ph type="body" sz="quarter" idx="1"/>
          </p:nvPr>
        </p:nvSpPr>
        <p:spPr>
          <a:xfrm>
            <a:off x="952500" y="2590800"/>
            <a:ext cx="3862288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Depth first search</a:t>
            </a:r>
          </a:p>
          <a:p>
            <a:pPr/>
            <a:r>
              <a:t>Version 1</a:t>
            </a:r>
          </a:p>
          <a:p>
            <a:pPr lvl="1"/>
            <a:r>
              <a:t>Change queue into stack</a:t>
            </a:r>
          </a:p>
          <a:p>
            <a:pPr lvl="1"/>
            <a:r>
              <a:t>Get rid of the distance</a:t>
            </a:r>
          </a:p>
        </p:txBody>
      </p:sp>
      <p:sp>
        <p:nvSpPr>
          <p:cNvPr id="350" name="def dfs(G, s):…"/>
          <p:cNvSpPr txBox="1"/>
          <p:nvPr/>
        </p:nvSpPr>
        <p:spPr>
          <a:xfrm>
            <a:off x="6064343" y="2413000"/>
            <a:ext cx="5545498" cy="565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100"/>
            </a:pPr>
            <a:r>
              <a:t>def dfs(G, s):</a:t>
            </a:r>
          </a:p>
          <a:p>
            <a:pPr>
              <a:defRPr sz="2100"/>
            </a:pPr>
            <a:r>
              <a:t>for u in G.Vertices:</a:t>
            </a:r>
          </a:p>
          <a:p>
            <a:pPr>
              <a:defRPr sz="2100"/>
            </a:pPr>
            <a:r>
              <a:t>u.color = “white”</a:t>
            </a:r>
          </a:p>
          <a:p>
            <a:pPr>
              <a:defRPr sz="2100"/>
            </a:pPr>
            <a:r>
              <a:t>u.d = infty</a:t>
            </a:r>
          </a:p>
          <a:p>
            <a:pPr>
              <a:defRPr sz="2100"/>
            </a:pPr>
            <a:r>
              <a:t>u.pred = Null</a:t>
            </a:r>
          </a:p>
          <a:p>
            <a:pPr>
              <a:defRPr sz="2100"/>
            </a:pPr>
            <a:r>
              <a:t>s.color=“gray”</a:t>
            </a:r>
          </a:p>
          <a:p>
            <a:pPr>
              <a:defRPr sz="2100"/>
            </a:pPr>
            <a:r>
              <a:t>s.pred = Null</a:t>
            </a:r>
          </a:p>
          <a:p>
            <a:pPr>
              <a:defRPr sz="2100"/>
            </a:pPr>
            <a:r>
              <a:t>queue = Stack.stack()</a:t>
            </a:r>
          </a:p>
          <a:p>
            <a:pPr>
              <a:defRPr sz="2100"/>
            </a:pPr>
            <a:r>
              <a:t>stack.push(s)</a:t>
            </a:r>
          </a:p>
          <a:p>
            <a:pPr>
              <a:defRPr sz="2100"/>
            </a:pPr>
            <a:r>
              <a:t>while stack:</a:t>
            </a:r>
          </a:p>
          <a:p>
            <a:pPr>
              <a:defRPr sz="2100"/>
            </a:pPr>
            <a:r>
              <a:t>u = stack.pop()</a:t>
            </a:r>
          </a:p>
          <a:p>
            <a:pPr>
              <a:defRPr sz="2100"/>
            </a:pPr>
            <a:r>
              <a:t>for v in u.adjacency_list:</a:t>
            </a:r>
          </a:p>
          <a:p>
            <a:pPr>
              <a:defRPr sz="2100"/>
            </a:pPr>
            <a:r>
              <a:t>if v.color==“white”</a:t>
            </a:r>
          </a:p>
          <a:p>
            <a:pPr>
              <a:defRPr sz="2100"/>
            </a:pPr>
            <a:r>
              <a:t>v.color = “gray”</a:t>
            </a:r>
          </a:p>
          <a:p>
            <a:pPr>
              <a:defRPr sz="2100"/>
            </a:pPr>
            <a:r>
              <a:t>v.pred = u</a:t>
            </a:r>
          </a:p>
          <a:p>
            <a:pPr>
              <a:defRPr sz="2100"/>
            </a:pPr>
            <a:r>
              <a:t>stack.push(v)</a:t>
            </a:r>
          </a:p>
          <a:p>
            <a:pPr>
              <a:defRPr sz="2100"/>
            </a:pPr>
            <a:r>
              <a:t>u.color=“black”</a:t>
            </a:r>
          </a:p>
          <a:p>
            <a:pPr>
              <a:defRPr sz="21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353" name="We add visiting times to our nod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We add visiting times to our nodes: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Discovered time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When a node turns gray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Finished time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When a node turns black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Because 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some derived algorithms use it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in order to argue about DFS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Whenever we change a node color, we increment a clock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356" name="Unlike BFS, a typical DFS will want to classify all no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Unlike BFS, a typical DFS will want to classify all nodes</a:t>
            </a:r>
          </a:p>
          <a:p>
            <a:pPr lvl="1"/>
            <a:r>
              <a:t>Have a DFS_Visit(start_node) that starts in a node and visit what can be available</a:t>
            </a:r>
          </a:p>
          <a:p>
            <a:pPr lvl="1"/>
            <a:r>
              <a:t>Have a DFS( ) function that uses the visit function repeatedly if necessary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rémaux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Trémaux's Algorithm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3700" y="2965450"/>
            <a:ext cx="45974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359" name="dfs_visit(u):…"/>
          <p:cNvSpPr txBox="1"/>
          <p:nvPr/>
        </p:nvSpPr>
        <p:spPr>
          <a:xfrm>
            <a:off x="1415231" y="2666999"/>
            <a:ext cx="6973417" cy="614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dfs_visit(u):</a:t>
            </a:r>
          </a:p>
          <a:p>
            <a:pPr/>
            <a:r>
              <a:t>    global clock</a:t>
            </a:r>
          </a:p>
          <a:p>
            <a:pPr/>
            <a:r>
              <a:t>    clock += 1</a:t>
            </a:r>
          </a:p>
          <a:p>
            <a:pPr/>
            <a:r>
              <a:t>    u.d = clock</a:t>
            </a:r>
          </a:p>
          <a:p>
            <a:pPr/>
            <a:r>
              <a:t>    u.color = 'gray'</a:t>
            </a:r>
          </a:p>
          <a:p>
            <a:pPr/>
            <a:r>
              <a:t>    for each v in u.adjacency:</a:t>
            </a:r>
          </a:p>
          <a:p>
            <a:pPr/>
            <a:r>
              <a:t>        if v.color == 'white'</a:t>
            </a:r>
          </a:p>
          <a:p>
            <a:pPr/>
            <a:r>
              <a:t>            v.pred = u</a:t>
            </a:r>
          </a:p>
          <a:p>
            <a:pPr/>
            <a:r>
              <a:t>            dfs_visit(v)</a:t>
            </a:r>
          </a:p>
          <a:p>
            <a:pPr/>
            <a:r>
              <a:t>    u.color = 'black'</a:t>
            </a:r>
          </a:p>
          <a:p>
            <a:pPr/>
            <a:r>
              <a:t>    clock += 1</a:t>
            </a:r>
          </a:p>
          <a:p>
            <a:pPr/>
            <a:r>
              <a:t>    u.f = clock</a:t>
            </a:r>
          </a:p>
          <a:p>
            <a:pPr/>
            <a:r>
              <a:t>        </a:t>
            </a:r>
          </a:p>
          <a:p>
            <a:pPr/>
            <a:r>
              <a:t>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362" name="dfs(G):…"/>
          <p:cNvSpPr txBox="1"/>
          <p:nvPr/>
        </p:nvSpPr>
        <p:spPr>
          <a:xfrm>
            <a:off x="2672791" y="2882899"/>
            <a:ext cx="7659218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dfs(G):</a:t>
            </a:r>
          </a:p>
          <a:p>
            <a:pPr/>
            <a:r>
              <a:t>   for vertex in G.V:</a:t>
            </a:r>
          </a:p>
          <a:p>
            <a:pPr/>
            <a:r>
              <a:t>      vertex.color = 'white'</a:t>
            </a:r>
          </a:p>
          <a:p>
            <a:pPr/>
            <a:r>
              <a:t>      vertex.pred = None</a:t>
            </a:r>
          </a:p>
          <a:p>
            <a:pPr/>
            <a:r>
              <a:t>   global clock = 0</a:t>
            </a:r>
          </a:p>
          <a:p>
            <a:pPr/>
            <a:r>
              <a:t>   for vertex in G.V:</a:t>
            </a:r>
          </a:p>
          <a:p>
            <a:pPr lvl="3"/>
            <a:r>
              <a:t>    if vertex.color = 'white':</a:t>
            </a:r>
          </a:p>
          <a:p>
            <a:pPr lvl="3"/>
            <a:r>
              <a:t>       dfs_visit(vertex)</a:t>
            </a:r>
          </a:p>
          <a:p>
            <a:pPr lvl="6"/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365" name="Understanding the algorithm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Understanding the algorithm</a:t>
            </a:r>
          </a:p>
          <a:p>
            <a:pPr lvl="1"/>
            <a:r>
              <a:t>The stack is hidden in the recursive call</a:t>
            </a:r>
          </a:p>
          <a:p>
            <a:pPr lvl="1"/>
            <a:r>
              <a:t>We can unroll it</a:t>
            </a:r>
          </a:p>
          <a:p>
            <a:pPr lvl="1"/>
            <a:r>
              <a:t>But need to be careful as something on the stack can be already found and processed via another route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368" name="dfs_visit(u):…"/>
          <p:cNvSpPr txBox="1"/>
          <p:nvPr/>
        </p:nvSpPr>
        <p:spPr>
          <a:xfrm>
            <a:off x="3246553" y="3530600"/>
            <a:ext cx="6744780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dfs_visit(u):</a:t>
            </a:r>
          </a:p>
          <a:p>
            <a:pPr/>
            <a:r>
              <a:t>   stack = [u]</a:t>
            </a:r>
          </a:p>
          <a:p>
            <a:pPr/>
            <a:r>
              <a:t>   while stack:</a:t>
            </a:r>
          </a:p>
          <a:p>
            <a:pPr/>
            <a:r>
              <a:t>      u = stack.pop()</a:t>
            </a:r>
          </a:p>
          <a:p>
            <a:pPr/>
            <a:r>
              <a:t>      if u.color=='white'</a:t>
            </a:r>
          </a:p>
          <a:p>
            <a:pPr/>
            <a:r>
              <a:t>      for v in u.adjacency:</a:t>
            </a:r>
          </a:p>
          <a:p>
            <a:pPr/>
            <a:r>
              <a:t>         if v.color=='white':</a:t>
            </a:r>
          </a:p>
          <a:p>
            <a:pPr/>
            <a:r>
              <a:t>            stack.push(v)</a:t>
            </a:r>
          </a:p>
          <a:p>
            <a:pPr/>
            <a:r>
              <a:t>    </a:t>
            </a:r>
          </a:p>
          <a:p>
            <a:pPr/>
            <a:r>
              <a:t>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pic>
        <p:nvPicPr>
          <p:cNvPr id="3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4858" y="2413000"/>
            <a:ext cx="5562601" cy="556260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tart with C…"/>
          <p:cNvSpPr txBox="1"/>
          <p:nvPr/>
        </p:nvSpPr>
        <p:spPr>
          <a:xfrm>
            <a:off x="952500" y="2413000"/>
            <a:ext cx="3543859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Start with C</a:t>
            </a:r>
          </a:p>
          <a:p>
            <a:pPr/>
          </a:p>
          <a:p>
            <a:pPr/>
            <a:r>
              <a:t>OS stack is </a:t>
            </a:r>
          </a:p>
          <a:p>
            <a:pPr/>
            <a:r>
              <a:t>   dfs_visit(C)</a:t>
            </a:r>
          </a:p>
        </p:txBody>
      </p:sp>
      <p:sp>
        <p:nvSpPr>
          <p:cNvPr id="373" name="dfs_visit(u):…"/>
          <p:cNvSpPr txBox="1"/>
          <p:nvPr/>
        </p:nvSpPr>
        <p:spPr>
          <a:xfrm>
            <a:off x="952500" y="5899149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374" name="ç"/>
          <p:cNvSpPr/>
          <p:nvPr/>
        </p:nvSpPr>
        <p:spPr>
          <a:xfrm>
            <a:off x="283173" y="6087731"/>
            <a:ext cx="769340" cy="427707"/>
          </a:xfrm>
          <a:prstGeom prst="rightArrow">
            <a:avLst>
              <a:gd name="adj1" fmla="val 35117"/>
              <a:gd name="adj2" fmla="val 108690"/>
            </a:avLst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ç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377" name="Start with C…"/>
          <p:cNvSpPr txBox="1"/>
          <p:nvPr/>
        </p:nvSpPr>
        <p:spPr>
          <a:xfrm>
            <a:off x="952500" y="2413000"/>
            <a:ext cx="3543859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Start with C</a:t>
            </a:r>
          </a:p>
          <a:p>
            <a:pPr/>
          </a:p>
          <a:p>
            <a:pPr/>
            <a:r>
              <a:t>OS stack</a:t>
            </a:r>
          </a:p>
          <a:p>
            <a:pPr/>
            <a:r>
              <a:t>   dfs_visit(C)</a:t>
            </a:r>
          </a:p>
        </p:txBody>
      </p:sp>
      <p:sp>
        <p:nvSpPr>
          <p:cNvPr id="378" name="ç"/>
          <p:cNvSpPr/>
          <p:nvPr/>
        </p:nvSpPr>
        <p:spPr>
          <a:xfrm>
            <a:off x="545719" y="6599697"/>
            <a:ext cx="769341" cy="427706"/>
          </a:xfrm>
          <a:prstGeom prst="rightArrow">
            <a:avLst>
              <a:gd name="adj1" fmla="val 35117"/>
              <a:gd name="adj2" fmla="val 108690"/>
            </a:avLst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ç</a:t>
            </a:r>
          </a:p>
        </p:txBody>
      </p:sp>
      <p:sp>
        <p:nvSpPr>
          <p:cNvPr id="379" name="dfs_visit(u):…"/>
          <p:cNvSpPr txBox="1"/>
          <p:nvPr/>
        </p:nvSpPr>
        <p:spPr>
          <a:xfrm>
            <a:off x="952500" y="5651499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pic>
        <p:nvPicPr>
          <p:cNvPr id="3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9700" y="2413000"/>
            <a:ext cx="5562600" cy="55626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We set the clock to 1…"/>
          <p:cNvSpPr txBox="1"/>
          <p:nvPr/>
        </p:nvSpPr>
        <p:spPr>
          <a:xfrm>
            <a:off x="6489700" y="7975599"/>
            <a:ext cx="537295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set the clock to 1</a:t>
            </a:r>
          </a:p>
          <a:p>
            <a:pPr/>
            <a:r>
              <a:t>We pick arbitrarily E</a:t>
            </a:r>
          </a:p>
          <a:p>
            <a:pPr/>
            <a:r>
              <a:t>from the adjacency 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384" name="OS stack…"/>
          <p:cNvSpPr txBox="1"/>
          <p:nvPr/>
        </p:nvSpPr>
        <p:spPr>
          <a:xfrm>
            <a:off x="952500" y="2413000"/>
            <a:ext cx="3543859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OS stack</a:t>
            </a:r>
          </a:p>
          <a:p>
            <a:pPr/>
            <a:r>
              <a:t>   dfs_visit(E)</a:t>
            </a:r>
          </a:p>
          <a:p>
            <a:pPr/>
            <a:r>
              <a:t>   dfs_visit(C)</a:t>
            </a:r>
          </a:p>
        </p:txBody>
      </p:sp>
      <p:sp>
        <p:nvSpPr>
          <p:cNvPr id="385" name="ç"/>
          <p:cNvSpPr/>
          <p:nvPr/>
        </p:nvSpPr>
        <p:spPr>
          <a:xfrm>
            <a:off x="847648" y="6980389"/>
            <a:ext cx="769340" cy="427707"/>
          </a:xfrm>
          <a:prstGeom prst="rightArrow">
            <a:avLst>
              <a:gd name="adj1" fmla="val 35117"/>
              <a:gd name="adj2" fmla="val 108690"/>
            </a:avLst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ç</a:t>
            </a:r>
          </a:p>
        </p:txBody>
      </p:sp>
      <p:sp>
        <p:nvSpPr>
          <p:cNvPr id="386" name="dfs_visit(u):…"/>
          <p:cNvSpPr txBox="1"/>
          <p:nvPr/>
        </p:nvSpPr>
        <p:spPr>
          <a:xfrm>
            <a:off x="952500" y="5651499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387" name="We call dfs_visit(E)"/>
          <p:cNvSpPr txBox="1"/>
          <p:nvPr/>
        </p:nvSpPr>
        <p:spPr>
          <a:xfrm>
            <a:off x="6843438" y="7995991"/>
            <a:ext cx="468704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call dfs_visit(E)</a:t>
            </a:r>
          </a:p>
        </p:txBody>
      </p:sp>
      <p:pic>
        <p:nvPicPr>
          <p:cNvPr id="3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9700" y="2413000"/>
            <a:ext cx="55626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391" name="OS stack…"/>
          <p:cNvSpPr txBox="1"/>
          <p:nvPr/>
        </p:nvSpPr>
        <p:spPr>
          <a:xfrm>
            <a:off x="952500" y="2413000"/>
            <a:ext cx="3543859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OS stack</a:t>
            </a:r>
          </a:p>
          <a:p>
            <a:pPr/>
            <a:r>
              <a:t>   dfs_visit(E)</a:t>
            </a:r>
          </a:p>
          <a:p>
            <a:pPr/>
            <a:r>
              <a:t>   dfs_visit(C)</a:t>
            </a:r>
          </a:p>
        </p:txBody>
      </p:sp>
      <p:sp>
        <p:nvSpPr>
          <p:cNvPr id="392" name="ç"/>
          <p:cNvSpPr/>
          <p:nvPr/>
        </p:nvSpPr>
        <p:spPr>
          <a:xfrm>
            <a:off x="388192" y="6324023"/>
            <a:ext cx="769340" cy="427706"/>
          </a:xfrm>
          <a:prstGeom prst="rightArrow">
            <a:avLst>
              <a:gd name="adj1" fmla="val 35117"/>
              <a:gd name="adj2" fmla="val 108690"/>
            </a:avLst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ç</a:t>
            </a:r>
          </a:p>
        </p:txBody>
      </p:sp>
      <p:sp>
        <p:nvSpPr>
          <p:cNvPr id="393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394" name="u = E, set E's discovery…"/>
          <p:cNvSpPr txBox="1"/>
          <p:nvPr/>
        </p:nvSpPr>
        <p:spPr>
          <a:xfrm>
            <a:off x="6843438" y="7780091"/>
            <a:ext cx="560159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 = E, set E's discovery</a:t>
            </a:r>
          </a:p>
          <a:p>
            <a:pPr/>
            <a:r>
              <a:t>time and set the </a:t>
            </a:r>
          </a:p>
          <a:p>
            <a:pPr/>
            <a:r>
              <a:t>predecessor link</a:t>
            </a:r>
          </a:p>
        </p:txBody>
      </p:sp>
      <p:pic>
        <p:nvPicPr>
          <p:cNvPr id="3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2953" y="2246464"/>
            <a:ext cx="5562601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398" name="OS stack…"/>
          <p:cNvSpPr txBox="1"/>
          <p:nvPr/>
        </p:nvSpPr>
        <p:spPr>
          <a:xfrm>
            <a:off x="952500" y="2413000"/>
            <a:ext cx="3543859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OS stack</a:t>
            </a:r>
          </a:p>
          <a:p>
            <a:pPr/>
            <a:r>
              <a:t>   dfs_visit(E)</a:t>
            </a:r>
          </a:p>
          <a:p>
            <a:pPr/>
            <a:r>
              <a:t>   dfs_visit(C)</a:t>
            </a:r>
          </a:p>
        </p:txBody>
      </p:sp>
      <p:sp>
        <p:nvSpPr>
          <p:cNvPr id="399" name="ç"/>
          <p:cNvSpPr/>
          <p:nvPr/>
        </p:nvSpPr>
        <p:spPr>
          <a:xfrm>
            <a:off x="453828" y="7099396"/>
            <a:ext cx="769340" cy="427706"/>
          </a:xfrm>
          <a:prstGeom prst="rightArrow">
            <a:avLst>
              <a:gd name="adj1" fmla="val 35117"/>
              <a:gd name="adj2" fmla="val 108690"/>
            </a:avLst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ç</a:t>
            </a:r>
          </a:p>
        </p:txBody>
      </p:sp>
      <p:sp>
        <p:nvSpPr>
          <p:cNvPr id="400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01" name="we pick v = H"/>
          <p:cNvSpPr txBox="1"/>
          <p:nvPr/>
        </p:nvSpPr>
        <p:spPr>
          <a:xfrm>
            <a:off x="6843438" y="8211891"/>
            <a:ext cx="308658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pick v = H</a:t>
            </a:r>
          </a:p>
        </p:txBody>
      </p:sp>
      <p:pic>
        <p:nvPicPr>
          <p:cNvPr id="4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2953" y="2246464"/>
            <a:ext cx="5562601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05" name="OS stack…"/>
          <p:cNvSpPr txBox="1"/>
          <p:nvPr/>
        </p:nvSpPr>
        <p:spPr>
          <a:xfrm>
            <a:off x="952500" y="2413000"/>
            <a:ext cx="3543859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OS stack</a:t>
            </a:r>
          </a:p>
          <a:p>
            <a:pPr/>
            <a:r>
              <a:t>   dfs_visit(E)</a:t>
            </a:r>
          </a:p>
          <a:p>
            <a:pPr/>
            <a:r>
              <a:t>   dfs_visit(C)</a:t>
            </a:r>
          </a:p>
        </p:txBody>
      </p:sp>
      <p:sp>
        <p:nvSpPr>
          <p:cNvPr id="406" name="ç"/>
          <p:cNvSpPr/>
          <p:nvPr/>
        </p:nvSpPr>
        <p:spPr>
          <a:xfrm>
            <a:off x="453828" y="7099396"/>
            <a:ext cx="769340" cy="427706"/>
          </a:xfrm>
          <a:prstGeom prst="rightArrow">
            <a:avLst>
              <a:gd name="adj1" fmla="val 35117"/>
              <a:gd name="adj2" fmla="val 108690"/>
            </a:avLst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ç</a:t>
            </a:r>
          </a:p>
        </p:txBody>
      </p:sp>
      <p:sp>
        <p:nvSpPr>
          <p:cNvPr id="407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08" name="we pick v = H and call…"/>
          <p:cNvSpPr txBox="1"/>
          <p:nvPr/>
        </p:nvSpPr>
        <p:spPr>
          <a:xfrm>
            <a:off x="6843438" y="7995991"/>
            <a:ext cx="537295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pick v = H and call </a:t>
            </a:r>
          </a:p>
          <a:p>
            <a:pPr/>
            <a:r>
              <a:t>dfs_visit(H)</a:t>
            </a:r>
          </a:p>
        </p:txBody>
      </p:sp>
      <p:pic>
        <p:nvPicPr>
          <p:cNvPr id="4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2953" y="2246464"/>
            <a:ext cx="5562601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rémaux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Trémaux's Algorithm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3700" y="3829050"/>
            <a:ext cx="45974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12" name="OS stack…"/>
          <p:cNvSpPr txBox="1"/>
          <p:nvPr/>
        </p:nvSpPr>
        <p:spPr>
          <a:xfrm>
            <a:off x="952500" y="2413000"/>
            <a:ext cx="3315221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dfs_visit(H)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13" name="ç"/>
          <p:cNvSpPr/>
          <p:nvPr/>
        </p:nvSpPr>
        <p:spPr>
          <a:xfrm>
            <a:off x="335682" y="6390520"/>
            <a:ext cx="769340" cy="427707"/>
          </a:xfrm>
          <a:prstGeom prst="rightArrow">
            <a:avLst>
              <a:gd name="adj1" fmla="val 35117"/>
              <a:gd name="adj2" fmla="val 108690"/>
            </a:avLst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ç</a:t>
            </a:r>
          </a:p>
        </p:txBody>
      </p:sp>
      <p:sp>
        <p:nvSpPr>
          <p:cNvPr id="414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15" name="we pick v = H and call…"/>
          <p:cNvSpPr txBox="1"/>
          <p:nvPr/>
        </p:nvSpPr>
        <p:spPr>
          <a:xfrm>
            <a:off x="6974712" y="7975599"/>
            <a:ext cx="537295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pick v = H and call </a:t>
            </a:r>
          </a:p>
          <a:p>
            <a:pPr/>
            <a:r>
              <a:t>dfs_visit(H)</a:t>
            </a:r>
          </a:p>
          <a:p>
            <a:pPr/>
            <a:r>
              <a:t>this colors H gray</a:t>
            </a:r>
          </a:p>
        </p:txBody>
      </p:sp>
      <p:pic>
        <p:nvPicPr>
          <p:cNvPr id="4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9700" y="2413000"/>
            <a:ext cx="55626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19" name="OS stack…"/>
          <p:cNvSpPr txBox="1"/>
          <p:nvPr/>
        </p:nvSpPr>
        <p:spPr>
          <a:xfrm>
            <a:off x="952500" y="2413000"/>
            <a:ext cx="3315221" cy="207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dfs_visit(I)</a:t>
            </a:r>
          </a:p>
          <a:p>
            <a:pPr>
              <a:defRPr sz="2800"/>
            </a:pPr>
            <a:r>
              <a:t>   dfs_visit(H)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20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21" name="we pick v = I and call…"/>
          <p:cNvSpPr txBox="1"/>
          <p:nvPr/>
        </p:nvSpPr>
        <p:spPr>
          <a:xfrm>
            <a:off x="6974712" y="7975599"/>
            <a:ext cx="537295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pick v = I and call </a:t>
            </a:r>
          </a:p>
          <a:p>
            <a:pPr/>
            <a:r>
              <a:t>dfs_visit(I)</a:t>
            </a:r>
          </a:p>
          <a:p>
            <a:pPr/>
            <a:r>
              <a:t>this colors I gray</a:t>
            </a:r>
          </a:p>
        </p:txBody>
      </p:sp>
      <p:pic>
        <p:nvPicPr>
          <p:cNvPr id="4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9700" y="2413000"/>
            <a:ext cx="55626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25" name="OS stack…"/>
          <p:cNvSpPr txBox="1"/>
          <p:nvPr/>
        </p:nvSpPr>
        <p:spPr>
          <a:xfrm>
            <a:off x="952500" y="2413000"/>
            <a:ext cx="3315221" cy="246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dfs_visit(L)</a:t>
            </a:r>
          </a:p>
          <a:p>
            <a:pPr>
              <a:defRPr sz="2800"/>
            </a:pPr>
            <a:r>
              <a:t>   dfs_visit(I)</a:t>
            </a:r>
          </a:p>
          <a:p>
            <a:pPr>
              <a:defRPr sz="2800"/>
            </a:pPr>
            <a:r>
              <a:t>   dfs_visit(H)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26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27" name="we pick v = L and call…"/>
          <p:cNvSpPr txBox="1"/>
          <p:nvPr/>
        </p:nvSpPr>
        <p:spPr>
          <a:xfrm>
            <a:off x="6974712" y="7975599"/>
            <a:ext cx="537295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pick v = L and call </a:t>
            </a:r>
          </a:p>
          <a:p>
            <a:pPr/>
            <a:r>
              <a:t>dfs_visit(L)</a:t>
            </a:r>
          </a:p>
          <a:p>
            <a:pPr/>
            <a:r>
              <a:t>this colors L gray</a:t>
            </a:r>
          </a:p>
        </p:txBody>
      </p:sp>
      <p:pic>
        <p:nvPicPr>
          <p:cNvPr id="4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3468" y="2413000"/>
            <a:ext cx="5664201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31" name="OS stack…"/>
          <p:cNvSpPr txBox="1"/>
          <p:nvPr/>
        </p:nvSpPr>
        <p:spPr>
          <a:xfrm>
            <a:off x="952500" y="2413000"/>
            <a:ext cx="3315221" cy="246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dfs_visit(L)</a:t>
            </a:r>
          </a:p>
          <a:p>
            <a:pPr>
              <a:defRPr sz="2800"/>
            </a:pPr>
            <a:r>
              <a:t>   dfs_visit(I)</a:t>
            </a:r>
          </a:p>
          <a:p>
            <a:pPr>
              <a:defRPr sz="2800"/>
            </a:pPr>
            <a:r>
              <a:t>   dfs_visit(H)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32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33" name="L has no vertices in…"/>
          <p:cNvSpPr txBox="1"/>
          <p:nvPr/>
        </p:nvSpPr>
        <p:spPr>
          <a:xfrm>
            <a:off x="6974712" y="7759699"/>
            <a:ext cx="5144319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 has no vertices in </a:t>
            </a:r>
          </a:p>
          <a:p>
            <a:pPr/>
            <a:r>
              <a:t>the adjacency list</a:t>
            </a:r>
          </a:p>
          <a:p>
            <a:pPr/>
            <a:r>
              <a:t>Therefore, we finally </a:t>
            </a:r>
          </a:p>
          <a:p>
            <a:pPr/>
            <a:r>
              <a:t>go to the last line</a:t>
            </a:r>
          </a:p>
        </p:txBody>
      </p:sp>
      <p:pic>
        <p:nvPicPr>
          <p:cNvPr id="4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818" y="2095500"/>
            <a:ext cx="5867401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37" name="OS stack…"/>
          <p:cNvSpPr txBox="1"/>
          <p:nvPr/>
        </p:nvSpPr>
        <p:spPr>
          <a:xfrm>
            <a:off x="952500" y="2413000"/>
            <a:ext cx="3315221" cy="207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dfs_visit(I)</a:t>
            </a:r>
          </a:p>
          <a:p>
            <a:pPr>
              <a:defRPr sz="2800"/>
            </a:pPr>
            <a:r>
              <a:t>   dfs_visit(H)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38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39" name="We finish dfs_visit(L)…"/>
          <p:cNvSpPr txBox="1"/>
          <p:nvPr/>
        </p:nvSpPr>
        <p:spPr>
          <a:xfrm>
            <a:off x="6948457" y="7936217"/>
            <a:ext cx="583023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finish dfs_visit(L)</a:t>
            </a:r>
          </a:p>
          <a:p>
            <a:pPr/>
            <a:r>
              <a:t>and are back at the </a:t>
            </a:r>
          </a:p>
          <a:p>
            <a:pPr/>
            <a:r>
              <a:t>execution of dfs_visit(I)</a:t>
            </a:r>
          </a:p>
        </p:txBody>
      </p:sp>
      <p:pic>
        <p:nvPicPr>
          <p:cNvPr id="4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818" y="2095500"/>
            <a:ext cx="5867401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43" name="OS stack…"/>
          <p:cNvSpPr txBox="1"/>
          <p:nvPr/>
        </p:nvSpPr>
        <p:spPr>
          <a:xfrm>
            <a:off x="952500" y="2413000"/>
            <a:ext cx="3315221" cy="246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dfs_visit(J)</a:t>
            </a:r>
          </a:p>
          <a:p>
            <a:pPr>
              <a:defRPr sz="2800"/>
            </a:pPr>
            <a:r>
              <a:t>   dfs_visit(I)</a:t>
            </a:r>
          </a:p>
          <a:p>
            <a:pPr>
              <a:defRPr sz="2800"/>
            </a:pPr>
            <a:r>
              <a:t>   dfs_visit(H)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44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45" name="We pick a white vertex…"/>
          <p:cNvSpPr txBox="1"/>
          <p:nvPr/>
        </p:nvSpPr>
        <p:spPr>
          <a:xfrm>
            <a:off x="6948457" y="8152117"/>
            <a:ext cx="537295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pick a white vertex </a:t>
            </a:r>
          </a:p>
          <a:p>
            <a:pPr/>
            <a:r>
              <a:t>reachable from I: J</a:t>
            </a:r>
          </a:p>
        </p:txBody>
      </p:sp>
      <p:pic>
        <p:nvPicPr>
          <p:cNvPr id="4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4900" y="2501258"/>
            <a:ext cx="5867400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49" name="OS stack…"/>
          <p:cNvSpPr txBox="1"/>
          <p:nvPr/>
        </p:nvSpPr>
        <p:spPr>
          <a:xfrm>
            <a:off x="952500" y="2413000"/>
            <a:ext cx="3315221" cy="246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dfs_visit(J)</a:t>
            </a:r>
          </a:p>
          <a:p>
            <a:pPr>
              <a:defRPr sz="2800"/>
            </a:pPr>
            <a:r>
              <a:t>   dfs_visit(I)</a:t>
            </a:r>
          </a:p>
          <a:p>
            <a:pPr>
              <a:defRPr sz="2800"/>
            </a:pPr>
            <a:r>
              <a:t>   dfs_visit(H)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50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51" name="There are no white nodes…"/>
          <p:cNvSpPr txBox="1"/>
          <p:nvPr/>
        </p:nvSpPr>
        <p:spPr>
          <a:xfrm>
            <a:off x="6502400" y="8152117"/>
            <a:ext cx="605886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There are no white nodes</a:t>
            </a:r>
          </a:p>
          <a:p>
            <a:pPr/>
            <a:r>
              <a:t>in the adjacency list of J</a:t>
            </a:r>
          </a:p>
        </p:txBody>
      </p:sp>
      <p:pic>
        <p:nvPicPr>
          <p:cNvPr id="4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4900" y="2501258"/>
            <a:ext cx="5867400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55" name="OS stack…"/>
          <p:cNvSpPr txBox="1"/>
          <p:nvPr/>
        </p:nvSpPr>
        <p:spPr>
          <a:xfrm>
            <a:off x="952500" y="2413000"/>
            <a:ext cx="3315221" cy="207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dfs_visit(I)</a:t>
            </a:r>
          </a:p>
          <a:p>
            <a:pPr>
              <a:defRPr sz="2800"/>
            </a:pPr>
            <a:r>
              <a:t>   dfs_visit(H)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56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57" name="We close the call on J and…"/>
          <p:cNvSpPr txBox="1"/>
          <p:nvPr/>
        </p:nvSpPr>
        <p:spPr>
          <a:xfrm>
            <a:off x="6502400" y="8152117"/>
            <a:ext cx="605886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close the call on J and</a:t>
            </a:r>
          </a:p>
          <a:p>
            <a:pPr/>
            <a:r>
              <a:t>are back to dfs_visit(I)</a:t>
            </a:r>
          </a:p>
        </p:txBody>
      </p:sp>
      <p:pic>
        <p:nvPicPr>
          <p:cNvPr id="4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4900" y="2413000"/>
            <a:ext cx="58674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61" name="OS stack…"/>
          <p:cNvSpPr txBox="1"/>
          <p:nvPr/>
        </p:nvSpPr>
        <p:spPr>
          <a:xfrm>
            <a:off x="952500" y="2413000"/>
            <a:ext cx="3315221" cy="246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dfs_visit(K)</a:t>
            </a:r>
          </a:p>
          <a:p>
            <a:pPr>
              <a:defRPr sz="2800"/>
            </a:pPr>
            <a:r>
              <a:t>   dfs_visit(I)</a:t>
            </a:r>
          </a:p>
          <a:p>
            <a:pPr>
              <a:defRPr sz="2800"/>
            </a:pPr>
            <a:r>
              <a:t>   dfs_visit(H)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62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63" name="dfs_visit(I) now goes to K"/>
          <p:cNvSpPr txBox="1"/>
          <p:nvPr/>
        </p:nvSpPr>
        <p:spPr>
          <a:xfrm>
            <a:off x="6502400" y="8368017"/>
            <a:ext cx="605886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dfs_visit(I) now goes to K</a:t>
            </a:r>
          </a:p>
        </p:txBody>
      </p:sp>
      <p:pic>
        <p:nvPicPr>
          <p:cNvPr id="4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4900" y="2220209"/>
            <a:ext cx="5867400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67" name="OS stack…"/>
          <p:cNvSpPr txBox="1"/>
          <p:nvPr/>
        </p:nvSpPr>
        <p:spPr>
          <a:xfrm>
            <a:off x="952500" y="2413000"/>
            <a:ext cx="3315221" cy="207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dfs_visit(I)</a:t>
            </a:r>
          </a:p>
          <a:p>
            <a:pPr>
              <a:defRPr sz="2800"/>
            </a:pPr>
            <a:r>
              <a:t>   dfs_visit(H)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68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69" name="dfs_visit(K) finishes"/>
          <p:cNvSpPr txBox="1"/>
          <p:nvPr/>
        </p:nvSpPr>
        <p:spPr>
          <a:xfrm>
            <a:off x="7136618" y="8354890"/>
            <a:ext cx="491568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dfs_visit(K) finishes</a:t>
            </a:r>
          </a:p>
        </p:txBody>
      </p:sp>
      <p:pic>
        <p:nvPicPr>
          <p:cNvPr id="4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157" y="2509010"/>
            <a:ext cx="6007101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rémaux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Trémaux's Algorithm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3700" y="3829050"/>
            <a:ext cx="45974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73" name="OS stack…"/>
          <p:cNvSpPr txBox="1"/>
          <p:nvPr/>
        </p:nvSpPr>
        <p:spPr>
          <a:xfrm>
            <a:off x="952500" y="2413000"/>
            <a:ext cx="3315221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dfs_visit(H)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74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75" name="dfs_visit(I) runs again…"/>
          <p:cNvSpPr txBox="1"/>
          <p:nvPr/>
        </p:nvSpPr>
        <p:spPr>
          <a:xfrm>
            <a:off x="6502400" y="7995991"/>
            <a:ext cx="6516142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dfs_visit(I) runs again</a:t>
            </a:r>
          </a:p>
          <a:p>
            <a:pPr/>
            <a:r>
              <a:t>but finds no white vertices,</a:t>
            </a:r>
          </a:p>
          <a:p>
            <a:pPr/>
            <a:r>
              <a:t>so it finishes</a:t>
            </a:r>
          </a:p>
        </p:txBody>
      </p:sp>
      <p:pic>
        <p:nvPicPr>
          <p:cNvPr id="4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413000"/>
            <a:ext cx="6007100" cy="556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6100" y="6456565"/>
            <a:ext cx="1346200" cy="26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80" name="OS stack…"/>
          <p:cNvSpPr txBox="1"/>
          <p:nvPr/>
        </p:nvSpPr>
        <p:spPr>
          <a:xfrm>
            <a:off x="952500" y="2413000"/>
            <a:ext cx="3315221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dfs_visit(H)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81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82" name="dfs_visit(I) runs again…"/>
          <p:cNvSpPr txBox="1"/>
          <p:nvPr/>
        </p:nvSpPr>
        <p:spPr>
          <a:xfrm>
            <a:off x="6502400" y="7995991"/>
            <a:ext cx="6516142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dfs_visit(I) runs again</a:t>
            </a:r>
          </a:p>
          <a:p>
            <a:pPr/>
            <a:r>
              <a:t>but finds no white vertices,</a:t>
            </a:r>
          </a:p>
          <a:p>
            <a:pPr/>
            <a:r>
              <a:t>so it finishes</a:t>
            </a:r>
          </a:p>
        </p:txBody>
      </p:sp>
      <p:pic>
        <p:nvPicPr>
          <p:cNvPr id="4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095500"/>
            <a:ext cx="6007100" cy="556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6100" y="6154637"/>
            <a:ext cx="1346200" cy="26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87" name="OS stack…"/>
          <p:cNvSpPr txBox="1"/>
          <p:nvPr/>
        </p:nvSpPr>
        <p:spPr>
          <a:xfrm>
            <a:off x="952500" y="2413000"/>
            <a:ext cx="3315221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88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89" name="dfs_visit(H) runs again…"/>
          <p:cNvSpPr txBox="1"/>
          <p:nvPr/>
        </p:nvSpPr>
        <p:spPr>
          <a:xfrm>
            <a:off x="6502400" y="7995991"/>
            <a:ext cx="6516142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dfs_visit(H) runs again</a:t>
            </a:r>
          </a:p>
          <a:p>
            <a:pPr/>
            <a:r>
              <a:t>but finds no white vertices,</a:t>
            </a:r>
          </a:p>
          <a:p>
            <a:pPr/>
            <a:r>
              <a:t>so it finishes</a:t>
            </a:r>
          </a:p>
        </p:txBody>
      </p:sp>
      <p:pic>
        <p:nvPicPr>
          <p:cNvPr id="4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413000"/>
            <a:ext cx="6007100" cy="556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6100" y="6417183"/>
            <a:ext cx="1346200" cy="26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494" name="OS stack…"/>
          <p:cNvSpPr txBox="1"/>
          <p:nvPr/>
        </p:nvSpPr>
        <p:spPr>
          <a:xfrm>
            <a:off x="952500" y="2413000"/>
            <a:ext cx="3315221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495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496" name="dfs_visit(E) runs again"/>
          <p:cNvSpPr txBox="1"/>
          <p:nvPr/>
        </p:nvSpPr>
        <p:spPr>
          <a:xfrm>
            <a:off x="6502400" y="8211891"/>
            <a:ext cx="537295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dfs_visit(E) runs again</a:t>
            </a:r>
          </a:p>
        </p:txBody>
      </p:sp>
      <p:pic>
        <p:nvPicPr>
          <p:cNvPr id="4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413000"/>
            <a:ext cx="6007100" cy="556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29155" y="6404056"/>
            <a:ext cx="1346201" cy="26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01" name="OS stack…"/>
          <p:cNvSpPr txBox="1"/>
          <p:nvPr/>
        </p:nvSpPr>
        <p:spPr>
          <a:xfrm>
            <a:off x="952500" y="2413000"/>
            <a:ext cx="3315221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dfs_visit(F)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502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03" name="Finds F"/>
          <p:cNvSpPr txBox="1"/>
          <p:nvPr/>
        </p:nvSpPr>
        <p:spPr>
          <a:xfrm>
            <a:off x="7631349" y="8211891"/>
            <a:ext cx="171476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Finds F</a:t>
            </a:r>
          </a:p>
        </p:txBody>
      </p:sp>
      <p:pic>
        <p:nvPicPr>
          <p:cNvPr id="5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5200" y="2413000"/>
            <a:ext cx="60071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07" name="OS stack…"/>
          <p:cNvSpPr txBox="1"/>
          <p:nvPr/>
        </p:nvSpPr>
        <p:spPr>
          <a:xfrm>
            <a:off x="952500" y="2413000"/>
            <a:ext cx="3315221" cy="207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dfs_visit(G)</a:t>
            </a:r>
          </a:p>
          <a:p>
            <a:pPr>
              <a:defRPr sz="2800"/>
            </a:pPr>
            <a:r>
              <a:t>   dfs_visit(F)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508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09" name="Finds G"/>
          <p:cNvSpPr txBox="1"/>
          <p:nvPr/>
        </p:nvSpPr>
        <p:spPr>
          <a:xfrm>
            <a:off x="7631349" y="8211891"/>
            <a:ext cx="171476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Finds G</a:t>
            </a:r>
          </a:p>
        </p:txBody>
      </p:sp>
      <p:pic>
        <p:nvPicPr>
          <p:cNvPr id="5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5200" y="2413000"/>
            <a:ext cx="60071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13" name="OS stack…"/>
          <p:cNvSpPr txBox="1"/>
          <p:nvPr/>
        </p:nvSpPr>
        <p:spPr>
          <a:xfrm>
            <a:off x="952500" y="2413000"/>
            <a:ext cx="3315221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dfs_visit(F)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514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15" name="Nothing left in G"/>
          <p:cNvSpPr txBox="1"/>
          <p:nvPr/>
        </p:nvSpPr>
        <p:spPr>
          <a:xfrm>
            <a:off x="7631349" y="8211891"/>
            <a:ext cx="400113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Nothing left in G</a:t>
            </a:r>
          </a:p>
        </p:txBody>
      </p:sp>
      <p:pic>
        <p:nvPicPr>
          <p:cNvPr id="5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5200" y="2413000"/>
            <a:ext cx="60071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19" name="OS stack…"/>
          <p:cNvSpPr txBox="1"/>
          <p:nvPr/>
        </p:nvSpPr>
        <p:spPr>
          <a:xfrm>
            <a:off x="952500" y="2413000"/>
            <a:ext cx="3315221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dfs_visit(E)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520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21" name="Nothing left in F"/>
          <p:cNvSpPr txBox="1"/>
          <p:nvPr/>
        </p:nvSpPr>
        <p:spPr>
          <a:xfrm>
            <a:off x="7631349" y="8211891"/>
            <a:ext cx="400113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Nothing left in F</a:t>
            </a:r>
          </a:p>
        </p:txBody>
      </p:sp>
      <p:pic>
        <p:nvPicPr>
          <p:cNvPr id="5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157" y="2413000"/>
            <a:ext cx="6007101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25" name="OS stack…"/>
          <p:cNvSpPr txBox="1"/>
          <p:nvPr/>
        </p:nvSpPr>
        <p:spPr>
          <a:xfrm>
            <a:off x="952500" y="2413000"/>
            <a:ext cx="3315221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526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27" name="Finishing E"/>
          <p:cNvSpPr txBox="1"/>
          <p:nvPr/>
        </p:nvSpPr>
        <p:spPr>
          <a:xfrm>
            <a:off x="7631349" y="8211891"/>
            <a:ext cx="262931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Finishing E</a:t>
            </a:r>
          </a:p>
        </p:txBody>
      </p:sp>
      <p:pic>
        <p:nvPicPr>
          <p:cNvPr id="5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2454" y="2413000"/>
            <a:ext cx="6007101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31" name="OS stack…"/>
          <p:cNvSpPr txBox="1"/>
          <p:nvPr/>
        </p:nvSpPr>
        <p:spPr>
          <a:xfrm>
            <a:off x="952500" y="2413000"/>
            <a:ext cx="3315221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dfs_visit(D)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532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33" name="Last white vector in…"/>
          <p:cNvSpPr txBox="1"/>
          <p:nvPr/>
        </p:nvSpPr>
        <p:spPr>
          <a:xfrm>
            <a:off x="7631349" y="7780091"/>
            <a:ext cx="491568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Last white vector in </a:t>
            </a:r>
          </a:p>
          <a:p>
            <a:pPr/>
            <a:r>
              <a:t>the adjacency list of</a:t>
            </a:r>
          </a:p>
          <a:p>
            <a:pPr/>
            <a:r>
              <a:t>C is D</a:t>
            </a:r>
          </a:p>
        </p:txBody>
      </p:sp>
      <p:pic>
        <p:nvPicPr>
          <p:cNvPr id="5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9931" y="2095500"/>
            <a:ext cx="6007101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rémaux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Trémaux's Algorithm</a:t>
            </a:r>
          </a:p>
        </p:txBody>
      </p:sp>
      <p:sp>
        <p:nvSpPr>
          <p:cNvPr id="148" name="https://en.wikipedia.org/wiki/File:Tremaux_Maze_Solving_Algorithm.gif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https://en.wikipedia.org/wiki/File:Tremaux_Maze_Solving_Algorithm.gif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37" name="OS stack…"/>
          <p:cNvSpPr txBox="1"/>
          <p:nvPr/>
        </p:nvSpPr>
        <p:spPr>
          <a:xfrm>
            <a:off x="952500" y="2413000"/>
            <a:ext cx="3315221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dfs_visit(D)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538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39" name="D has no white vertices…"/>
          <p:cNvSpPr txBox="1"/>
          <p:nvPr/>
        </p:nvSpPr>
        <p:spPr>
          <a:xfrm>
            <a:off x="7174075" y="7995991"/>
            <a:ext cx="537295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 has no white vertices</a:t>
            </a:r>
          </a:p>
          <a:p>
            <a:pPr/>
            <a:r>
              <a:t>in its adjacency list</a:t>
            </a:r>
          </a:p>
        </p:txBody>
      </p:sp>
      <p:pic>
        <p:nvPicPr>
          <p:cNvPr id="5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9931" y="2095500"/>
            <a:ext cx="6007101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43" name="OS stack…"/>
          <p:cNvSpPr txBox="1"/>
          <p:nvPr/>
        </p:nvSpPr>
        <p:spPr>
          <a:xfrm>
            <a:off x="952500" y="2413000"/>
            <a:ext cx="3315221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544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45" name="We are back in C"/>
          <p:cNvSpPr txBox="1"/>
          <p:nvPr/>
        </p:nvSpPr>
        <p:spPr>
          <a:xfrm>
            <a:off x="7174075" y="8211891"/>
            <a:ext cx="377249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are back in C</a:t>
            </a:r>
          </a:p>
        </p:txBody>
      </p:sp>
      <p:pic>
        <p:nvPicPr>
          <p:cNvPr id="5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9931" y="2095500"/>
            <a:ext cx="6007101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49" name="OS stack…"/>
          <p:cNvSpPr txBox="1"/>
          <p:nvPr/>
        </p:nvSpPr>
        <p:spPr>
          <a:xfrm>
            <a:off x="952500" y="2413000"/>
            <a:ext cx="3315221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dfs_visit(C)</a:t>
            </a:r>
          </a:p>
        </p:txBody>
      </p:sp>
      <p:sp>
        <p:nvSpPr>
          <p:cNvPr id="550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51" name="Now we close C"/>
          <p:cNvSpPr txBox="1"/>
          <p:nvPr/>
        </p:nvSpPr>
        <p:spPr>
          <a:xfrm>
            <a:off x="7174075" y="8211891"/>
            <a:ext cx="331522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we close C</a:t>
            </a:r>
          </a:p>
        </p:txBody>
      </p:sp>
      <p:pic>
        <p:nvPicPr>
          <p:cNvPr id="5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9931" y="2095500"/>
            <a:ext cx="6007101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55" name="OS stack"/>
          <p:cNvSpPr txBox="1"/>
          <p:nvPr/>
        </p:nvSpPr>
        <p:spPr>
          <a:xfrm>
            <a:off x="952500" y="2413000"/>
            <a:ext cx="1821458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</a:t>
            </a:r>
          </a:p>
        </p:txBody>
      </p:sp>
      <p:sp>
        <p:nvSpPr>
          <p:cNvPr id="556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57" name="Now we close C"/>
          <p:cNvSpPr txBox="1"/>
          <p:nvPr/>
        </p:nvSpPr>
        <p:spPr>
          <a:xfrm>
            <a:off x="7174075" y="8211891"/>
            <a:ext cx="331522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we close C</a:t>
            </a:r>
          </a:p>
        </p:txBody>
      </p:sp>
      <p:pic>
        <p:nvPicPr>
          <p:cNvPr id="5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8135" y="2531145"/>
            <a:ext cx="6007101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61" name="At this point, the original call to dfs_visit(C) is d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At this point, the original call to dfs_visit(C) is done</a:t>
            </a:r>
          </a:p>
          <a:p>
            <a:pPr/>
            <a:r>
              <a:t>However, since there are still white nodes left, we have to pick one of them and visit again. </a:t>
            </a:r>
          </a:p>
          <a:p>
            <a:pPr/>
            <a:r>
              <a:t>We pick 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64" name="OS stack…"/>
          <p:cNvSpPr txBox="1"/>
          <p:nvPr/>
        </p:nvSpPr>
        <p:spPr>
          <a:xfrm>
            <a:off x="952500" y="2413000"/>
            <a:ext cx="3315221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dfs_visit(A)</a:t>
            </a:r>
          </a:p>
          <a:p>
            <a:pPr>
              <a:defRPr sz="2800"/>
            </a:pPr>
            <a:r>
              <a:t>  </a:t>
            </a:r>
          </a:p>
        </p:txBody>
      </p:sp>
      <p:sp>
        <p:nvSpPr>
          <p:cNvPr id="565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66" name="A is the only node in…"/>
          <p:cNvSpPr txBox="1"/>
          <p:nvPr/>
        </p:nvSpPr>
        <p:spPr>
          <a:xfrm>
            <a:off x="7174075" y="7995991"/>
            <a:ext cx="5144319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is the only node in </a:t>
            </a:r>
          </a:p>
          <a:p>
            <a:pPr/>
            <a:r>
              <a:t>the stack</a:t>
            </a:r>
          </a:p>
        </p:txBody>
      </p:sp>
      <p:pic>
        <p:nvPicPr>
          <p:cNvPr id="5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1293" y="2044700"/>
            <a:ext cx="6007101" cy="566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70" name="OS stack…"/>
          <p:cNvSpPr txBox="1"/>
          <p:nvPr/>
        </p:nvSpPr>
        <p:spPr>
          <a:xfrm>
            <a:off x="952500" y="2413000"/>
            <a:ext cx="3315221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dfs_visit(B)</a:t>
            </a:r>
          </a:p>
          <a:p>
            <a:pPr>
              <a:defRPr sz="2800"/>
            </a:pPr>
            <a:r>
              <a:t>   dfs_visit(A)</a:t>
            </a:r>
          </a:p>
          <a:p>
            <a:pPr>
              <a:defRPr sz="2800"/>
            </a:pPr>
            <a:r>
              <a:t>  </a:t>
            </a:r>
          </a:p>
        </p:txBody>
      </p:sp>
      <p:sp>
        <p:nvSpPr>
          <p:cNvPr id="571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72" name="We discover B from A"/>
          <p:cNvSpPr txBox="1"/>
          <p:nvPr/>
        </p:nvSpPr>
        <p:spPr>
          <a:xfrm>
            <a:off x="7174075" y="8211891"/>
            <a:ext cx="468704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discover B from A</a:t>
            </a:r>
          </a:p>
        </p:txBody>
      </p:sp>
      <p:pic>
        <p:nvPicPr>
          <p:cNvPr id="5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4047" y="1987550"/>
            <a:ext cx="6007101" cy="577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76" name="OS stack…"/>
          <p:cNvSpPr txBox="1"/>
          <p:nvPr/>
        </p:nvSpPr>
        <p:spPr>
          <a:xfrm>
            <a:off x="952500" y="2413000"/>
            <a:ext cx="3315221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dfs_visit(A)</a:t>
            </a:r>
          </a:p>
          <a:p>
            <a:pPr>
              <a:defRPr sz="2800"/>
            </a:pPr>
            <a:r>
              <a:t>  </a:t>
            </a:r>
          </a:p>
        </p:txBody>
      </p:sp>
      <p:sp>
        <p:nvSpPr>
          <p:cNvPr id="577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78" name="We can finish B"/>
          <p:cNvSpPr txBox="1"/>
          <p:nvPr/>
        </p:nvSpPr>
        <p:spPr>
          <a:xfrm>
            <a:off x="7174075" y="8211891"/>
            <a:ext cx="354385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can finish B</a:t>
            </a:r>
          </a:p>
        </p:txBody>
      </p:sp>
      <p:pic>
        <p:nvPicPr>
          <p:cNvPr id="5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5200" y="1987550"/>
            <a:ext cx="6007100" cy="577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82" name="OS stack…"/>
          <p:cNvSpPr txBox="1"/>
          <p:nvPr/>
        </p:nvSpPr>
        <p:spPr>
          <a:xfrm>
            <a:off x="952500" y="2413000"/>
            <a:ext cx="3315221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OS stack</a:t>
            </a:r>
          </a:p>
          <a:p>
            <a:pPr>
              <a:defRPr sz="2800"/>
            </a:pPr>
            <a:r>
              <a:t>   dfs_visit(A)</a:t>
            </a:r>
          </a:p>
          <a:p>
            <a:pPr>
              <a:defRPr sz="2800"/>
            </a:pPr>
            <a:r>
              <a:t>  </a:t>
            </a:r>
          </a:p>
        </p:txBody>
      </p:sp>
      <p:sp>
        <p:nvSpPr>
          <p:cNvPr id="583" name="dfs_visit(u):…"/>
          <p:cNvSpPr txBox="1"/>
          <p:nvPr/>
        </p:nvSpPr>
        <p:spPr>
          <a:xfrm>
            <a:off x="952500" y="5887791"/>
            <a:ext cx="514431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dfs_visit(u):</a:t>
            </a:r>
          </a:p>
          <a:p>
            <a:pPr>
              <a:defRPr sz="2200"/>
            </a:pPr>
            <a:r>
              <a:t>    u.color = 'gray'</a:t>
            </a:r>
          </a:p>
          <a:p>
            <a:pPr>
              <a:defRPr sz="2200"/>
            </a:pPr>
            <a:r>
              <a:t>    for each v in u.adjacency:</a:t>
            </a:r>
          </a:p>
          <a:p>
            <a:pPr>
              <a:defRPr sz="2200"/>
            </a:pPr>
            <a:r>
              <a:t>        if v.color == 'white'</a:t>
            </a:r>
          </a:p>
          <a:p>
            <a:pPr>
              <a:defRPr sz="2200"/>
            </a:pPr>
            <a:r>
              <a:t>            dfs_visit(v)</a:t>
            </a:r>
          </a:p>
          <a:p>
            <a:pPr>
              <a:defRPr sz="2200"/>
            </a:pPr>
            <a:r>
              <a:t>    u.color = 'black       </a:t>
            </a:r>
          </a:p>
          <a:p>
            <a:pPr>
              <a:defRPr sz="2200"/>
            </a:pPr>
            <a:r>
              <a:t>              </a:t>
            </a:r>
          </a:p>
        </p:txBody>
      </p:sp>
      <p:sp>
        <p:nvSpPr>
          <p:cNvPr id="584" name="We can finish A"/>
          <p:cNvSpPr txBox="1"/>
          <p:nvPr/>
        </p:nvSpPr>
        <p:spPr>
          <a:xfrm>
            <a:off x="7174075" y="8211891"/>
            <a:ext cx="354385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can finish A</a:t>
            </a:r>
          </a:p>
        </p:txBody>
      </p:sp>
      <p:pic>
        <p:nvPicPr>
          <p:cNvPr id="5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818" y="2413000"/>
            <a:ext cx="6007101" cy="577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Depth First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Depth First Search</a:t>
            </a:r>
          </a:p>
        </p:txBody>
      </p:sp>
      <p:sp>
        <p:nvSpPr>
          <p:cNvPr id="588" name="Now we are d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are done</a:t>
            </a:r>
          </a:p>
          <a:p>
            <a:pPr lvl="1"/>
            <a:r>
              <a:t>The predecessor relationship has given us a nice set of trees — a "forest"</a:t>
            </a:r>
          </a:p>
        </p:txBody>
      </p:sp>
      <p:pic>
        <p:nvPicPr>
          <p:cNvPr id="5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8553" y="4876800"/>
            <a:ext cx="4037905" cy="401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3750" y="4876800"/>
            <a:ext cx="4178567" cy="4019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