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mputational Model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Computational Model</a:t>
            </a:r>
          </a:p>
        </p:txBody>
      </p:sp>
      <p:sp>
        <p:nvSpPr>
          <p:cNvPr id="120" name="Algorithm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7" name="Branch prediction and speculative exec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Branch prediction and speculative execution</a:t>
            </a:r>
          </a:p>
          <a:p>
            <a:pPr lvl="1"/>
            <a:r>
              <a:t>Because cache misses are long</a:t>
            </a:r>
          </a:p>
          <a:p>
            <a:pPr lvl="2"/>
            <a:r>
              <a:t>Processor will executes statements after a conditional statement</a:t>
            </a:r>
          </a:p>
          <a:p>
            <a:pPr lvl="3"/>
            <a:r>
              <a:t>At the danger of these statements not being usable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Branch Predi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Branch Prediction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3727" y="3010265"/>
            <a:ext cx="10757346" cy="29408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3" name="Too many if statements and branch prediction and speculative execution become ineffec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Too many if statements and branch prediction and speculative execution become ineffective</a:t>
            </a:r>
          </a:p>
          <a:p>
            <a:pPr/>
            <a:r>
              <a:t>Good algorithms can be designed that minimize branches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6" name="Large Data 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Large Data Sets</a:t>
            </a:r>
          </a:p>
          <a:p>
            <a:pPr lvl="1"/>
            <a:r>
              <a:t>RAM is limited and expensive</a:t>
            </a:r>
          </a:p>
          <a:p>
            <a:pPr lvl="2"/>
            <a:r>
              <a:t>This might change soon with Phase Change Memories as RAM substitutes</a:t>
            </a:r>
          </a:p>
          <a:p>
            <a:pPr lvl="1"/>
            <a:r>
              <a:t>Some data does not fit into RAM</a:t>
            </a:r>
          </a:p>
          <a:p>
            <a:pPr lvl="2"/>
            <a:r>
              <a:t>Performance becomes dominated by moving data from storage into RAM and back</a:t>
            </a:r>
          </a:p>
          <a:p>
            <a:pPr lvl="1"/>
            <a:r>
              <a:t>Modern algorithms can be designed to work well with certain storage systems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9" name="Distributed Comput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Distributed Computing</a:t>
            </a:r>
          </a:p>
          <a:p>
            <a:pPr lvl="1"/>
            <a:r>
              <a:t>Many tasks are to massive to work on a single machine</a:t>
            </a:r>
          </a:p>
          <a:p>
            <a:pPr lvl="1"/>
            <a:r>
              <a:t>Distribute computation over many nodes</a:t>
            </a:r>
          </a:p>
          <a:p>
            <a:pPr lvl="1"/>
            <a:r>
              <a:t>Performance can now be dominated by the costs of moving data between machines and / or coordinating between them</a:t>
            </a:r>
          </a:p>
          <a:p>
            <a:pPr lvl="1">
              <a:defRPr b="1"/>
            </a:pPr>
            <a:r>
              <a:t>Distributed 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2" name="Parallel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Parallel Computation</a:t>
            </a:r>
          </a:p>
          <a:p>
            <a:pPr lvl="1"/>
            <a:r>
              <a:t>GPU have millions of simple processing elements</a:t>
            </a:r>
          </a:p>
          <a:p>
            <a:pPr lvl="1"/>
            <a:r>
              <a:t>Modern CUDA algorithms will make use of parallelization</a:t>
            </a:r>
          </a:p>
          <a:p>
            <a:pPr lvl="2"/>
            <a:r>
              <a:t>Successors to earlier parallel algorithms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5" name="Despite it al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Despite it all:</a:t>
            </a:r>
          </a:p>
          <a:p>
            <a:pPr lvl="1"/>
            <a:r>
              <a:t>RAM model has allowed us to develop a set of efficient algorithms </a:t>
            </a:r>
          </a:p>
          <a:p>
            <a:pPr lvl="2"/>
            <a:r>
              <a:t>To which we still add</a:t>
            </a:r>
          </a:p>
          <a:p>
            <a:pPr lvl="1"/>
            <a:r>
              <a:t>However:  Software engineers and algorithm designers need to be aware of architecture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8" name="Calculating tim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Calculating timings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depend on data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Example: Sorting algorithm can run much faster on almost sorted data (or much worse)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maximum time (pessimistic)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expected time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Needs to make assumption on probabilities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minimum time (optimistic)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Usually a useless measure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71" name="Probabilistic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Probabilistic algorithms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Algorithms can make decisions based on probabilities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Useful in case there is an "</a:t>
            </a:r>
            <a:r>
              <a:rPr b="1"/>
              <a:t>adversary</a:t>
            </a:r>
            <a:r>
              <a:t>" who gets to select data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Example: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Cryptography: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Can always break cryptography by guessing keys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But the probability of breaking cryptography with reasonable high probability in a limited amount of time should be very small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74" name="Program solve instances of a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Program solve </a:t>
            </a:r>
            <a:r>
              <a:rPr b="1"/>
              <a:t>instances</a:t>
            </a:r>
            <a:r>
              <a:t> of a problem</a:t>
            </a:r>
          </a:p>
          <a:p>
            <a:pPr lvl="1"/>
            <a:r>
              <a:t>Good algorithms scale well as instances become large</a:t>
            </a:r>
          </a:p>
          <a:p>
            <a:pPr/>
            <a:r>
              <a:t>Clients are only interested how fast a given instance of a given size is solved</a:t>
            </a:r>
          </a:p>
          <a:p>
            <a:pPr/>
            <a:r>
              <a:t>Algorithm designers are interested in designing algorithms that work well independent of the size of the instance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Modeling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Modeling Algorithms</a:t>
            </a:r>
          </a:p>
        </p:txBody>
      </p:sp>
      <p:sp>
        <p:nvSpPr>
          <p:cNvPr id="123" name="Algorithms can be implemented, but are not equal to an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Algorithms can be implemented, but are not equal to an implementation</a:t>
            </a:r>
          </a:p>
          <a:p>
            <a:pPr/>
            <a:r>
              <a:t>Performance is always concrete</a:t>
            </a:r>
          </a:p>
          <a:p>
            <a:pPr lvl="1"/>
            <a:r>
              <a:t>We can only measure what is there</a:t>
            </a:r>
          </a:p>
          <a:p>
            <a:pPr lvl="2"/>
            <a:r>
              <a:t>A </a:t>
            </a:r>
            <a:r>
              <a:rPr b="1"/>
              <a:t>given</a:t>
            </a:r>
            <a:r>
              <a:t> implementation of an algorithm</a:t>
            </a:r>
          </a:p>
          <a:p>
            <a:pPr lvl="2"/>
            <a:r>
              <a:t>On a </a:t>
            </a:r>
            <a:r>
              <a:rPr b="1"/>
              <a:t>given </a:t>
            </a:r>
            <a:r>
              <a:t>platform</a:t>
            </a:r>
          </a:p>
          <a:p>
            <a:pPr lvl="2"/>
            <a:r>
              <a:t>Under </a:t>
            </a:r>
            <a:r>
              <a:rPr b="1"/>
              <a:t>given circumstances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77" name="Evaluate performance by giving maximum or expected run time of a program on an instance siz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Evaluate performance by giving maximum or expected run time of a program on an instance size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/>
            <a:r>
              <a:t>Gives a function 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ϕ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Interested in asymptotic behavior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80" name="Example:  Compare  ,  ,   fo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Compare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for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0,100,200,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,1000</m:t>
                </m:r>
              </m:oMath>
            </a14:m>
          </a:p>
        </p:txBody>
      </p:sp>
      <p:sp>
        <p:nvSpPr>
          <p:cNvPr id="181" name="n      n**2        0.1n**3     0.01 2**n…"/>
          <p:cNvSpPr txBox="1"/>
          <p:nvPr/>
        </p:nvSpPr>
        <p:spPr>
          <a:xfrm>
            <a:off x="2256135" y="4267200"/>
            <a:ext cx="8162331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n      n**2        0.1n**3     0.01 2**n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0  0.000000e+00 0.000000e+00 1.000000e-02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100  1.000000e+04 1.000000e+05 1.267651e+28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200  4.000000e+04 8.000000e+05 1.606938e+58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300  9.000000e+04 2.700000e+06 2.037036e+88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400  1.600000e+05 6.400000e+06 2.582250e+118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500  2.500000e+05 1.250000e+07 3.273391e+148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600  3.600000e+05 2.160000e+07 4.149516e+178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700  4.900000e+05 3.430000e+07 5.260136e+208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800  6.400000e+05 5.120000e+07 6.668014e+238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900  8.100000e+05 7.290000e+07 8.452712e+268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1000 1.000000e+06 1.000000e+08 1.071509e+299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o compare the growth use Landau's no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To compare the growth use Landau's notation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Informally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rPr b="1"/>
              <a:t>Big O: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grows slower or equally fast than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rPr b="1"/>
              <a:t>Little O: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1"/>
              <a:t> </a:t>
            </a:r>
            <a:r>
              <a:t> 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grows slower or than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rPr b="1"/>
              <a:t>Theta: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1"/>
              <a:t> </a:t>
            </a:r>
            <a:r>
              <a:t>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grow equally fast</a:t>
            </a:r>
          </a:p>
          <a:p>
            <a:pPr lvl="2" marL="1280159" indent="-426719" defTabSz="560831">
              <a:spcBef>
                <a:spcPts val="2100"/>
              </a:spcBef>
              <a:defRPr b="1" sz="3072"/>
            </a:pPr>
            <a:r>
              <a:t>Omega: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</a:t>
            </a:r>
            <a:r>
              <a:rPr b="0"/>
              <a:t>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rPr b="0"/>
              <a:t> grows faster than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endParaRPr sz="3200"/>
          </a:p>
        </p:txBody>
      </p:sp>
      <p:sp>
        <p:nvSpPr>
          <p:cNvPr id="184" name="Asymptotic Growt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Asymptotic Growth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87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:r>
              <a:t>Little o:</a:t>
            </a:r>
          </a:p>
          <a:p>
            <a:pPr lvl="2" marL="0" indent="889000">
              <a:buSzTx/>
              <a:buNone/>
            </a:pPr>
            <a:r>
              <a:t>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⇔</m:t>
                </m:r>
                <m:limLow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90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:r>
              <a:t>Big O: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93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14:m>
              <m:oMath>
                <m:r>
                  <m:rPr>
                    <m:sty m:val="p"/>
                  </m:rP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</m:oMath>
            </a14:m>
            <a:r>
              <a:t>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96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14:m>
              <m:oMath>
                <m:r>
                  <m:rPr>
                    <m:sty m:val="p"/>
                  </m:rP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</m:oMath>
            </a14:m>
            <a:r>
              <a:t>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99" name="In general, we only look at positive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general, we only look at positive functions</a:t>
            </a:r>
          </a:p>
          <a:p>
            <a:pPr/>
            <a:r>
              <a:t>For analytic functions (complex differentiable), there are easier ways to determine the relationship between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02" name="Use the definition to show tha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definition to show that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05" name="Pick    and   and find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m:rPr>
                      <m:nor/>
                    </m:rP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if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11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m:rPr>
                      <m:nor/>
                    </m:rP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if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/>
            <a:r>
              <a:t>Pick 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12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find that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</a:p>
          <a:p>
            <a:pPr/>
            <a:r>
              <a:t>Therefore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  <a:p>
            <a:pPr/>
          </a:p>
          <a:p>
            <a:pPr/>
            <a:r>
              <a:t>Notice that we did not care about the exact constants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Modeling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Modeling Algorithms</a:t>
            </a:r>
          </a:p>
        </p:txBody>
      </p:sp>
      <p:sp>
        <p:nvSpPr>
          <p:cNvPr id="126" name="Goal of algorithm design is not to invent well performing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Goal of algorithm design is not to invent well performing algorithms</a:t>
            </a:r>
          </a:p>
          <a:p>
            <a:pPr lvl="1"/>
            <a:r>
              <a:t>Such a thing does not exist</a:t>
            </a:r>
          </a:p>
          <a:p>
            <a:pPr/>
            <a:r>
              <a:t>But to develop algorithms that work well under a large variety of circumstances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08" name="Assume from now on that all functions   are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from now on that all functions </a:t>
            </a:r>
            <a14:m>
              <m:oMath>
                <m:r>
                  <a:rPr xmlns:a="http://schemas.openxmlformats.org/drawingml/2006/main" sz="1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are positive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/>
            <a:r>
              <a:t>We also assume that the functions are analytic</a:t>
            </a:r>
          </a:p>
          <a:p>
            <a:pPr lvl="1"/>
            <a:r>
              <a:t>Differentiable as complex functions (almost everywhere)</a:t>
            </a:r>
          </a:p>
          <a:p>
            <a:pPr lvl="1"/>
            <a:r>
              <a:t>This includes all major functions used in engineering</a:t>
            </a:r>
          </a:p>
          <a:p>
            <a:pPr lvl="1"/>
            <a:r>
              <a:t>Implies that they are infinitely often differentiable (almost everywhere)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11" name="Assu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 </a:t>
            </a:r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  <a:p>
            <a:pPr lvl="2"/>
            <a:r>
              <a:t>(this means that we also assume that the limit exists)</a:t>
            </a:r>
          </a:p>
          <a:p>
            <a:pPr/>
            <a:r>
              <a:t>Then: 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14" name="Proo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Proof: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</m:oMath>
              </m:oMathPara>
            </a14:m>
          </a:p>
          <a:p>
            <a:pPr lvl="3"/>
            <a:r>
              <a:t>Definition of the limit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17" name="Now we select one particular  , namely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37820" indent="-337820" defTabSz="443991">
              <a:spcBef>
                <a:spcPts val="1600"/>
              </a:spcBef>
              <a:defRPr sz="2432"/>
            </a:pPr>
            <a:r>
              <a:t>Now we select one particular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namely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</a:t>
            </a:r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For this selection, we have</a:t>
            </a:r>
          </a:p>
          <a:p>
            <a:pPr marL="33782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We also set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</a:p>
          <a:p>
            <a:pPr lvl="1" marL="67564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Now we have</a:t>
            </a:r>
          </a:p>
          <a:p>
            <a:pPr lvl="1" marL="67564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Thus by definition:  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20" name="impl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implies 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</a:p>
          <a:p>
            <a:pPr marL="0" indent="0">
              <a:buSzTx/>
              <a:buNone/>
            </a:pPr>
            <a:r>
              <a:t>Proof:</a:t>
            </a:r>
          </a:p>
          <a:p>
            <a:pPr lvl="1" marL="0" indent="444500">
              <a:buSzTx/>
              <a:buNone/>
            </a:pP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implies</a:t>
            </a:r>
          </a:p>
          <a:p>
            <a:pPr lvl="1" marL="0" indent="444500">
              <a:buSzTx/>
              <a:buNone/>
            </a:pPr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</a:t>
            </a:r>
          </a:p>
          <a:p>
            <a:pPr lvl="1" marL="0" indent="444500">
              <a:buSzTx/>
              <a:buNone/>
            </a:pPr>
            <a:r>
              <a:t>which implies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∃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23" name="We select  , which impl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We select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which implies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f>
                    <m:fPr>
                      <m:ctrlP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den>
                  </m:f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f>
                    <m:fPr>
                      <m:ctrlP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We select </a:t>
            </a:r>
            <a14:m>
              <m:oMath>
                <m:sSub>
                  <m:e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f>
                  <m:fPr>
                    <m:ctrlP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den>
                </m:f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  <a:r>
              <a:t> and obtain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:r>
              <a:t>which implies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sSub>
                  <m:e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i.e.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3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226" name="impl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  <a:r>
              <a:t>  implies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</a:p>
          <a:p>
            <a:pPr/>
            <a:r>
              <a:t>Proof is homework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229" name="Relationship between    a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Relationship between </a:t>
            </a:r>
            <a14:m>
              <m:oMath>
                <m:r>
                  <m:rPr>
                    <m:sty m:val="p"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and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?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Evaluate the asymptotic behavior of 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</m:oMath>
            </a14:m>
            <a:r>
              <a:t>. 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The limit is of type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num>
                  <m:den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den>
                </m:f>
              </m:oMath>
            </a14:m>
            <a:r>
              <a:t>, so we use the theorem of L'Hôpital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Take the derivatives of denominator and numerator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Obtain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f>
                      <m:fPr>
                        <m:ctrlP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den>
                </m:f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</m:oMath>
            </a14:m>
            <a:r>
              <a:t>.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Because </a:t>
            </a:r>
            <a14:m>
              <m:oMath>
                <m:limLow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we have </a:t>
            </a:r>
            <a14:m>
              <m:oMath>
                <m:limLow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and </a:t>
            </a:r>
            <a14:m>
              <m:oMath>
                <m:r>
                  <m:rPr>
                    <m:sty m:val="p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9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232" name="Relationship between   a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 between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and </a:t>
            </a:r>
            <a14:m>
              <m:oMath>
                <m:sSup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e>
                  <m:sup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?</a:t>
            </a:r>
          </a:p>
          <a:p>
            <a:pPr/>
            <a14:m>
              <m:oMathPara>
                <m:oMathParaPr>
                  <m:jc m:val="left"/>
                </m:oMathParaPr>
                <m:oMath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sSup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num>
                    <m:den>
                      <m:sSup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den>
                  </m:f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/>
            <a:r>
              <a:t>Therefore 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29" name="Classic Mod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Classic Model</a:t>
            </a:r>
          </a:p>
          <a:p>
            <a:pPr lvl="1"/>
            <a:r>
              <a:t>RAM Model</a:t>
            </a:r>
          </a:p>
          <a:p>
            <a:pPr lvl="2"/>
            <a:r>
              <a:t>A machine consists of a CPU and RAM</a:t>
            </a:r>
          </a:p>
          <a:p>
            <a:pPr lvl="3"/>
            <a:r>
              <a:t>CPU has a large number of registers</a:t>
            </a:r>
          </a:p>
          <a:p>
            <a:pPr lvl="2"/>
            <a:r>
              <a:t>Unit costs for:</a:t>
            </a:r>
          </a:p>
          <a:p>
            <a:pPr lvl="3"/>
            <a:r>
              <a:t>Moving data between RAM and CPU</a:t>
            </a:r>
          </a:p>
          <a:p>
            <a:pPr lvl="3"/>
            <a:r>
              <a:t>Calculating between registers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2" name="RAM Model is not accur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RAM Model is not accurate</a:t>
            </a:r>
          </a:p>
          <a:p>
            <a:pPr lvl="1"/>
            <a:r>
              <a:t>Operations do not cost the same</a:t>
            </a:r>
          </a:p>
          <a:p>
            <a:pPr lvl="2"/>
            <a:r>
              <a:t>Moving data from RAM to Cache (cache miss) can take 200 nsec</a:t>
            </a:r>
          </a:p>
          <a:p>
            <a:pPr lvl="2"/>
            <a:r>
              <a:t>Simple operations take 20 nsec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5" name="Operations are not sequenti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Operations are not sequential: </a:t>
            </a:r>
          </a:p>
          <a:p>
            <a:pPr lvl="2"/>
            <a:r>
              <a:t>Intel 486DX:  0.336 instructions per clock cycle at 33 MHz = 11.1 Million Instructions per Second (MIPS)</a:t>
            </a:r>
          </a:p>
          <a:p>
            <a:pPr lvl="2"/>
            <a:r>
              <a:t>AMD Ryzen 7 1800X: 84.6 instructions per clock cycle at 3.6 GHz = 304,510 MIPS </a:t>
            </a:r>
          </a:p>
          <a:p>
            <a:pPr/>
            <a:r>
              <a:t>Now: many instructions run in parallel and execution overlaps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8" name="Data and instructions are cached in several cache leve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and instructions are cached in several cache levels</a:t>
            </a:r>
          </a:p>
          <a:p>
            <a:pPr lvl="1"/>
            <a:r>
              <a:t>Caches belong exclusively to a chip</a:t>
            </a:r>
          </a:p>
          <a:p>
            <a:pPr lvl="1"/>
            <a:r>
              <a:t>Core has own L1 / L2 caches</a:t>
            </a:r>
          </a:p>
          <a:p>
            <a:pPr lvl="1"/>
            <a:r>
              <a:t>Up till now:</a:t>
            </a:r>
          </a:p>
          <a:p>
            <a:pPr lvl="2"/>
            <a:r>
              <a:t>Caches are coherent through invalidation</a:t>
            </a:r>
          </a:p>
          <a:p>
            <a:pPr lvl="3"/>
            <a:r>
              <a:t>If one thread changes a cache content, other threads will not see the old content</a:t>
            </a:r>
          </a:p>
          <a:p>
            <a:pPr lvl="3"/>
            <a:r>
              <a:t>Cache lines are invalidated and a read results in a cache miss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1" name="Effectiveness of caches depends on the instructions and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Effectiveness of caches depends on the instructions and data</a:t>
            </a:r>
          </a:p>
          <a:p>
            <a:pPr/>
            <a:r>
              <a:t>Modern algorithm design:</a:t>
            </a:r>
          </a:p>
          <a:p>
            <a:pPr lvl="1"/>
            <a:r>
              <a:t>Find cache aware / cache oblivious algorithms</a:t>
            </a:r>
          </a:p>
          <a:p>
            <a:pPr lvl="2"/>
            <a:r>
              <a:t>Cache aware: Algorithm optimized depending on cache parameters</a:t>
            </a:r>
          </a:p>
          <a:p>
            <a:pPr lvl="2"/>
            <a:r>
              <a:t>Cache oblivious: Algorithm does not need cache parameters in order to make efficient use of caches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4" name="Thre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Threading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Many tasks can be performed in parallel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Processes can be broken into threads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Algorithms need to be </a:t>
            </a:r>
            <a:r>
              <a:rPr u="sng"/>
              <a:t>thread-safe</a:t>
            </a:r>
            <a:endParaRPr u="sng"/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Correct even when execution is split over several threads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Usual tool is </a:t>
            </a:r>
            <a:r>
              <a:rPr u="sng"/>
              <a:t>locking</a:t>
            </a:r>
            <a:endParaRPr u="sng"/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But locking can be detrimental to performance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Modern algorithms can be </a:t>
            </a:r>
            <a:r>
              <a:rPr u="sng"/>
              <a:t>lock-free </a:t>
            </a:r>
            <a:r>
              <a:rPr b="1" u="sng"/>
              <a:t>and</a:t>
            </a:r>
            <a:r>
              <a:rPr u="sng"/>
              <a:t> threadsafe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