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2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1pPr>
    <a:lvl2pPr marL="0" marR="0" indent="2286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2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2pPr>
    <a:lvl3pPr marL="0" marR="0" indent="4572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2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3pPr>
    <a:lvl4pPr marL="0" marR="0" indent="6858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2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4pPr>
    <a:lvl5pPr marL="0" marR="0" indent="9144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2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5pPr>
    <a:lvl6pPr marL="0" marR="0" indent="11430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2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6pPr>
    <a:lvl7pPr marL="0" marR="0" indent="13716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2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7pPr>
    <a:lvl8pPr marL="0" marR="0" indent="16002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2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8pPr>
    <a:lvl9pPr marL="0" marR="0" indent="18288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2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13"/>
          </p:nvPr>
        </p:nvSpPr>
        <p:spPr>
          <a:xfrm>
            <a:off x="1270000" y="6362700"/>
            <a:ext cx="10464800" cy="4572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>
              <a:spcBef>
                <a:spcPts val="0"/>
              </a:spcBef>
              <a:buSzTx/>
              <a:buNone/>
              <a:defRPr sz="2400"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14"/>
          </p:nvPr>
        </p:nvSpPr>
        <p:spPr>
          <a:xfrm>
            <a:off x="1270000" y="4267112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13"/>
          </p:nvPr>
        </p:nvSpPr>
        <p:spPr>
          <a:xfrm>
            <a:off x="-949853" y="0"/>
            <a:ext cx="14904506" cy="994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13"/>
          </p:nvPr>
        </p:nvSpPr>
        <p:spPr>
          <a:xfrm>
            <a:off x="1622088" y="289099"/>
            <a:ext cx="9753603" cy="650578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idx="13"/>
          </p:nvPr>
        </p:nvSpPr>
        <p:spPr>
          <a:xfrm>
            <a:off x="2263775" y="613833"/>
            <a:ext cx="12401550" cy="8267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idx="13"/>
          </p:nvPr>
        </p:nvSpPr>
        <p:spPr>
          <a:xfrm>
            <a:off x="4086225" y="2586566"/>
            <a:ext cx="9429750" cy="62865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13"/>
          </p:nvPr>
        </p:nvSpPr>
        <p:spPr>
          <a:xfrm>
            <a:off x="6680200" y="5029200"/>
            <a:ext cx="6054748" cy="4038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14"/>
          </p:nvPr>
        </p:nvSpPr>
        <p:spPr>
          <a:xfrm>
            <a:off x="6502400" y="889000"/>
            <a:ext cx="5867400" cy="3911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idx="15"/>
          </p:nvPr>
        </p:nvSpPr>
        <p:spPr>
          <a:xfrm>
            <a:off x="-2374900" y="889000"/>
            <a:ext cx="11982450" cy="7988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 algn="ctr">
              <a:defRPr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Analysis of Euclidean Algorithm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Analysis of Euclidean Algorithm</a:t>
            </a:r>
          </a:p>
        </p:txBody>
      </p:sp>
      <p:sp>
        <p:nvSpPr>
          <p:cNvPr id="120" name="Algorithms…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defTabSz="537463">
              <a:defRPr sz="3404"/>
            </a:pPr>
            <a:r>
              <a:t>Algorithms</a:t>
            </a:r>
          </a:p>
          <a:p>
            <a:pPr defTabSz="537463">
              <a:defRPr sz="3404"/>
            </a:pPr>
            <a:r>
              <a:t>Thomas Schwarz, SJ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Euclidean Algorithm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Euclidean Algorithm</a:t>
            </a:r>
          </a:p>
        </p:txBody>
      </p:sp>
      <p:sp>
        <p:nvSpPr>
          <p:cNvPr id="148" name="gcd(198, 168)…"/>
          <p:cNvSpPr txBox="1"/>
          <p:nvPr>
            <p:ph type="body" sz="half" idx="1"/>
          </p:nvPr>
        </p:nvSpPr>
        <p:spPr>
          <a:xfrm>
            <a:off x="952500" y="2590800"/>
            <a:ext cx="4424512" cy="6286500"/>
          </a:xfrm>
          <a:prstGeom prst="rect">
            <a:avLst/>
          </a:prstGeom>
        </p:spPr>
        <p:txBody>
          <a:bodyPr anchor="t"/>
          <a:lstStyle/>
          <a:p>
            <a:pPr marL="0" indent="0">
              <a:buSzTx/>
              <a:buNone/>
            </a:pPr>
            <a:r>
              <a:t>gcd(198, 168) </a:t>
            </a:r>
          </a:p>
          <a:p>
            <a:pPr lvl="1" marL="0" indent="444500">
              <a:buSzTx/>
              <a:buNone/>
            </a:pPr>
            <a:r>
              <a:t>= gcd(168, 30)</a:t>
            </a:r>
          </a:p>
          <a:p>
            <a:pPr lvl="1" marL="0" indent="444500">
              <a:buSzTx/>
              <a:buNone/>
            </a:pPr>
            <a:r>
              <a:t>= gcd(30, 18)</a:t>
            </a:r>
          </a:p>
          <a:p>
            <a:pPr lvl="1" marL="0" indent="444500">
              <a:buSzTx/>
              <a:buNone/>
            </a:pPr>
            <a:r>
              <a:t>= gcd(18,12)</a:t>
            </a:r>
          </a:p>
          <a:p>
            <a:pPr lvl="1" marL="0" indent="444500">
              <a:buSzTx/>
              <a:buNone/>
            </a:pPr>
            <a:r>
              <a:t>= gcd(12,6)</a:t>
            </a:r>
          </a:p>
          <a:p>
            <a:pPr lvl="1" marL="0" indent="444500">
              <a:buSzTx/>
              <a:buNone/>
            </a:pPr>
            <a:r>
              <a:t>= 6</a:t>
            </a:r>
          </a:p>
        </p:txBody>
      </p:sp>
      <p:sp>
        <p:nvSpPr>
          <p:cNvPr id="149" name="198-168=30…"/>
          <p:cNvSpPr txBox="1"/>
          <p:nvPr/>
        </p:nvSpPr>
        <p:spPr>
          <a:xfrm>
            <a:off x="5054798" y="2590800"/>
            <a:ext cx="7460606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>
              <a:spcBef>
                <a:spcPts val="2200"/>
              </a:spcBef>
              <a:defRPr>
                <a:latin typeface="Helvetica Neue"/>
                <a:ea typeface="Helvetica Neue"/>
                <a:cs typeface="Helvetica Neue"/>
                <a:sym typeface="Helvetica Neue"/>
              </a:defRPr>
            </a:pPr>
          </a:p>
          <a:p>
            <a:pPr marL="444500" indent="-444500">
              <a:spcBef>
                <a:spcPts val="2200"/>
              </a:spcBef>
              <a:buSzPct val="145000"/>
              <a:buChar char="•"/>
              <a:defRPr sz="270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198-168=30</a:t>
            </a:r>
          </a:p>
          <a:p>
            <a:pPr marL="444500" indent="-444500">
              <a:spcBef>
                <a:spcPts val="2200"/>
              </a:spcBef>
              <a:buSzPct val="145000"/>
              <a:buChar char="•"/>
              <a:defRPr sz="270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18 =168 - 5*30 =168-5(198-168)=6*168-5*198</a:t>
            </a:r>
          </a:p>
          <a:p>
            <a:pPr marL="444500" indent="-444500">
              <a:spcBef>
                <a:spcPts val="2200"/>
              </a:spcBef>
              <a:buSzPct val="145000"/>
              <a:buChar char="•"/>
              <a:defRPr sz="270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12 = 30 - 18 = 198-168-6*168+5*198 = 6*198-7*168</a:t>
            </a:r>
          </a:p>
          <a:p>
            <a:pPr marL="444500" indent="-444500">
              <a:spcBef>
                <a:spcPts val="2200"/>
              </a:spcBef>
              <a:buSzPct val="145000"/>
              <a:buChar char="•"/>
              <a:defRPr sz="270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6 = 18-12 = -5*198+6*168-6*198+7*168 = -11*198 + 13*168</a:t>
            </a:r>
          </a:p>
          <a:p>
            <a:pPr marL="444500" indent="-444500">
              <a:spcBef>
                <a:spcPts val="2200"/>
              </a:spcBef>
              <a:buSzPct val="145000"/>
              <a:buChar char="•"/>
              <a:defRPr sz="270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GCD is a linear combination of the two parameters!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Euclidean Algorithm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Euclidean Algorithm</a:t>
            </a:r>
          </a:p>
        </p:txBody>
      </p:sp>
      <p:sp>
        <p:nvSpPr>
          <p:cNvPr id="152" name="Pseudo-code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Pseudo-code</a:t>
            </a:r>
          </a:p>
        </p:txBody>
      </p:sp>
      <p:sp>
        <p:nvSpPr>
          <p:cNvPr id="153" name="def gcd(a, b):…"/>
          <p:cNvSpPr txBox="1"/>
          <p:nvPr/>
        </p:nvSpPr>
        <p:spPr>
          <a:xfrm>
            <a:off x="3274814" y="3778250"/>
            <a:ext cx="6455172" cy="2451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/>
            <a:r>
              <a:t>def gcd(a, b):</a:t>
            </a:r>
          </a:p>
          <a:p>
            <a:pPr/>
            <a:r>
              <a:t>    if b==0:</a:t>
            </a:r>
          </a:p>
          <a:p>
            <a:pPr/>
            <a:r>
              <a:t>        return a</a:t>
            </a:r>
          </a:p>
          <a:p>
            <a:pPr/>
            <a:r>
              <a:t>    else:</a:t>
            </a:r>
          </a:p>
          <a:p>
            <a:pPr/>
            <a:r>
              <a:t>        return gcd(b, a%b)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Euclidean Algorithm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Euclidean Algorithm</a:t>
            </a:r>
          </a:p>
        </p:txBody>
      </p:sp>
      <p:sp>
        <p:nvSpPr>
          <p:cNvPr id="156" name="How do we prove the correctness of an algorithm?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How do we prove the correctness of an algorithm?</a:t>
            </a:r>
          </a:p>
          <a:p>
            <a:pPr lvl="1"/>
            <a:r>
              <a:t>Especially if it contains a loop</a:t>
            </a:r>
          </a:p>
          <a:p>
            <a:pPr lvl="2"/>
            <a:r>
              <a:t>Usually, need to use induction</a:t>
            </a:r>
          </a:p>
          <a:p>
            <a:pPr lvl="3"/>
            <a:r>
              <a:t>Sometimes using a </a:t>
            </a:r>
            <a:r>
              <a:rPr i="1"/>
              <a:t>loop invariant</a:t>
            </a:r>
          </a:p>
          <a:p>
            <a:pPr lvl="5"/>
            <a:r>
              <a:t>In this case:  gcd(var1,var2) does not change between between calls</a:t>
            </a:r>
          </a:p>
          <a:p>
            <a:pPr lvl="5"/>
            <a:r>
              <a:t>That is Lemma 3!</a:t>
            </a:r>
          </a:p>
          <a:p>
            <a:pPr lvl="4"/>
            <a:r>
              <a:t>End if the algorithm ever ends, it prints out the correct value by Lemma 1.</a:t>
            </a:r>
          </a:p>
        </p:txBody>
      </p:sp>
      <p:sp>
        <p:nvSpPr>
          <p:cNvPr id="157" name="gcd(198, 168)…"/>
          <p:cNvSpPr txBox="1"/>
          <p:nvPr/>
        </p:nvSpPr>
        <p:spPr>
          <a:xfrm>
            <a:off x="328609" y="5623689"/>
            <a:ext cx="2586051" cy="177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1900"/>
            </a:pPr>
            <a:r>
              <a:t>gcd(198, 168) </a:t>
            </a:r>
          </a:p>
          <a:p>
            <a:pPr>
              <a:defRPr sz="1900"/>
            </a:pPr>
            <a:r>
              <a:t>= gcd(168, 30)</a:t>
            </a:r>
          </a:p>
          <a:p>
            <a:pPr>
              <a:defRPr sz="1900"/>
            </a:pPr>
            <a:r>
              <a:t>= gcd(30, 18)</a:t>
            </a:r>
          </a:p>
          <a:p>
            <a:pPr>
              <a:defRPr sz="1900"/>
            </a:pPr>
            <a:r>
              <a:t>= gcd(18,12)</a:t>
            </a:r>
          </a:p>
          <a:p>
            <a:pPr>
              <a:defRPr sz="1900"/>
            </a:pPr>
            <a:r>
              <a:t>= gcd(12,6)</a:t>
            </a:r>
          </a:p>
          <a:p>
            <a:pPr>
              <a:defRPr sz="1900"/>
            </a:pPr>
            <a:r>
              <a:t>= gcd(6,0)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57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Euclidean Algorithm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Euclidean Algorithm</a:t>
            </a:r>
          </a:p>
        </p:txBody>
      </p:sp>
      <p:sp>
        <p:nvSpPr>
          <p:cNvPr id="160" name="How do we prove the correctness of the algorithm?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How do we prove the correctness of the algorithm?</a:t>
            </a:r>
          </a:p>
          <a:p>
            <a:pPr lvl="1"/>
            <a:r>
              <a:t>It is possible that an algorithm will never stop</a:t>
            </a:r>
          </a:p>
          <a:p>
            <a:pPr lvl="2"/>
            <a:r>
              <a:t>(on some inputs, or on all inputs)</a:t>
            </a:r>
          </a:p>
          <a:p>
            <a:pPr lvl="1"/>
            <a:r>
              <a:t>In our case, the smaller of the variables becomes strictly smaller</a:t>
            </a:r>
          </a:p>
          <a:p>
            <a:pPr lvl="2"/>
            <a:r>
              <a:t>with the exception of the first step</a:t>
            </a:r>
          </a:p>
          <a:p>
            <a:pPr lvl="1"/>
            <a:r>
              <a:t>Thus, we will run out of variables for our recursive calls sooner or later</a:t>
            </a:r>
          </a:p>
          <a:p>
            <a:pPr/>
            <a:r>
              <a:t>Algorithm will eventually return the correct number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Euclidean Algorithm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Euclidean Algorithm</a:t>
            </a:r>
          </a:p>
        </p:txBody>
      </p:sp>
      <p:sp>
        <p:nvSpPr>
          <p:cNvPr id="163" name="Performanc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Performance</a:t>
            </a:r>
          </a:p>
          <a:p>
            <a:pPr lvl="1"/>
            <a:r>
              <a:t>Obviously, proportional to the number of recursive calls</a:t>
            </a:r>
          </a:p>
          <a:p>
            <a:pPr lvl="1"/>
            <a:r>
              <a:t>Given two random inputs:</a:t>
            </a:r>
          </a:p>
          <a:p>
            <a:pPr lvl="2"/>
            <a:r>
              <a:t>Can stop in one iteration</a:t>
            </a:r>
          </a:p>
          <a:p>
            <a:pPr lvl="3"/>
            <a:r>
              <a:t>If second variable divides the first</a:t>
            </a:r>
          </a:p>
          <a:p>
            <a:pPr lvl="2"/>
            <a:r>
              <a:t>Or can stop after many</a:t>
            </a:r>
          </a:p>
          <a:p>
            <a:pPr lvl="1"/>
            <a:r>
              <a:t>In a case like this:  look for the worst case scenario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Euclidean Algorithm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Euclidean Algorithm</a:t>
            </a:r>
          </a:p>
        </p:txBody>
      </p:sp>
      <p:sp>
        <p:nvSpPr>
          <p:cNvPr id="166" name="Theorem:  If gcd(a,b) makes n recursive calls and a &gt; b then   and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Theorem:  If gcd(a,b) makes </a:t>
            </a:r>
            <a:r>
              <a:rPr i="1"/>
              <a:t>n</a:t>
            </a:r>
            <a:r>
              <a:t> recursive calls and a &gt; b then </a:t>
            </a:r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≥</m:t>
                </m:r>
                <m:sSub>
                  <m:e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f</m:t>
                    </m:r>
                  </m:e>
                  <m:sub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b>
                </m:sSub>
              </m:oMath>
            </a14:m>
            <a:r>
              <a:t> and </a:t>
            </a:r>
            <a14:m>
              <m:oMath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≥</m:t>
                </m:r>
                <m:sSub>
                  <m:e>
                    <m:r>
                      <a:rPr xmlns:a="http://schemas.openxmlformats.org/drawingml/2006/main" sz="3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f</m:t>
                    </m:r>
                  </m:e>
                  <m:sub>
                    <m:r>
                      <a:rPr xmlns:a="http://schemas.openxmlformats.org/drawingml/2006/main" sz="3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  <m:r>
                      <a:rPr xmlns:a="http://schemas.openxmlformats.org/drawingml/2006/main" sz="3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xmlns:a="http://schemas.openxmlformats.org/drawingml/2006/main" sz="3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</m:oMath>
            </a14:m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Euclidean Algorithm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Euclidean Algorithm</a:t>
            </a:r>
          </a:p>
        </p:txBody>
      </p:sp>
      <p:sp>
        <p:nvSpPr>
          <p:cNvPr id="169" name="Proof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Proof:</a:t>
            </a:r>
          </a:p>
          <a:p>
            <a:pPr lvl="1"/>
            <a:r>
              <a:t>By induction</a:t>
            </a:r>
          </a:p>
          <a:p>
            <a:pPr lvl="2">
              <a:defRPr b="1" u="sng"/>
            </a:pPr>
            <a:r>
              <a:t>Base case: </a:t>
            </a:r>
            <a:r>
              <a:rPr b="0" u="none"/>
              <a:t> </a:t>
            </a:r>
            <a14:m>
              <m:oMath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</m:oMath>
            </a14:m>
            <a:r>
              <a:rPr b="0" u="none"/>
              <a:t>:</a:t>
            </a:r>
            <a:endParaRPr b="0" u="none"/>
          </a:p>
          <a:p>
            <a:pPr lvl="3">
              <a:defRPr b="1" u="sng"/>
            </a:pPr>
            <a:r>
              <a:rPr b="0" u="none"/>
              <a:t>In this case </a:t>
            </a:r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≠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0</m:t>
                </m:r>
              </m:oMath>
            </a14:m>
            <a:r>
              <a:rPr b="0" u="none"/>
              <a:t>, hence </a:t>
            </a:r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≥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sSub>
                  <m:e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f</m:t>
                    </m:r>
                  </m:e>
                  <m:sub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b>
                </m:sSub>
              </m:oMath>
            </a14:m>
            <a:endParaRPr b="0" u="none"/>
          </a:p>
          <a:p>
            <a:pPr lvl="3">
              <a:defRPr b="1" u="sng"/>
            </a:pPr>
            <a:r>
              <a:rPr b="0" u="none"/>
              <a:t>In this case </a:t>
            </a:r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&gt;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</m:oMath>
            </a14:m>
            <a:r>
              <a:rPr b="0" u="none"/>
              <a:t>, so </a:t>
            </a:r>
            <a14:m>
              <m:oMath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&gt;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⟹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≥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2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sSub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f</m:t>
                    </m:r>
                  </m:e>
                  <m:sub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b>
                </m:sSub>
              </m:oMath>
            </a14:m>
          </a:p>
        </p:txBody>
      </p:sp>
      <p:sp>
        <p:nvSpPr>
          <p:cNvPr id="170" name="def gcd(a, b):…"/>
          <p:cNvSpPr txBox="1"/>
          <p:nvPr/>
        </p:nvSpPr>
        <p:spPr>
          <a:xfrm>
            <a:off x="7834114" y="2254250"/>
            <a:ext cx="5068107" cy="1943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>
              <a:defRPr sz="2500"/>
            </a:pPr>
            <a:r>
              <a:t>def gcd(a, b):</a:t>
            </a:r>
          </a:p>
          <a:p>
            <a:pPr>
              <a:defRPr sz="2500"/>
            </a:pPr>
            <a:r>
              <a:t>    if b==0:</a:t>
            </a:r>
          </a:p>
          <a:p>
            <a:pPr>
              <a:defRPr sz="2500"/>
            </a:pPr>
            <a:r>
              <a:t>        return a</a:t>
            </a:r>
          </a:p>
          <a:p>
            <a:pPr>
              <a:defRPr sz="2500"/>
            </a:pPr>
            <a:r>
              <a:t>    else:</a:t>
            </a:r>
          </a:p>
          <a:p>
            <a:pPr>
              <a:defRPr sz="2500"/>
            </a:pPr>
            <a:r>
              <a:t>        return gcd(b, a%b)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Euclidean Algorithm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Euclidean Algorithm</a:t>
            </a:r>
          </a:p>
        </p:txBody>
      </p:sp>
      <p:sp>
        <p:nvSpPr>
          <p:cNvPr id="173" name="Induction step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lvl="1"/>
            <a:r>
              <a:t>Induction step</a:t>
            </a:r>
          </a:p>
          <a:p>
            <a:pPr lvl="2"/>
            <a:r>
              <a:t>Induction hypothesis:</a:t>
            </a:r>
          </a:p>
          <a:p>
            <a:pPr lvl="3"/>
            <a:r>
              <a:t>If gcd has </a:t>
            </a:r>
            <a14:m>
              <m:oMath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</m:oMath>
            </a14:m>
            <a:r>
              <a:t> recursive calls then </a:t>
            </a:r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≥</m:t>
                </m:r>
                <m:sSub>
                  <m:e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f</m:t>
                    </m:r>
                  </m:e>
                  <m:sub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b>
                </m:sSub>
              </m:oMath>
            </a14:m>
            <a:r>
              <a:t> and </a:t>
            </a:r>
            <a14:m>
              <m:oMath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≥</m:t>
                </m:r>
                <m:sSub>
                  <m:e>
                    <m:r>
                      <a:rPr xmlns:a="http://schemas.openxmlformats.org/drawingml/2006/main" sz="3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f</m:t>
                    </m:r>
                  </m:e>
                  <m:sub>
                    <m:r>
                      <a:rPr xmlns:a="http://schemas.openxmlformats.org/drawingml/2006/main" sz="3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  <m:r>
                      <a:rPr xmlns:a="http://schemas.openxmlformats.org/drawingml/2006/main" sz="3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xmlns:a="http://schemas.openxmlformats.org/drawingml/2006/main" sz="3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</m:oMath>
            </a14:m>
          </a:p>
          <a:p>
            <a:pPr lvl="2"/>
            <a:r>
              <a:t>To show:</a:t>
            </a:r>
          </a:p>
          <a:p>
            <a:pPr lvl="3"/>
            <a:r>
              <a:t>If gcd has </a:t>
            </a:r>
            <a14:m>
              <m:oMath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</m:oMath>
            </a14:m>
            <a:r>
              <a:t> recursive calls, then </a:t>
            </a:r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≥</m:t>
                </m:r>
                <m:sSub>
                  <m:e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f</m:t>
                    </m:r>
                  </m:e>
                  <m:sub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3</m:t>
                    </m:r>
                  </m:sub>
                </m:sSub>
              </m:oMath>
            </a14:m>
            <a:r>
              <a:t> and </a:t>
            </a:r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≥</m:t>
                </m:r>
                <m:sSub>
                  <m:e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f</m:t>
                    </m:r>
                  </m:e>
                  <m:sub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b>
                </m:sSub>
              </m:oMath>
            </a14:m>
          </a:p>
        </p:txBody>
      </p:sp>
      <p:sp>
        <p:nvSpPr>
          <p:cNvPr id="174" name="def gcd(a, b):…"/>
          <p:cNvSpPr txBox="1"/>
          <p:nvPr/>
        </p:nvSpPr>
        <p:spPr>
          <a:xfrm>
            <a:off x="7694414" y="2025650"/>
            <a:ext cx="5083982" cy="1958975"/>
          </a:xfrm>
          <a:prstGeom prst="rect">
            <a:avLst/>
          </a:prstGeom>
          <a:ln w="15875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>
              <a:defRPr sz="2500"/>
            </a:pPr>
            <a:r>
              <a:t>def gcd(a, b):</a:t>
            </a:r>
          </a:p>
          <a:p>
            <a:pPr>
              <a:defRPr sz="2500"/>
            </a:pPr>
            <a:r>
              <a:t>    if b==0:</a:t>
            </a:r>
          </a:p>
          <a:p>
            <a:pPr>
              <a:defRPr sz="2500"/>
            </a:pPr>
            <a:r>
              <a:t>        return a</a:t>
            </a:r>
          </a:p>
          <a:p>
            <a:pPr>
              <a:defRPr sz="2500"/>
            </a:pPr>
            <a:r>
              <a:t>    else:</a:t>
            </a:r>
          </a:p>
          <a:p>
            <a:pPr>
              <a:defRPr sz="2500"/>
            </a:pPr>
            <a:r>
              <a:t>        return gcd(b, a%b)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Euclidean Algorithm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Euclidean Algorithm</a:t>
            </a:r>
          </a:p>
        </p:txBody>
      </p:sp>
      <p:sp>
        <p:nvSpPr>
          <p:cNvPr id="177" name="Assume that gcd(a,b) makes N+1 calls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364489" indent="-364489" defTabSz="479044">
              <a:spcBef>
                <a:spcPts val="1800"/>
              </a:spcBef>
              <a:defRPr sz="2624"/>
            </a:pPr>
            <a:r>
              <a:t>Assume that gcd(a,b) makes N+1 calls.</a:t>
            </a:r>
          </a:p>
          <a:p>
            <a:pPr marL="364489" indent="-364489" defTabSz="479044">
              <a:spcBef>
                <a:spcPts val="1800"/>
              </a:spcBef>
              <a:defRPr sz="2624"/>
            </a:pPr>
            <a:r>
              <a:t>The first step calls gcd(b,a%b)</a:t>
            </a:r>
          </a:p>
          <a:p>
            <a:pPr lvl="1" marL="728979" indent="-364489" defTabSz="479044">
              <a:spcBef>
                <a:spcPts val="1800"/>
              </a:spcBef>
              <a:defRPr sz="2624"/>
            </a:pPr>
            <a:r>
              <a:t>This call calls the function recursively N times</a:t>
            </a:r>
          </a:p>
          <a:p>
            <a:pPr lvl="2" marL="1093469" indent="-364489" defTabSz="479044">
              <a:spcBef>
                <a:spcPts val="1800"/>
              </a:spcBef>
              <a:defRPr sz="2624"/>
            </a:pPr>
            <a:r>
              <a:t>Thus, by Induction Hypothesis</a:t>
            </a:r>
          </a:p>
          <a:p>
            <a:pPr lvl="3" marL="1457959" indent="-364489" defTabSz="479044">
              <a:spcBef>
                <a:spcPts val="1800"/>
              </a:spcBef>
              <a:defRPr sz="2624"/>
            </a:pPr>
            <a14:m>
              <m:oMath>
                <m:r>
                  <a:rPr xmlns:a="http://schemas.openxmlformats.org/drawingml/2006/main" sz="3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3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≥</m:t>
                </m:r>
                <m:sSub>
                  <m:e>
                    <m:r>
                      <a:rPr xmlns:a="http://schemas.openxmlformats.org/drawingml/2006/main" sz="3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f</m:t>
                    </m:r>
                  </m:e>
                  <m:sub>
                    <m:r>
                      <a:rPr xmlns:a="http://schemas.openxmlformats.org/drawingml/2006/main" sz="3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  <m:r>
                      <a:rPr xmlns:a="http://schemas.openxmlformats.org/drawingml/2006/main" sz="3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xmlns:a="http://schemas.openxmlformats.org/drawingml/2006/main" sz="3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b>
                </m:sSub>
              </m:oMath>
            </a14:m>
            <a:r>
              <a:t> and </a:t>
            </a:r>
            <a14:m>
              <m:oMath>
                <m:r>
                  <a:rPr xmlns:a="http://schemas.openxmlformats.org/drawingml/2006/main" sz="3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3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%</m:t>
                </m:r>
                <m:r>
                  <a:rPr xmlns:a="http://schemas.openxmlformats.org/drawingml/2006/main" sz="3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3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≥</m:t>
                </m:r>
                <m:sSub>
                  <m:e>
                    <m:r>
                      <a:rPr xmlns:a="http://schemas.openxmlformats.org/drawingml/2006/main" sz="3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f</m:t>
                    </m:r>
                  </m:e>
                  <m:sub>
                    <m:r>
                      <a:rPr xmlns:a="http://schemas.openxmlformats.org/drawingml/2006/main" sz="3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  <m:r>
                      <a:rPr xmlns:a="http://schemas.openxmlformats.org/drawingml/2006/main" sz="3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xmlns:a="http://schemas.openxmlformats.org/drawingml/2006/main" sz="3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</m:oMath>
            </a14:m>
          </a:p>
          <a:p>
            <a:pPr lvl="3" marL="1457959" indent="-364489" defTabSz="479044">
              <a:spcBef>
                <a:spcPts val="1800"/>
              </a:spcBef>
              <a:defRPr sz="2624"/>
            </a:pPr>
            <a:r>
              <a:t>By division with reminder </a:t>
            </a:r>
            <a14:m>
              <m:oMath>
                <m:r>
                  <a:rPr xmlns:a="http://schemas.openxmlformats.org/drawingml/2006/main" sz="31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31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1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  <m:r>
                  <a:rPr xmlns:a="http://schemas.openxmlformats.org/drawingml/2006/main" sz="31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31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31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31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%</m:t>
                </m:r>
                <m:r>
                  <a:rPr xmlns:a="http://schemas.openxmlformats.org/drawingml/2006/main" sz="31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</m:oMath>
            </a14:m>
            <a:r>
              <a:t> with </a:t>
            </a:r>
            <a14:m>
              <m:oMath>
                <m:r>
                  <a:rPr xmlns:a="http://schemas.openxmlformats.org/drawingml/2006/main" sz="31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0</m:t>
                </m:r>
                <m:r>
                  <a:rPr xmlns:a="http://schemas.openxmlformats.org/drawingml/2006/main" sz="31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≤</m:t>
                </m:r>
                <m:r>
                  <a:rPr xmlns:a="http://schemas.openxmlformats.org/drawingml/2006/main" sz="31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31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%</m:t>
                </m:r>
                <m:r>
                  <a:rPr xmlns:a="http://schemas.openxmlformats.org/drawingml/2006/main" sz="31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31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&lt;</m:t>
                </m:r>
                <m:r>
                  <a:rPr xmlns:a="http://schemas.openxmlformats.org/drawingml/2006/main" sz="31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</m:oMath>
            </a14:m>
          </a:p>
          <a:p>
            <a:pPr lvl="4" marL="1822450" indent="-364489" defTabSz="479044">
              <a:spcBef>
                <a:spcPts val="1800"/>
              </a:spcBef>
              <a:defRPr sz="2624"/>
            </a:pPr>
            <a:r>
              <a:t>Because </a:t>
            </a:r>
            <a14:m>
              <m:oMath>
                <m:r>
                  <a:rPr xmlns:a="http://schemas.openxmlformats.org/drawingml/2006/main" sz="3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3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&gt;</m:t>
                </m:r>
                <m:r>
                  <a:rPr xmlns:a="http://schemas.openxmlformats.org/drawingml/2006/main" sz="3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</m:oMath>
            </a14:m>
            <a:r>
              <a:t> we have </a:t>
            </a:r>
            <a14:m>
              <m:oMath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≥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</m:oMath>
            </a14:m>
            <a:r>
              <a:t>.</a:t>
            </a:r>
          </a:p>
          <a:p>
            <a:pPr lvl="3" marL="1457959" indent="-364489" defTabSz="479044">
              <a:spcBef>
                <a:spcPts val="1800"/>
              </a:spcBef>
              <a:defRPr sz="2624"/>
            </a:pPr>
            <a:r>
              <a:t>Therefore: </a:t>
            </a:r>
            <a14:m>
              <m:oMath>
                <m:r>
                  <a:rPr xmlns:a="http://schemas.openxmlformats.org/drawingml/2006/main" sz="31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31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≥</m:t>
                </m:r>
                <m:r>
                  <a:rPr xmlns:a="http://schemas.openxmlformats.org/drawingml/2006/main" sz="31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31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31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31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%</m:t>
                </m:r>
                <m:r>
                  <a:rPr xmlns:a="http://schemas.openxmlformats.org/drawingml/2006/main" sz="31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31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≥</m:t>
                </m:r>
                <m:sSub>
                  <m:e>
                    <m:r>
                      <a:rPr xmlns:a="http://schemas.openxmlformats.org/drawingml/2006/main" sz="31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f</m:t>
                    </m:r>
                  </m:e>
                  <m:sub>
                    <m:r>
                      <a:rPr xmlns:a="http://schemas.openxmlformats.org/drawingml/2006/main" sz="31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  <m:r>
                      <a:rPr xmlns:a="http://schemas.openxmlformats.org/drawingml/2006/main" sz="31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xmlns:a="http://schemas.openxmlformats.org/drawingml/2006/main" sz="31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b>
                </m:sSub>
                <m:r>
                  <a:rPr xmlns:a="http://schemas.openxmlformats.org/drawingml/2006/main" sz="31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sSub>
                  <m:e>
                    <m:r>
                      <a:rPr xmlns:a="http://schemas.openxmlformats.org/drawingml/2006/main" sz="31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f</m:t>
                    </m:r>
                  </m:e>
                  <m:sub>
                    <m:r>
                      <a:rPr xmlns:a="http://schemas.openxmlformats.org/drawingml/2006/main" sz="31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  <m:r>
                      <a:rPr xmlns:a="http://schemas.openxmlformats.org/drawingml/2006/main" sz="31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xmlns:a="http://schemas.openxmlformats.org/drawingml/2006/main" sz="31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31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≥</m:t>
                </m:r>
                <m:sSub>
                  <m:e>
                    <m:r>
                      <a:rPr xmlns:a="http://schemas.openxmlformats.org/drawingml/2006/main" sz="31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f</m:t>
                    </m:r>
                  </m:e>
                  <m:sub>
                    <m:r>
                      <a:rPr xmlns:a="http://schemas.openxmlformats.org/drawingml/2006/main" sz="31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  <m:r>
                      <a:rPr xmlns:a="http://schemas.openxmlformats.org/drawingml/2006/main" sz="31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xmlns:a="http://schemas.openxmlformats.org/drawingml/2006/main" sz="31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3</m:t>
                    </m:r>
                  </m:sub>
                </m:sSub>
              </m:oMath>
            </a14:m>
            <a:r>
              <a:t>.</a:t>
            </a:r>
          </a:p>
          <a:p>
            <a:pPr lvl="3" marL="1457959" indent="-364489" defTabSz="479044">
              <a:spcBef>
                <a:spcPts val="1800"/>
              </a:spcBef>
              <a:defRPr sz="2624"/>
            </a:pPr>
            <a:r>
              <a:t>We already know that </a:t>
            </a:r>
            <a14:m>
              <m:oMath>
                <m:r>
                  <a:rPr xmlns:a="http://schemas.openxmlformats.org/drawingml/2006/main" sz="3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3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≥</m:t>
                </m:r>
                <m:sSub>
                  <m:e>
                    <m:r>
                      <a:rPr xmlns:a="http://schemas.openxmlformats.org/drawingml/2006/main" sz="3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f</m:t>
                    </m:r>
                  </m:e>
                  <m:sub>
                    <m:r>
                      <a:rPr xmlns:a="http://schemas.openxmlformats.org/drawingml/2006/main" sz="3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  <m:r>
                      <a:rPr xmlns:a="http://schemas.openxmlformats.org/drawingml/2006/main" sz="3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xmlns:a="http://schemas.openxmlformats.org/drawingml/2006/main" sz="3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b>
                </m:sSub>
              </m:oMath>
            </a14:m>
            <a:endParaRPr sz="3200"/>
          </a:p>
        </p:txBody>
      </p:sp>
      <p:sp>
        <p:nvSpPr>
          <p:cNvPr id="178" name="def gcd(a, b):…"/>
          <p:cNvSpPr txBox="1"/>
          <p:nvPr/>
        </p:nvSpPr>
        <p:spPr>
          <a:xfrm>
            <a:off x="7694414" y="2025650"/>
            <a:ext cx="5083982" cy="1958975"/>
          </a:xfrm>
          <a:prstGeom prst="rect">
            <a:avLst/>
          </a:prstGeom>
          <a:ln w="15875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>
              <a:defRPr sz="2500"/>
            </a:pPr>
            <a:r>
              <a:t>def gcd(a, b):</a:t>
            </a:r>
          </a:p>
          <a:p>
            <a:pPr>
              <a:defRPr sz="2500"/>
            </a:pPr>
            <a:r>
              <a:t>    if b==0:</a:t>
            </a:r>
          </a:p>
          <a:p>
            <a:pPr>
              <a:defRPr sz="2500"/>
            </a:pPr>
            <a:r>
              <a:t>        return a</a:t>
            </a:r>
          </a:p>
          <a:p>
            <a:pPr>
              <a:defRPr sz="2500"/>
            </a:pPr>
            <a:r>
              <a:t>    else:</a:t>
            </a:r>
          </a:p>
          <a:p>
            <a:pPr>
              <a:defRPr sz="2500"/>
            </a:pPr>
            <a:r>
              <a:t>        return gcd(b, a%b)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Euclidean Algorithm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Euclidean Algorithm</a:t>
            </a:r>
          </a:p>
        </p:txBody>
      </p:sp>
      <p:sp>
        <p:nvSpPr>
          <p:cNvPr id="181" name="Can find a closed form of Fibonacci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Can find a closed form of Fibonacci</a:t>
            </a:r>
          </a:p>
          <a:p>
            <a:pPr lvl="1"/>
            <a14:m>
              <m:oMathPara>
                <m:oMathParaPr>
                  <m:jc m:val="left"/>
                </m:oMathParaPr>
                <m:oMath>
                  <m:r>
                    <m:rPr>
                      <m:sty m:val="p"/>
                    </m:rP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Φ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f>
                    <m:fPr>
                      <m:ctrlP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  <m:type m:val="bar"/>
                    </m:fPr>
                    <m:num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ad>
                        <m:radPr>
                          <m:ctrlPr>
                            <a:rPr xmlns:a="http://schemas.openxmlformats.org/drawingml/2006/main" sz="39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  <m:degHide m:val="on"/>
                        </m:radPr>
                        <m:deg/>
                        <m:e>
                          <m:r>
                            <a:rPr xmlns:a="http://schemas.openxmlformats.org/drawingml/2006/main" sz="39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rad>
                    </m:num>
                    <m:den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den>
                  </m:f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≈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1.68</m:t>
                  </m:r>
                </m:oMath>
              </m:oMathPara>
            </a14:m>
          </a:p>
          <a:p>
            <a:pPr lvl="1"/>
            <a14:m>
              <m:oMath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≥</m:t>
                </m:r>
                <m:sSub>
                  <m:e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f</m:t>
                    </m:r>
                  </m:e>
                  <m:sub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b>
                </m:sSub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≥</m:t>
                </m:r>
                <m:sSup>
                  <m:e>
                    <m:r>
                      <m:rPr>
                        <m:sty m:val="p"/>
                      </m:rP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Φ</m:t>
                    </m:r>
                  </m:e>
                  <m:sup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sup>
                </m:sSup>
              </m:oMath>
            </a14:m>
            <a:r>
              <a:t> </a:t>
            </a:r>
          </a:p>
          <a:p>
            <a:pPr lvl="1"/>
            <a:r>
              <a:t>This implies that </a:t>
            </a:r>
            <a14:m>
              <m:oMath>
                <m:sSub>
                  <m:e>
                    <m:r>
                      <m:rPr>
                        <m:sty m:val="p"/>
                      </m:rP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log</m:t>
                    </m:r>
                  </m:e>
                  <m:sub>
                    <m:r>
                      <m:rPr>
                        <m:sty m:val="p"/>
                      </m:rP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Φ</m:t>
                    </m:r>
                  </m:sub>
                </m:sSub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≥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</m:oMath>
            </a14:m>
            <a:r>
              <a:t> and </a:t>
            </a:r>
            <a14:m>
              <m:oMath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O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m:rPr>
                    <m:sty m:val="p"/>
                  </m:rP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log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</a:p>
        </p:txBody>
      </p:sp>
      <p:sp>
        <p:nvSpPr>
          <p:cNvPr id="182" name="def gcd(a, b):…"/>
          <p:cNvSpPr txBox="1"/>
          <p:nvPr/>
        </p:nvSpPr>
        <p:spPr>
          <a:xfrm>
            <a:off x="7694414" y="2025650"/>
            <a:ext cx="5083982" cy="1958975"/>
          </a:xfrm>
          <a:prstGeom prst="rect">
            <a:avLst/>
          </a:prstGeom>
          <a:ln w="15875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>
              <a:defRPr sz="2500"/>
            </a:pPr>
            <a:r>
              <a:t>def gcd(a, b):</a:t>
            </a:r>
          </a:p>
          <a:p>
            <a:pPr>
              <a:defRPr sz="2500"/>
            </a:pPr>
            <a:r>
              <a:t>    if b==0:</a:t>
            </a:r>
          </a:p>
          <a:p>
            <a:pPr>
              <a:defRPr sz="2500"/>
            </a:pPr>
            <a:r>
              <a:t>        return a</a:t>
            </a:r>
          </a:p>
          <a:p>
            <a:pPr>
              <a:defRPr sz="2500"/>
            </a:pPr>
            <a:r>
              <a:t>    else:</a:t>
            </a:r>
          </a:p>
          <a:p>
            <a:pPr>
              <a:defRPr sz="2500"/>
            </a:pPr>
            <a:r>
              <a:t>        return gcd(b, a%b)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reatest Common Divisor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25779">
              <a:defRPr sz="7200"/>
            </a:lvl1pPr>
          </a:lstStyle>
          <a:p>
            <a:pPr/>
            <a:r>
              <a:t>Greatest Common Divisor</a:t>
            </a:r>
          </a:p>
        </p:txBody>
      </p:sp>
      <p:sp>
        <p:nvSpPr>
          <p:cNvPr id="123" name="Given two numbers  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417830" indent="-417830" defTabSz="549148">
              <a:spcBef>
                <a:spcPts val="2000"/>
              </a:spcBef>
              <a:defRPr sz="3008"/>
            </a:pPr>
            <a:r>
              <a:t>Given two numbers </a:t>
            </a:r>
            <a14:m>
              <m:oMath>
                <m:r>
                  <a:rPr xmlns:a="http://schemas.openxmlformats.org/drawingml/2006/main" sz="3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3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3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∈</m:t>
                </m:r>
                <m:r>
                  <m:rPr>
                    <m:sty m:val="p"/>
                    <m:scr m:val="double-struck"/>
                  </m:rPr>
                  <a:rPr xmlns:a="http://schemas.openxmlformats.org/drawingml/2006/main" sz="3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</m:oMath>
            </a14:m>
            <a:r>
              <a:t>:</a:t>
            </a:r>
          </a:p>
          <a:p>
            <a:pPr lvl="1" marL="835660" indent="-417830" defTabSz="549148">
              <a:spcBef>
                <a:spcPts val="2000"/>
              </a:spcBef>
              <a:defRPr sz="3008"/>
            </a:pPr>
            <a14:m>
              <m:oMath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</m:oMath>
            </a14:m>
            <a:r>
              <a:t> divides </a:t>
            </a:r>
            <a14:m>
              <m:oMath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</m:oMath>
            </a14:m>
            <a:r>
              <a:t>       </a:t>
            </a:r>
            <a14:m>
              <m:oMath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∣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: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⟺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∃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∈</m:t>
                </m:r>
                <m:r>
                  <m:rPr>
                    <m:sty m:val="p"/>
                    <m:scr m:val="double-struck"/>
                  </m:rP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: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</m:oMath>
            </a14:m>
          </a:p>
          <a:p>
            <a:pPr lvl="2" marL="1253489" indent="-417830" defTabSz="549148">
              <a:spcBef>
                <a:spcPts val="2000"/>
              </a:spcBef>
              <a:defRPr sz="3008"/>
            </a:pPr>
            <a:r>
              <a:t>Divisors are smaller than the dividend</a:t>
            </a:r>
          </a:p>
          <a:p>
            <a:pPr lvl="3" marL="1671320" indent="-417830" defTabSz="549148">
              <a:spcBef>
                <a:spcPts val="2000"/>
              </a:spcBef>
              <a:defRPr sz="3008"/>
            </a:pPr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36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a</m:t>
                  </m:r>
                  <m:r>
                    <a:rPr xmlns:a="http://schemas.openxmlformats.org/drawingml/2006/main" sz="36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∣</m:t>
                  </m:r>
                  <m:r>
                    <a:rPr xmlns:a="http://schemas.openxmlformats.org/drawingml/2006/main" sz="36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b</m:t>
                  </m:r>
                  <m:r>
                    <a:rPr xmlns:a="http://schemas.openxmlformats.org/drawingml/2006/main" sz="36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⟹</m:t>
                  </m:r>
                  <m:r>
                    <a:rPr xmlns:a="http://schemas.openxmlformats.org/drawingml/2006/main" sz="36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a</m:t>
                  </m:r>
                  <m:r>
                    <a:rPr xmlns:a="http://schemas.openxmlformats.org/drawingml/2006/main" sz="36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≤</m:t>
                  </m:r>
                  <m:r>
                    <a:rPr xmlns:a="http://schemas.openxmlformats.org/drawingml/2006/main" sz="36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b</m:t>
                  </m:r>
                </m:oMath>
              </m:oMathPara>
            </a14:m>
          </a:p>
          <a:p>
            <a:pPr lvl="1" marL="835660" indent="-417830" defTabSz="549148">
              <a:spcBef>
                <a:spcPts val="2000"/>
              </a:spcBef>
              <a:defRPr sz="3008"/>
            </a:pPr>
            <a14:m>
              <m:oMath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</m:oMath>
            </a14:m>
            <a:r>
              <a:t> is a common divisor of </a:t>
            </a:r>
            <a14:m>
              <m:oMath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</m:oMath>
            </a14:m>
            <a:r>
              <a:t> and </a:t>
            </a:r>
            <a14:m>
              <m:oMath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</m:oMath>
            </a14:m>
            <a:r>
              <a:t> iff  </a:t>
            </a:r>
            <a14:m>
              <m:oMath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∣</m:t>
                </m:r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∧</m:t>
                </m:r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∣</m:t>
                </m:r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</m:oMath>
            </a14:m>
          </a:p>
          <a:p>
            <a:pPr lvl="1" marL="835660" indent="-417830" defTabSz="549148">
              <a:spcBef>
                <a:spcPts val="2000"/>
              </a:spcBef>
              <a:defRPr sz="3008"/>
            </a:pPr>
            <a14:m>
              <m:oMathPara>
                <m:oMathParaPr>
                  <m:jc m:val="left"/>
                </m:oMathParaPr>
                <m:oMath>
                  <m:r>
                    <m:rPr>
                      <m:nor/>
                    </m:rPr>
                    <a:rPr xmlns:a="http://schemas.openxmlformats.org/drawingml/2006/main" sz="35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gcd</m:t>
                  </m:r>
                  <m:r>
                    <a:rPr xmlns:a="http://schemas.openxmlformats.org/drawingml/2006/main" sz="35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5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a</m:t>
                  </m:r>
                  <m:r>
                    <a:rPr xmlns:a="http://schemas.openxmlformats.org/drawingml/2006/main" sz="35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r>
                    <a:rPr xmlns:a="http://schemas.openxmlformats.org/drawingml/2006/main" sz="35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b</m:t>
                  </m:r>
                  <m:r>
                    <a:rPr xmlns:a="http://schemas.openxmlformats.org/drawingml/2006/main" sz="35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5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5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max</m:t>
                  </m:r>
                  <m:r>
                    <a:rPr xmlns:a="http://schemas.openxmlformats.org/drawingml/2006/main" sz="35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{</m:t>
                  </m:r>
                  <m:r>
                    <a:rPr xmlns:a="http://schemas.openxmlformats.org/drawingml/2006/main" sz="35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r</m:t>
                  </m:r>
                  <m:r>
                    <a:rPr xmlns:a="http://schemas.openxmlformats.org/drawingml/2006/main" sz="35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:</m:t>
                  </m:r>
                  <m:r>
                    <a:rPr xmlns:a="http://schemas.openxmlformats.org/drawingml/2006/main" sz="35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r</m:t>
                  </m:r>
                  <m:r>
                    <a:rPr xmlns:a="http://schemas.openxmlformats.org/drawingml/2006/main" sz="35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∣</m:t>
                  </m:r>
                  <m:r>
                    <a:rPr xmlns:a="http://schemas.openxmlformats.org/drawingml/2006/main" sz="35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a</m:t>
                  </m:r>
                  <m:r>
                    <a:rPr xmlns:a="http://schemas.openxmlformats.org/drawingml/2006/main" sz="35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∧</m:t>
                  </m:r>
                  <m:r>
                    <a:rPr xmlns:a="http://schemas.openxmlformats.org/drawingml/2006/main" sz="35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r</m:t>
                  </m:r>
                  <m:r>
                    <a:rPr xmlns:a="http://schemas.openxmlformats.org/drawingml/2006/main" sz="35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∣</m:t>
                  </m:r>
                  <m:r>
                    <a:rPr xmlns:a="http://schemas.openxmlformats.org/drawingml/2006/main" sz="35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b</m:t>
                  </m:r>
                  <m:r>
                    <a:rPr xmlns:a="http://schemas.openxmlformats.org/drawingml/2006/main" sz="35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}</m:t>
                  </m:r>
                </m:oMath>
              </m:oMathPara>
            </a14:m>
          </a:p>
          <a:p>
            <a:pPr lvl="2" marL="1253489" indent="-417830" defTabSz="549148">
              <a:spcBef>
                <a:spcPts val="2000"/>
              </a:spcBef>
              <a:defRPr sz="3008"/>
            </a:pPr>
            <a:r>
              <a:t>Always exists because the set is finite</a:t>
            </a:r>
          </a:p>
          <a:p>
            <a:pPr lvl="2" marL="1253489" indent="-417830" defTabSz="549148">
              <a:spcBef>
                <a:spcPts val="2000"/>
              </a:spcBef>
              <a:defRPr sz="3008"/>
            </a:pPr>
            <a:r>
              <a:t>Any finite subset of the natural numbers has a maximum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Loop Invarian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Loop Invariants</a:t>
            </a:r>
          </a:p>
        </p:txBody>
      </p:sp>
      <p:sp>
        <p:nvSpPr>
          <p:cNvPr id="185" name="Recursion usually demands induction proofs to assert properties of an algorithm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Recursion usually demands induction proofs to assert properties of an algorithm</a:t>
            </a:r>
          </a:p>
          <a:p>
            <a:pPr/>
            <a:r>
              <a:t>For loops, use loop invariant:</a:t>
            </a:r>
          </a:p>
          <a:p>
            <a:pPr lvl="1"/>
            <a:r>
              <a:t>A property that is true before the loop starts</a:t>
            </a:r>
          </a:p>
          <a:p>
            <a:pPr lvl="1"/>
            <a:r>
              <a:t>A property that remains true after each loop iteration</a:t>
            </a:r>
          </a:p>
          <a:p>
            <a:pPr lvl="1"/>
            <a:r>
              <a:t>And is therefore true after the loop terminates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Loop Invarian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Loop Invariants</a:t>
            </a:r>
          </a:p>
        </p:txBody>
      </p:sp>
      <p:sp>
        <p:nvSpPr>
          <p:cNvPr id="188" name="Working with loop invariants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Working with loop invariants:</a:t>
            </a:r>
          </a:p>
          <a:p>
            <a:pPr lvl="1"/>
            <a:r>
              <a:t>Need to come up with a loop invariant</a:t>
            </a:r>
          </a:p>
          <a:p>
            <a:pPr lvl="1"/>
            <a:r>
              <a:t>Prove that it is true before the loop starts (induction base)</a:t>
            </a:r>
          </a:p>
          <a:p>
            <a:pPr lvl="1"/>
            <a:r>
              <a:t>Prove that it remains true after each iteration of the loop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Loop Invarian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Loop Invariants</a:t>
            </a:r>
          </a:p>
        </p:txBody>
      </p:sp>
      <p:sp>
        <p:nvSpPr>
          <p:cNvPr id="191" name="Trivial Example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Trivial Example:</a:t>
            </a:r>
          </a:p>
          <a:p>
            <a:pPr lvl="1"/>
            <a:r>
              <a:t>Small C-program</a:t>
            </a:r>
          </a:p>
        </p:txBody>
      </p:sp>
      <p:sp>
        <p:nvSpPr>
          <p:cNvPr id="192" name="extern int c;…"/>
          <p:cNvSpPr txBox="1"/>
          <p:nvPr/>
        </p:nvSpPr>
        <p:spPr>
          <a:xfrm>
            <a:off x="4115990" y="4273550"/>
            <a:ext cx="4260256" cy="292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extern int c;</a:t>
            </a:r>
          </a:p>
          <a:p>
            <a:pPr/>
            <a:r>
              <a:t>int x = c, y = 0;</a:t>
            </a:r>
          </a:p>
          <a:p>
            <a:pPr/>
            <a:r>
              <a:t>while (x&gt;=0):</a:t>
            </a:r>
          </a:p>
          <a:p>
            <a:pPr/>
            <a:r>
              <a:t>   x--;</a:t>
            </a:r>
          </a:p>
          <a:p>
            <a:pPr/>
            <a:r>
              <a:t>   y++;</a:t>
            </a:r>
          </a:p>
          <a:p>
            <a:pPr/>
            <a:r>
              <a:t>print(y)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Loop Invarian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Loop Invariants</a:t>
            </a:r>
          </a:p>
        </p:txBody>
      </p:sp>
      <p:sp>
        <p:nvSpPr>
          <p:cNvPr id="195" name="Step 1: Guessing a loop invariant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Step 1: Guessing a loop invariant</a:t>
            </a:r>
          </a:p>
          <a:p>
            <a:pPr/>
          </a:p>
          <a:p>
            <a:pPr/>
          </a:p>
          <a:p>
            <a:pPr/>
          </a:p>
          <a:p>
            <a:pPr/>
          </a:p>
          <a:p>
            <a:pPr/>
          </a:p>
          <a:p>
            <a:pPr/>
            <a:r>
              <a:t>Needs to involve x, y, c</a:t>
            </a:r>
          </a:p>
          <a:p>
            <a:pPr lvl="1"/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x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y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c</m:t>
                  </m:r>
                </m:oMath>
              </m:oMathPara>
            </a14:m>
          </a:p>
        </p:txBody>
      </p:sp>
      <p:sp>
        <p:nvSpPr>
          <p:cNvPr id="196" name="extern int c;…"/>
          <p:cNvSpPr txBox="1"/>
          <p:nvPr/>
        </p:nvSpPr>
        <p:spPr>
          <a:xfrm>
            <a:off x="4372272" y="3416300"/>
            <a:ext cx="4260256" cy="292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extern int c;</a:t>
            </a:r>
          </a:p>
          <a:p>
            <a:pPr/>
            <a:r>
              <a:t>int x = c, y = 0;</a:t>
            </a:r>
          </a:p>
          <a:p>
            <a:pPr/>
            <a:r>
              <a:t>while (x&gt;=0):</a:t>
            </a:r>
          </a:p>
          <a:p>
            <a:pPr/>
            <a:r>
              <a:t>   x--;</a:t>
            </a:r>
          </a:p>
          <a:p>
            <a:pPr/>
            <a:r>
              <a:t>   y++;</a:t>
            </a:r>
          </a:p>
          <a:p>
            <a:pPr/>
            <a:r>
              <a:t>print(y)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95" grpId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Loop Invarian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Loop Invariants</a:t>
            </a:r>
          </a:p>
        </p:txBody>
      </p:sp>
      <p:sp>
        <p:nvSpPr>
          <p:cNvPr id="199" name="Step 2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Step 2:</a:t>
            </a:r>
          </a:p>
          <a:p>
            <a:pPr lvl="1"/>
            <a:r>
              <a:t>Show that it is true before the loop starts</a:t>
            </a:r>
          </a:p>
          <a:p>
            <a:pPr lvl="2"/>
            <a:r>
              <a:t>Simple:  before the loop starts, we have </a:t>
            </a:r>
            <a14:m>
              <m:oMath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y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0</m:t>
                </m:r>
              </m:oMath>
            </a14:m>
            <a:r>
              <a:t> therefore </a:t>
            </a:r>
            <a14:m>
              <m:oMath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y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</m:oMath>
            </a14:m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Loop Invarian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Loop Invariants</a:t>
            </a:r>
          </a:p>
        </p:txBody>
      </p:sp>
      <p:sp>
        <p:nvSpPr>
          <p:cNvPr id="202" name="Step 3:  Show that the truth does not change after one iteration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Step 3:  Show that the truth does not change after one iteration</a:t>
            </a:r>
          </a:p>
          <a:p>
            <a:pPr lvl="1"/>
            <a:r>
              <a:t>Induction step:  Assume </a:t>
            </a:r>
            <a14:m>
              <m:oMath>
                <m:sSub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x</m:t>
                    </m:r>
                  </m:e>
                  <m:sub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</m:sub>
                </m:sSub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sSub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y</m:t>
                    </m:r>
                  </m:e>
                  <m:sub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</m:sub>
                </m:sSub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</m:oMath>
            </a14:m>
            <a:r>
              <a:t> before the loop iteration</a:t>
            </a:r>
          </a:p>
          <a:p>
            <a:pPr lvl="2"/>
            <a:r>
              <a:t>After the iteration, we have </a:t>
            </a:r>
            <a14:m>
              <m:oMath>
                <m:sSub>
                  <m:e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x</m:t>
                    </m:r>
                  </m:e>
                  <m:sub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sub>
                </m:sSub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sSub>
                  <m:e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x</m:t>
                    </m:r>
                  </m:e>
                  <m:sub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</m:sub>
                </m:sSub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</m:oMath>
            </a14:m>
            <a:r>
              <a:t>, </a:t>
            </a:r>
            <a14:m>
              <m:oMath>
                <m:sSub>
                  <m:e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y</m:t>
                    </m:r>
                  </m:e>
                  <m:sub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sub>
                </m:sSub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sSub>
                  <m:e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y</m:t>
                    </m:r>
                  </m:e>
                  <m:sub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</m:sub>
                </m:sSub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</m:oMath>
            </a14:m>
            <a:r>
              <a:t>.</a:t>
            </a:r>
          </a:p>
          <a:p>
            <a:pPr lvl="2"/>
            <a:r>
              <a:t>This implies </a:t>
            </a:r>
          </a:p>
          <a:p>
            <a:pPr lvl="2">
              <a:defRPr sz="2600"/>
            </a:pPr>
            <a14:m>
              <m:oMathPara>
                <m:oMathParaPr>
                  <m:jc m:val="left"/>
                </m:oMathParaPr>
                <m:oMath>
                  <m:sSub>
                    <m:e>
                      <m:r>
                        <a:rPr xmlns:a="http://schemas.openxmlformats.org/drawingml/2006/main" sz="31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</m:e>
                    <m:sub>
                      <m:r>
                        <a:rPr xmlns:a="http://schemas.openxmlformats.org/drawingml/2006/main" sz="31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sub>
                  </m:sSub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sSub>
                    <m:e>
                      <m:r>
                        <a:rPr xmlns:a="http://schemas.openxmlformats.org/drawingml/2006/main" sz="31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y</m:t>
                      </m:r>
                    </m:e>
                    <m:sub>
                      <m:r>
                        <a:rPr xmlns:a="http://schemas.openxmlformats.org/drawingml/2006/main" sz="31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sub>
                  </m:sSub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sSub>
                    <m:e>
                      <m:r>
                        <a:rPr xmlns:a="http://schemas.openxmlformats.org/drawingml/2006/main" sz="31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</m:e>
                    <m:sub>
                      <m:r>
                        <a:rPr xmlns:a="http://schemas.openxmlformats.org/drawingml/2006/main" sz="31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b</m:t>
                      </m:r>
                    </m:sub>
                  </m:sSub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-</m:t>
                  </m:r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1</m:t>
                  </m:r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sSub>
                    <m:e>
                      <m:r>
                        <a:rPr xmlns:a="http://schemas.openxmlformats.org/drawingml/2006/main" sz="31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y</m:t>
                      </m:r>
                    </m:e>
                    <m:sub>
                      <m:r>
                        <a:rPr xmlns:a="http://schemas.openxmlformats.org/drawingml/2006/main" sz="31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b</m:t>
                      </m:r>
                    </m:sub>
                  </m:sSub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1</m:t>
                  </m:r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sSub>
                    <m:e>
                      <m:r>
                        <a:rPr xmlns:a="http://schemas.openxmlformats.org/drawingml/2006/main" sz="31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</m:e>
                    <m:sub>
                      <m:r>
                        <a:rPr xmlns:a="http://schemas.openxmlformats.org/drawingml/2006/main" sz="31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b</m:t>
                      </m:r>
                    </m:sub>
                  </m:sSub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sSub>
                    <m:e>
                      <m:r>
                        <a:rPr xmlns:a="http://schemas.openxmlformats.org/drawingml/2006/main" sz="31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y</m:t>
                      </m:r>
                    </m:e>
                    <m:sub>
                      <m:r>
                        <a:rPr xmlns:a="http://schemas.openxmlformats.org/drawingml/2006/main" sz="31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b</m:t>
                      </m:r>
                    </m:sub>
                  </m:sSub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-</m:t>
                  </m:r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1</m:t>
                  </m:r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1</m:t>
                  </m:r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sSub>
                    <m:e>
                      <m:r>
                        <a:rPr xmlns:a="http://schemas.openxmlformats.org/drawingml/2006/main" sz="31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</m:e>
                    <m:sub>
                      <m:r>
                        <a:rPr xmlns:a="http://schemas.openxmlformats.org/drawingml/2006/main" sz="31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b</m:t>
                      </m:r>
                    </m:sub>
                  </m:sSub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sSub>
                    <m:e>
                      <m:r>
                        <a:rPr xmlns:a="http://schemas.openxmlformats.org/drawingml/2006/main" sz="31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y</m:t>
                      </m:r>
                    </m:e>
                    <m:sub>
                      <m:r>
                        <a:rPr xmlns:a="http://schemas.openxmlformats.org/drawingml/2006/main" sz="31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b</m:t>
                      </m:r>
                    </m:sub>
                  </m:sSub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c</m:t>
                  </m:r>
                </m:oMath>
              </m:oMathPara>
            </a14:m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Loop Invarian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Loop Invariants</a:t>
            </a:r>
          </a:p>
        </p:txBody>
      </p:sp>
      <p:sp>
        <p:nvSpPr>
          <p:cNvPr id="205" name="Step 4:  Evaluate with the loop invariant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Step 4:  Evaluate with the loop invariant</a:t>
            </a:r>
          </a:p>
          <a:p>
            <a:pPr lvl="1"/>
            <a:r>
              <a:t>When the loop is terminated, </a:t>
            </a:r>
            <a14:m>
              <m:oMath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0</m:t>
                </m:r>
              </m:oMath>
            </a14:m>
            <a:r>
              <a:t>.  </a:t>
            </a:r>
          </a:p>
          <a:p>
            <a:pPr lvl="2"/>
            <a:r>
              <a:t>(Question: why do we now that the loop terminates?)</a:t>
            </a:r>
          </a:p>
          <a:p>
            <a:pPr lvl="2"/>
            <a:r>
              <a:t>Therefore, the value of </a:t>
            </a:r>
            <a14:m>
              <m:oMath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y</m:t>
                </m:r>
              </m:oMath>
            </a14:m>
            <a:r>
              <a:t> is </a:t>
            </a:r>
            <a14:m>
              <m:oMath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y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y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0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</m:oMath>
            </a14:m>
          </a:p>
          <a:p>
            <a:pPr lvl="2"/>
            <a:r>
              <a:t>Thus, the function prints out the value of </a:t>
            </a:r>
            <a14:m>
              <m:oMath>
                <m:r>
                  <a:rPr xmlns:a="http://schemas.openxmlformats.org/drawingml/2006/main" sz="4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</m:oMath>
            </a14:m>
            <a:r>
              <a:t>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reatest Common Divisor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25779">
              <a:defRPr sz="7200"/>
            </a:lvl1pPr>
          </a:lstStyle>
          <a:p>
            <a:pPr/>
            <a:r>
              <a:t>Greatest Common Divisor</a:t>
            </a:r>
          </a:p>
        </p:txBody>
      </p:sp>
      <p:sp>
        <p:nvSpPr>
          <p:cNvPr id="126" name="Lemma 1:   For all numbers  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426719" indent="-426719" defTabSz="560831">
              <a:spcBef>
                <a:spcPts val="2100"/>
              </a:spcBef>
              <a:defRPr sz="3072"/>
            </a:pPr>
            <a:r>
              <a:t>Lemma 1:   For all numbers </a:t>
            </a:r>
            <a14:m>
              <m:oMath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∈</m:t>
                </m:r>
                <m:r>
                  <m:rPr>
                    <m:sty m:val="p"/>
                    <m:scr m:val="double-struck"/>
                  </m:rP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</m:oMath>
            </a14:m>
            <a:r>
              <a:t>:  </a:t>
            </a:r>
            <a14:m>
              <m:oMath>
                <m:r>
                  <m:rPr>
                    <m:nor/>
                  </m:rPr>
                  <a:rPr xmlns:a="http://schemas.openxmlformats.org/drawingml/2006/main" sz="3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gcd</m:t>
                </m:r>
                <m:r>
                  <a:rPr xmlns:a="http://schemas.openxmlformats.org/drawingml/2006/main" sz="3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3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3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m:rPr>
                    <m:nor/>
                  </m:rPr>
                  <a:rPr xmlns:a="http://schemas.openxmlformats.org/drawingml/2006/main" sz="3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gcd</m:t>
                </m:r>
                <m:r>
                  <a:rPr xmlns:a="http://schemas.openxmlformats.org/drawingml/2006/main" sz="3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3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3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</a:p>
          <a:p>
            <a:pPr marL="426719" indent="-426719" defTabSz="560831">
              <a:spcBef>
                <a:spcPts val="2100"/>
              </a:spcBef>
              <a:defRPr sz="3072"/>
            </a:pPr>
            <a:r>
              <a:t>Proof: The set of common divisors does not depend on the order in which a and b are given:</a:t>
            </a:r>
          </a:p>
          <a:p>
            <a:pPr lvl="1" marL="853439" indent="-426719" defTabSz="560831">
              <a:spcBef>
                <a:spcPts val="2100"/>
              </a:spcBef>
              <a:defRPr sz="3072"/>
            </a:pPr>
            <a14:m>
              <m:oMath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{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: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∣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∧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∣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}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{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: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∣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∧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∣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}</m:t>
                </m:r>
              </m:oMath>
            </a14:m>
            <a:r>
              <a:t> because the logical and operator is commutative</a:t>
            </a:r>
          </a:p>
          <a:p>
            <a:pPr lvl="1" marL="0" indent="426719" defTabSz="560831">
              <a:spcBef>
                <a:spcPts val="2100"/>
              </a:spcBef>
              <a:buSzTx/>
              <a:buNone/>
              <a:defRPr sz="3072"/>
            </a:pPr>
            <a:r>
              <a:t>Hence: </a:t>
            </a:r>
            <a14:m>
              <m:oMath>
                <m:r>
                  <m:rPr>
                    <m:nor/>
                  </m:rP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gcd</m:t>
                </m:r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max</m:t>
                </m:r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{</m:t>
                </m:r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:</m:t>
                </m:r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∣</m:t>
                </m:r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∧</m:t>
                </m:r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∣</m:t>
                </m:r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}</m:t>
                </m:r>
              </m:oMath>
            </a14:m>
            <a:r>
              <a:t> </a:t>
            </a:r>
          </a:p>
          <a:p>
            <a:pPr lvl="8" marL="0" indent="3413759" defTabSz="560831">
              <a:spcBef>
                <a:spcPts val="2100"/>
              </a:spcBef>
              <a:buSzTx/>
              <a:buNone/>
              <a:defRPr sz="3072"/>
            </a:pPr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max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{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r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: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r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∣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b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∧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r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∣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a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}</m:t>
                  </m:r>
                </m:oMath>
              </m:oMathPara>
            </a14:m>
          </a:p>
          <a:p>
            <a:pPr lvl="8" marL="0" indent="3413759" defTabSz="560831">
              <a:spcBef>
                <a:spcPts val="2100"/>
              </a:spcBef>
              <a:buSzTx/>
              <a:buNone/>
              <a:defRPr sz="3072"/>
            </a:pPr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37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m:rPr>
                      <m:nor/>
                    </m:rPr>
                    <a:rPr xmlns:a="http://schemas.openxmlformats.org/drawingml/2006/main" sz="37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gcd</m:t>
                  </m:r>
                  <m:r>
                    <a:rPr xmlns:a="http://schemas.openxmlformats.org/drawingml/2006/main" sz="37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7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b</m:t>
                  </m:r>
                  <m:r>
                    <a:rPr xmlns:a="http://schemas.openxmlformats.org/drawingml/2006/main" sz="37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r>
                    <a:rPr xmlns:a="http://schemas.openxmlformats.org/drawingml/2006/main" sz="37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a</m:t>
                  </m:r>
                  <m:r>
                    <a:rPr xmlns:a="http://schemas.openxmlformats.org/drawingml/2006/main" sz="37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</m:oMath>
              </m:oMathPara>
            </a14:m>
            <a:endParaRPr sz="3200"/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126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reatest Common Divisor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25779">
              <a:defRPr sz="7200"/>
            </a:lvl1pPr>
          </a:lstStyle>
          <a:p>
            <a:pPr/>
            <a:r>
              <a:t>Greatest Common Divisor</a:t>
            </a:r>
          </a:p>
        </p:txBody>
      </p:sp>
      <p:sp>
        <p:nvSpPr>
          <p:cNvPr id="129" name="Lemma 2:  If   and   then  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Lemma 2:  If </a:t>
            </a:r>
            <a14:m>
              <m:oMath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∈</m:t>
                </m:r>
                <m:r>
                  <m:rPr>
                    <m:sty m:val="p"/>
                    <m:scr m:val="double-struck"/>
                  </m:rP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</m:oMath>
            </a14:m>
            <a:r>
              <a:t> and </a:t>
            </a:r>
            <a14:m>
              <m:oMath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∣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</m:oMath>
            </a14:m>
            <a:r>
              <a:t> then </a:t>
            </a:r>
            <a14:m>
              <m:oMath>
                <m:r>
                  <m:rPr>
                    <m:nor/>
                  </m:rPr>
                  <a:rPr xmlns:a="http://schemas.openxmlformats.org/drawingml/2006/main" sz="3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gcd</m:t>
                </m:r>
                <m:r>
                  <a:rPr xmlns:a="http://schemas.openxmlformats.org/drawingml/2006/main" sz="3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3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3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</m:oMath>
            </a14:m>
            <a:r>
              <a:t>.</a:t>
            </a:r>
          </a:p>
          <a:p>
            <a:pPr/>
            <a:r>
              <a:t>Proof:  </a:t>
            </a:r>
          </a:p>
          <a:p>
            <a:pPr lvl="1"/>
            <a14:m>
              <m:oMath>
                <m:r>
                  <a:rPr xmlns:a="http://schemas.openxmlformats.org/drawingml/2006/main" sz="4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</m:oMath>
            </a14:m>
            <a:r>
              <a:t> is the largest divisor of itself.</a:t>
            </a:r>
          </a:p>
          <a:p>
            <a:pPr lvl="1"/>
            <a14:m>
              <m:oMath>
                <m:r>
                  <a:rPr xmlns:a="http://schemas.openxmlformats.org/drawingml/2006/main" sz="4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</m:oMath>
            </a14:m>
            <a:r>
              <a:t> is also a divisor of </a:t>
            </a:r>
            <a14:m>
              <m:oMath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</m:oMath>
            </a14:m>
            <a:r>
              <a:t> by assumption</a:t>
            </a:r>
          </a:p>
          <a:p>
            <a:pPr lvl="1"/>
            <a:r>
              <a:t>Hence </a:t>
            </a:r>
            <a14:m>
              <m:oMath>
                <m:r>
                  <a:rPr xmlns:a="http://schemas.openxmlformats.org/drawingml/2006/main" sz="4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</m:oMath>
            </a14:m>
            <a:r>
              <a:t> is the largest element in the set of common divisors </a:t>
            </a:r>
            <a14:m>
              <m:oMath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{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: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∣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∧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∣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}</m:t>
                </m:r>
              </m:oMath>
            </a14:m>
            <a:r>
              <a:t>.</a:t>
            </a:r>
          </a:p>
          <a:p>
            <a:pPr lvl="1"/>
            <a:r>
              <a:t>This means that </a:t>
            </a:r>
            <a14:m>
              <m:oMath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max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{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: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∣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∧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∣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}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m:rPr>
                    <m:nor/>
                  </m:rP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gcd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29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reatest Common Divisor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25779">
              <a:defRPr sz="7200"/>
            </a:lvl1pPr>
          </a:lstStyle>
          <a:p>
            <a:pPr/>
            <a:r>
              <a:t>Greatest Common Divisor</a:t>
            </a:r>
          </a:p>
        </p:txBody>
      </p:sp>
      <p:sp>
        <p:nvSpPr>
          <p:cNvPr id="132" name="Lemma 3: If    then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342264" indent="-342264" defTabSz="449833">
              <a:spcBef>
                <a:spcPts val="1600"/>
              </a:spcBef>
              <a:defRPr sz="2464"/>
            </a:pPr>
            <a:r>
              <a:t>Lemma 3: If  </a:t>
            </a:r>
            <a14:m>
              <m:oMath>
                <m:r>
                  <a:rPr xmlns:a="http://schemas.openxmlformats.org/drawingml/2006/main" sz="3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3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≡</m:t>
                </m:r>
                <m:r>
                  <a:rPr xmlns:a="http://schemas.openxmlformats.org/drawingml/2006/main" sz="3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3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mod</m:t>
                </m:r>
                <m:r>
                  <a:rPr xmlns:a="http://schemas.openxmlformats.org/drawingml/2006/main" sz="3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3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t> then </a:t>
            </a:r>
            <a14:m>
              <m:oMath>
                <m:r>
                  <m:rPr>
                    <m:nor/>
                  </m:rPr>
                  <a:rPr xmlns:a="http://schemas.openxmlformats.org/drawingml/2006/main" sz="2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gcd</m:t>
                </m:r>
                <m:r>
                  <a:rPr xmlns:a="http://schemas.openxmlformats.org/drawingml/2006/main" sz="2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2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2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2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2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2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2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2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2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2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2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</a:p>
          <a:p>
            <a:pPr marL="342264" indent="-342264" defTabSz="449833">
              <a:spcBef>
                <a:spcPts val="1600"/>
              </a:spcBef>
              <a:defRPr sz="2464"/>
            </a:pPr>
            <a:r>
              <a:t>Proof:</a:t>
            </a:r>
          </a:p>
          <a:p>
            <a:pPr lvl="1" marL="684529" indent="-342264" defTabSz="449833">
              <a:spcBef>
                <a:spcPts val="1600"/>
              </a:spcBef>
              <a:defRPr sz="2464"/>
            </a:pPr>
            <a14:m>
              <m:oMath>
                <m:r>
                  <a:rPr xmlns:a="http://schemas.openxmlformats.org/drawingml/2006/main" sz="2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2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≡</m:t>
                </m:r>
                <m:r>
                  <a:rPr xmlns:a="http://schemas.openxmlformats.org/drawingml/2006/main" sz="2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2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2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mod</m:t>
                </m:r>
                <m:r>
                  <a:rPr xmlns:a="http://schemas.openxmlformats.org/drawingml/2006/main" sz="2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2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2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⟺</m:t>
                </m:r>
                <m:r>
                  <a:rPr xmlns:a="http://schemas.openxmlformats.org/drawingml/2006/main" sz="2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∃</m:t>
                </m:r>
                <m:r>
                  <a:rPr xmlns:a="http://schemas.openxmlformats.org/drawingml/2006/main" sz="2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  <m:r>
                  <a:rPr xmlns:a="http://schemas.openxmlformats.org/drawingml/2006/main" sz="2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2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s</m:t>
                </m:r>
                <m:r>
                  <a:rPr xmlns:a="http://schemas.openxmlformats.org/drawingml/2006/main" sz="2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2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2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∈</m:t>
                </m:r>
                <m:sSub>
                  <m:e>
                    <m:r>
                      <m:rPr>
                        <m:sty m:val="p"/>
                        <m:scr m:val="double-struck"/>
                      </m:rPr>
                      <a:rPr xmlns:a="http://schemas.openxmlformats.org/drawingml/2006/main" sz="2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2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0</m:t>
                    </m:r>
                  </m:sub>
                </m:sSub>
                <m:r>
                  <a:rPr xmlns:a="http://schemas.openxmlformats.org/drawingml/2006/main" sz="2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:</m:t>
                </m:r>
                <m:r>
                  <a:rPr xmlns:a="http://schemas.openxmlformats.org/drawingml/2006/main" sz="2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2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2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  <m:r>
                  <a:rPr xmlns:a="http://schemas.openxmlformats.org/drawingml/2006/main" sz="2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2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2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2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∧</m:t>
                </m:r>
                <m:r>
                  <a:rPr xmlns:a="http://schemas.openxmlformats.org/drawingml/2006/main" sz="2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2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2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s</m:t>
                </m:r>
                <m:r>
                  <a:rPr xmlns:a="http://schemas.openxmlformats.org/drawingml/2006/main" sz="2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2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2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2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∧</m:t>
                </m:r>
                <m:r>
                  <a:rPr xmlns:a="http://schemas.openxmlformats.org/drawingml/2006/main" sz="2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0</m:t>
                </m:r>
                <m:r>
                  <a:rPr xmlns:a="http://schemas.openxmlformats.org/drawingml/2006/main" sz="2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≤</m:t>
                </m:r>
                <m:r>
                  <a:rPr xmlns:a="http://schemas.openxmlformats.org/drawingml/2006/main" sz="2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2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&lt;</m:t>
                </m:r>
                <m:r>
                  <a:rPr xmlns:a="http://schemas.openxmlformats.org/drawingml/2006/main" sz="2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</m:oMath>
            </a14:m>
            <a:r>
              <a:t>  </a:t>
            </a:r>
          </a:p>
          <a:p>
            <a:pPr lvl="1" marL="684529" indent="-342264" defTabSz="449833">
              <a:spcBef>
                <a:spcPts val="1600"/>
              </a:spcBef>
              <a:defRPr sz="2464"/>
            </a:pPr>
            <a:r>
              <a:t>We show that </a:t>
            </a:r>
            <a14:m>
              <m:oMath>
                <m:r>
                  <a:rPr xmlns:a="http://schemas.openxmlformats.org/drawingml/2006/main" sz="3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{</m:t>
                </m:r>
                <m:r>
                  <a:rPr xmlns:a="http://schemas.openxmlformats.org/drawingml/2006/main" sz="3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  <m:r>
                  <a:rPr xmlns:a="http://schemas.openxmlformats.org/drawingml/2006/main" sz="3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:</m:t>
                </m:r>
                <m:r>
                  <a:rPr xmlns:a="http://schemas.openxmlformats.org/drawingml/2006/main" sz="3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  <m:r>
                  <a:rPr xmlns:a="http://schemas.openxmlformats.org/drawingml/2006/main" sz="3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∣</m:t>
                </m:r>
                <m:r>
                  <a:rPr xmlns:a="http://schemas.openxmlformats.org/drawingml/2006/main" sz="3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3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∧</m:t>
                </m:r>
                <m:r>
                  <a:rPr xmlns:a="http://schemas.openxmlformats.org/drawingml/2006/main" sz="3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  <m:r>
                  <a:rPr xmlns:a="http://schemas.openxmlformats.org/drawingml/2006/main" sz="3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∣</m:t>
                </m:r>
                <m:r>
                  <a:rPr xmlns:a="http://schemas.openxmlformats.org/drawingml/2006/main" sz="3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3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}</m:t>
                </m:r>
                <m:r>
                  <a:rPr xmlns:a="http://schemas.openxmlformats.org/drawingml/2006/main" sz="3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{</m:t>
                </m:r>
                <m:r>
                  <a:rPr xmlns:a="http://schemas.openxmlformats.org/drawingml/2006/main" sz="3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  <m:r>
                  <a:rPr xmlns:a="http://schemas.openxmlformats.org/drawingml/2006/main" sz="3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:</m:t>
                </m:r>
                <m:r>
                  <a:rPr xmlns:a="http://schemas.openxmlformats.org/drawingml/2006/main" sz="3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  <m:r>
                  <a:rPr xmlns:a="http://schemas.openxmlformats.org/drawingml/2006/main" sz="3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∣</m:t>
                </m:r>
                <m:r>
                  <a:rPr xmlns:a="http://schemas.openxmlformats.org/drawingml/2006/main" sz="3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3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∧</m:t>
                </m:r>
                <m:r>
                  <a:rPr xmlns:a="http://schemas.openxmlformats.org/drawingml/2006/main" sz="3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  <m:r>
                  <a:rPr xmlns:a="http://schemas.openxmlformats.org/drawingml/2006/main" sz="3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∣</m:t>
                </m:r>
                <m:r>
                  <a:rPr xmlns:a="http://schemas.openxmlformats.org/drawingml/2006/main" sz="3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3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}</m:t>
                </m:r>
              </m:oMath>
            </a14:m>
          </a:p>
          <a:p>
            <a:pPr lvl="1" marL="684529" indent="-342264" defTabSz="449833">
              <a:spcBef>
                <a:spcPts val="1600"/>
              </a:spcBef>
              <a:defRPr sz="2464"/>
            </a:pPr>
            <a:r>
              <a:t>Assume that </a:t>
            </a:r>
            <a14:m>
              <m:oMath>
                <m:r>
                  <a:rPr xmlns:a="http://schemas.openxmlformats.org/drawingml/2006/main" sz="3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d</m:t>
                </m:r>
                <m:r>
                  <a:rPr xmlns:a="http://schemas.openxmlformats.org/drawingml/2006/main" sz="3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∈</m:t>
                </m:r>
                <m:r>
                  <m:rPr>
                    <m:sty m:val="p"/>
                    <m:scr m:val="double-struck"/>
                  </m:rPr>
                  <a:rPr xmlns:a="http://schemas.openxmlformats.org/drawingml/2006/main" sz="3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</m:oMath>
            </a14:m>
            <a:r>
              <a:t> is in the left side.  We want to show that it is also in the right side. For this we need to show that </a:t>
            </a:r>
            <a14:m>
              <m:oMath>
                <m:r>
                  <a:rPr xmlns:a="http://schemas.openxmlformats.org/drawingml/2006/main" sz="2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d</m:t>
                </m:r>
              </m:oMath>
            </a14:m>
            <a:r>
              <a:t> also divides c.</a:t>
            </a:r>
          </a:p>
          <a:p>
            <a:pPr lvl="2" marL="1026794" indent="-342264" defTabSz="449833">
              <a:spcBef>
                <a:spcPts val="1600"/>
              </a:spcBef>
              <a:defRPr sz="2464"/>
            </a:pPr>
            <a:r>
              <a:t>What do we know: There exists </a:t>
            </a:r>
            <a14:m>
              <m:oMath>
                <m:r>
                  <a:rPr xmlns:a="http://schemas.openxmlformats.org/drawingml/2006/main" sz="2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  <m:r>
                  <a:rPr xmlns:a="http://schemas.openxmlformats.org/drawingml/2006/main" sz="2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2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y</m:t>
                </m:r>
                <m:r>
                  <a:rPr xmlns:a="http://schemas.openxmlformats.org/drawingml/2006/main" sz="2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∈</m:t>
                </m:r>
                <m:sSub>
                  <m:e>
                    <m:r>
                      <m:rPr>
                        <m:sty m:val="p"/>
                        <m:scr m:val="double-struck"/>
                      </m:rPr>
                      <a:rPr xmlns:a="http://schemas.openxmlformats.org/drawingml/2006/main" sz="2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2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0</m:t>
                    </m:r>
                  </m:sub>
                </m:sSub>
              </m:oMath>
            </a14:m>
            <a:r>
              <a:t> such that </a:t>
            </a:r>
          </a:p>
          <a:p>
            <a:pPr lvl="3" marL="1369059" indent="-342264" defTabSz="449833">
              <a:spcBef>
                <a:spcPts val="1600"/>
              </a:spcBef>
              <a:defRPr sz="2464"/>
            </a:pPr>
            <a14:m>
              <m:oMath>
                <m:r>
                  <a:rPr xmlns:a="http://schemas.openxmlformats.org/drawingml/2006/main" sz="2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2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2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  <m:r>
                  <a:rPr xmlns:a="http://schemas.openxmlformats.org/drawingml/2006/main" sz="2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d</m:t>
                </m:r>
              </m:oMath>
            </a14:m>
            <a:r>
              <a:t>          because </a:t>
            </a:r>
            <a14:m>
              <m:oMath>
                <m:r>
                  <a:rPr xmlns:a="http://schemas.openxmlformats.org/drawingml/2006/main" sz="2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d</m:t>
                </m:r>
              </m:oMath>
            </a14:m>
            <a:r>
              <a:t> divides </a:t>
            </a:r>
            <a14:m>
              <m:oMath>
                <m:r>
                  <a:rPr xmlns:a="http://schemas.openxmlformats.org/drawingml/2006/main" sz="3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</m:oMath>
            </a14:m>
          </a:p>
          <a:p>
            <a:pPr lvl="3" marL="1369059" indent="-342264" defTabSz="449833">
              <a:spcBef>
                <a:spcPts val="1600"/>
              </a:spcBef>
              <a:defRPr sz="2464"/>
            </a:pPr>
            <a14:m>
              <m:oMath>
                <m:r>
                  <a:rPr xmlns:a="http://schemas.openxmlformats.org/drawingml/2006/main" sz="2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2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2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y</m:t>
                </m:r>
                <m:r>
                  <a:rPr xmlns:a="http://schemas.openxmlformats.org/drawingml/2006/main" sz="2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d</m:t>
                </m:r>
              </m:oMath>
            </a14:m>
            <a:r>
              <a:t>          because </a:t>
            </a:r>
            <a14:m>
              <m:oMath>
                <m:r>
                  <a:rPr xmlns:a="http://schemas.openxmlformats.org/drawingml/2006/main" sz="2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d</m:t>
                </m:r>
              </m:oMath>
            </a14:m>
            <a:r>
              <a:t> divides </a:t>
            </a:r>
            <a14:m>
              <m:oMath>
                <m:r>
                  <a:rPr xmlns:a="http://schemas.openxmlformats.org/drawingml/2006/main" sz="3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</m:oMath>
            </a14:m>
          </a:p>
          <a:p>
            <a:pPr lvl="3" marL="1369059" indent="-342264" defTabSz="449833">
              <a:spcBef>
                <a:spcPts val="1600"/>
              </a:spcBef>
              <a:defRPr sz="2464"/>
            </a:pPr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2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a</m:t>
                  </m:r>
                  <m:r>
                    <a:rPr xmlns:a="http://schemas.openxmlformats.org/drawingml/2006/main" sz="2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2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r</m:t>
                  </m:r>
                  <m:r>
                    <a:rPr xmlns:a="http://schemas.openxmlformats.org/drawingml/2006/main" sz="2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b</m:t>
                  </m:r>
                  <m:r>
                    <a:rPr xmlns:a="http://schemas.openxmlformats.org/drawingml/2006/main" sz="2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2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t</m:t>
                  </m:r>
                  <m:r>
                    <a:rPr xmlns:a="http://schemas.openxmlformats.org/drawingml/2006/main" sz="2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r>
                    <a:rPr xmlns:a="http://schemas.openxmlformats.org/drawingml/2006/main" sz="2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c</m:t>
                  </m:r>
                  <m:r>
                    <a:rPr xmlns:a="http://schemas.openxmlformats.org/drawingml/2006/main" sz="2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2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s</m:t>
                  </m:r>
                  <m:r>
                    <a:rPr xmlns:a="http://schemas.openxmlformats.org/drawingml/2006/main" sz="2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b</m:t>
                  </m:r>
                  <m:r>
                    <a:rPr xmlns:a="http://schemas.openxmlformats.org/drawingml/2006/main" sz="2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2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t</m:t>
                  </m:r>
                  <m:r>
                    <a:rPr xmlns:a="http://schemas.openxmlformats.org/drawingml/2006/main" sz="2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,0</m:t>
                  </m:r>
                  <m:r>
                    <a:rPr xmlns:a="http://schemas.openxmlformats.org/drawingml/2006/main" sz="2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≤</m:t>
                  </m:r>
                  <m:r>
                    <a:rPr xmlns:a="http://schemas.openxmlformats.org/drawingml/2006/main" sz="2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t</m:t>
                  </m:r>
                  <m:r>
                    <a:rPr xmlns:a="http://schemas.openxmlformats.org/drawingml/2006/main" sz="2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&lt;</m:t>
                  </m:r>
                  <m:r>
                    <a:rPr xmlns:a="http://schemas.openxmlformats.org/drawingml/2006/main" sz="2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b</m:t>
                  </m:r>
                </m:oMath>
              </m:oMathPara>
            </a14:m>
            <a:endParaRPr sz="3200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reatest Common Divisor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25779">
              <a:defRPr sz="7200"/>
            </a:lvl1pPr>
          </a:lstStyle>
          <a:p>
            <a:pPr/>
            <a:r>
              <a:t>Greatest Common Divisor</a:t>
            </a:r>
          </a:p>
        </p:txBody>
      </p:sp>
      <p:sp>
        <p:nvSpPr>
          <p:cNvPr id="135" name="Proof (continued)"/>
          <p:cNvSpPr txBox="1"/>
          <p:nvPr>
            <p:ph type="body" idx="1"/>
          </p:nvPr>
        </p:nvSpPr>
        <p:spPr>
          <a:xfrm>
            <a:off x="952500" y="2171700"/>
            <a:ext cx="11099800" cy="6286500"/>
          </a:xfrm>
          <a:prstGeom prst="rect">
            <a:avLst/>
          </a:prstGeom>
        </p:spPr>
        <p:txBody>
          <a:bodyPr anchor="t"/>
          <a:lstStyle/>
          <a:p>
            <a:pPr/>
            <a:r>
              <a:t>Proof (continued)</a:t>
            </a:r>
          </a:p>
        </p:txBody>
      </p:sp>
      <p:pic>
        <p:nvPicPr>
          <p:cNvPr id="136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382986" y="3030289"/>
            <a:ext cx="8801101" cy="31242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reatest Common Divisor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25779">
              <a:defRPr sz="7200"/>
            </a:lvl1pPr>
          </a:lstStyle>
          <a:p>
            <a:pPr/>
            <a:r>
              <a:t>Greatest Common Divisor</a:t>
            </a:r>
          </a:p>
        </p:txBody>
      </p:sp>
      <p:sp>
        <p:nvSpPr>
          <p:cNvPr id="139" name="Proof: (cont)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Proof: (cont)</a:t>
            </a:r>
          </a:p>
          <a:p>
            <a:pPr lvl="1"/>
            <a:r>
              <a:t>Now we want to show that all elements on the right side of </a:t>
            </a:r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{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: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∣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∧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∣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}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{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: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∣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∧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∣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}</m:t>
                </m:r>
              </m:oMath>
            </a14:m>
            <a:r>
              <a:t> are in the left side.</a:t>
            </a:r>
          </a:p>
          <a:p>
            <a:pPr lvl="1"/>
            <a:r>
              <a:t>However, since our assumptions are symmetric in </a:t>
            </a:r>
            <a14:m>
              <m:oMath>
                <m:r>
                  <a:rPr xmlns:a="http://schemas.openxmlformats.org/drawingml/2006/main" sz="4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</m:oMath>
            </a14:m>
            <a:r>
              <a:t> and </a:t>
            </a:r>
            <a14:m>
              <m:oMath>
                <m:r>
                  <a:rPr xmlns:a="http://schemas.openxmlformats.org/drawingml/2006/main" sz="4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</m:oMath>
            </a14:m>
            <a:r>
              <a:t>, the same proof applies.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Euclidean Algorithm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Euclidean Algorithm</a:t>
            </a:r>
          </a:p>
        </p:txBody>
      </p:sp>
      <p:sp>
        <p:nvSpPr>
          <p:cNvPr id="142" name="Informal Version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377825" indent="-377825" defTabSz="496570">
              <a:spcBef>
                <a:spcPts val="1800"/>
              </a:spcBef>
              <a:defRPr sz="2720"/>
            </a:pPr>
            <a:r>
              <a:t>Informal Version:</a:t>
            </a:r>
          </a:p>
          <a:p>
            <a:pPr lvl="1" marL="755650" indent="-377825" defTabSz="496570">
              <a:spcBef>
                <a:spcPts val="1800"/>
              </a:spcBef>
              <a:defRPr sz="2720"/>
            </a:pPr>
            <a:r>
              <a:t>To compute </a:t>
            </a:r>
            <a14:m>
              <m:oMath>
                <m:r>
                  <m:rPr>
                    <m:nor/>
                  </m:rPr>
                  <a:rPr xmlns:a="http://schemas.openxmlformats.org/drawingml/2006/main" sz="3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gcd</m:t>
                </m:r>
                <m:r>
                  <a:rPr xmlns:a="http://schemas.openxmlformats.org/drawingml/2006/main" sz="3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3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3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t> put the larger number of </a:t>
            </a:r>
            <a14:m>
              <m:oMath>
                <m:r>
                  <a:rPr xmlns:a="http://schemas.openxmlformats.org/drawingml/2006/main" sz="35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</m:oMath>
            </a14:m>
            <a:r>
              <a:t> and </a:t>
            </a:r>
            <a14:m>
              <m:oMath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</m:oMath>
            </a14:m>
            <a:r>
              <a:t> on the left</a:t>
            </a:r>
          </a:p>
          <a:p>
            <a:pPr lvl="1" marL="755650" indent="-377825" defTabSz="496570">
              <a:spcBef>
                <a:spcPts val="1800"/>
              </a:spcBef>
              <a:defRPr sz="2720"/>
            </a:pPr>
            <a:r>
              <a:t>Then divide </a:t>
            </a:r>
            <a14:m>
              <m:oMath>
                <m:r>
                  <a:rPr xmlns:a="http://schemas.openxmlformats.org/drawingml/2006/main" sz="35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</m:oMath>
            </a14:m>
            <a:r>
              <a:t> by </a:t>
            </a:r>
            <a14:m>
              <m:oMath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</m:oMath>
            </a14:m>
            <a:r>
              <a:t> with remainder </a:t>
            </a:r>
            <a14:m>
              <m:oMath>
                <m:r>
                  <a:rPr xmlns:a="http://schemas.openxmlformats.org/drawingml/2006/main" sz="3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</m:oMath>
            </a14:m>
            <a:r>
              <a:t>  (</a:t>
            </a:r>
            <a14:m>
              <m:oMath>
                <m:r>
                  <a:rPr xmlns:a="http://schemas.openxmlformats.org/drawingml/2006/main" sz="3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3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3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  <m:r>
                  <a:rPr xmlns:a="http://schemas.openxmlformats.org/drawingml/2006/main" sz="3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3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</m:oMath>
            </a14:m>
            <a:r>
              <a:t>)</a:t>
            </a:r>
          </a:p>
          <a:p>
            <a:pPr lvl="3" marL="1511300" indent="-377825" defTabSz="496570">
              <a:spcBef>
                <a:spcPts val="1800"/>
              </a:spcBef>
              <a:defRPr sz="2720"/>
            </a:pPr>
            <a:r>
              <a:t>If </a:t>
            </a:r>
            <a14:m>
              <m:oMath>
                <m:r>
                  <a:rPr xmlns:a="http://schemas.openxmlformats.org/drawingml/2006/main" sz="33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  <m:r>
                  <a:rPr xmlns:a="http://schemas.openxmlformats.org/drawingml/2006/main" sz="33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3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0</m:t>
                </m:r>
              </m:oMath>
            </a14:m>
            <a:r>
              <a:t>, then </a:t>
            </a:r>
            <a14:m>
              <m:oMath>
                <m:r>
                  <a:rPr xmlns:a="http://schemas.openxmlformats.org/drawingml/2006/main" sz="33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33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∣</m:t>
                </m:r>
                <m:r>
                  <a:rPr xmlns:a="http://schemas.openxmlformats.org/drawingml/2006/main" sz="33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</m:oMath>
            </a14:m>
            <a:r>
              <a:t> and </a:t>
            </a:r>
            <a14:m>
              <m:oMath>
                <m:r>
                  <m:rPr>
                    <m:nor/>
                  </m:rPr>
                  <a:rPr xmlns:a="http://schemas.openxmlformats.org/drawingml/2006/main" sz="3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gcd</m:t>
                </m:r>
                <m:r>
                  <a:rPr xmlns:a="http://schemas.openxmlformats.org/drawingml/2006/main" sz="3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3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3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</m:oMath>
            </a14:m>
            <a:r>
              <a:t>.</a:t>
            </a:r>
          </a:p>
          <a:p>
            <a:pPr lvl="2" marL="1133475" indent="-377825" defTabSz="496570">
              <a:spcBef>
                <a:spcPts val="1800"/>
              </a:spcBef>
              <a:defRPr sz="2720"/>
            </a:pPr>
            <a:r>
              <a:t>Otherwise: </a:t>
            </a:r>
          </a:p>
          <a:p>
            <a:pPr lvl="3" marL="1511300" indent="-377825" defTabSz="496570">
              <a:spcBef>
                <a:spcPts val="1800"/>
              </a:spcBef>
              <a:defRPr sz="2720"/>
            </a:pPr>
            <a:r>
              <a:t>Notice that </a:t>
            </a:r>
            <a14:m>
              <m:oMath>
                <m: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  <m: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≡</m:t>
                </m:r>
                <m: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mod</m:t>
                </m:r>
                <m: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t>.</a:t>
            </a:r>
          </a:p>
          <a:p>
            <a:pPr lvl="3" marL="1511300" indent="-377825" defTabSz="496570">
              <a:spcBef>
                <a:spcPts val="1800"/>
              </a:spcBef>
              <a:defRPr sz="2720"/>
            </a:pPr>
            <a:r>
              <a:t>Therefore </a:t>
            </a:r>
            <a14:m>
              <m:oMath>
                <m:r>
                  <m:rPr>
                    <m:nor/>
                  </m:rPr>
                  <a:rPr xmlns:a="http://schemas.openxmlformats.org/drawingml/2006/main" sz="3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gcd</m:t>
                </m:r>
                <m:r>
                  <a:rPr xmlns:a="http://schemas.openxmlformats.org/drawingml/2006/main" sz="3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3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3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m:rPr>
                    <m:nor/>
                  </m:rPr>
                  <a:rPr xmlns:a="http://schemas.openxmlformats.org/drawingml/2006/main" sz="3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gcd</m:t>
                </m:r>
                <m:r>
                  <a:rPr xmlns:a="http://schemas.openxmlformats.org/drawingml/2006/main" sz="3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  <m:r>
                  <a:rPr xmlns:a="http://schemas.openxmlformats.org/drawingml/2006/main" sz="3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3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m:rPr>
                    <m:nor/>
                  </m:rPr>
                  <a:rPr xmlns:a="http://schemas.openxmlformats.org/drawingml/2006/main" sz="3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gcd</m:t>
                </m:r>
                <m:r>
                  <a:rPr xmlns:a="http://schemas.openxmlformats.org/drawingml/2006/main" sz="3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3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  <m:r>
                  <a:rPr xmlns:a="http://schemas.openxmlformats.org/drawingml/2006/main" sz="3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t> by the Lemma</a:t>
            </a:r>
          </a:p>
          <a:p>
            <a:pPr lvl="2" marL="1133475" indent="-377825" defTabSz="496570">
              <a:spcBef>
                <a:spcPts val="1800"/>
              </a:spcBef>
              <a:defRPr sz="2720"/>
            </a:pPr>
            <a:r>
              <a:t>Continue until the remainder becomes 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Euclidean Algorithm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Euclidean Algorithm</a:t>
            </a:r>
          </a:p>
        </p:txBody>
      </p:sp>
      <p:sp>
        <p:nvSpPr>
          <p:cNvPr id="145" name="gcd(1043, 4321)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gcd(1043, 4321)</a:t>
            </a:r>
          </a:p>
          <a:p>
            <a:pPr lvl="1"/>
            <a:r>
              <a:t>= gcd(4321, 1043)</a:t>
            </a:r>
          </a:p>
          <a:p>
            <a:pPr lvl="1"/>
            <a:r>
              <a:t>= gcd(1043, 149)</a:t>
            </a:r>
          </a:p>
          <a:p>
            <a:pPr lvl="1"/>
            <a:r>
              <a:t>= 149 because 1043 % 149 = 0.</a:t>
            </a:r>
          </a:p>
          <a:p>
            <a:pPr/>
            <a:r>
              <a:t>There is an interesting extension:</a:t>
            </a:r>
          </a:p>
          <a:p>
            <a:pPr lvl="1"/>
            <a:r>
              <a:t>4321=4*1043+149, ergo 149 = 4321-4*1043, a linear combination of 4321 and 1043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ourier New"/>
            <a:ea typeface="Courier New"/>
            <a:cs typeface="Courier New"/>
            <a:sym typeface="Courier New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ourier New"/>
            <a:ea typeface="Courier New"/>
            <a:cs typeface="Courier New"/>
            <a:sym typeface="Courier New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