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he Master Theorem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Master Theorem</a:t>
            </a:r>
          </a:p>
        </p:txBody>
      </p:sp>
      <p:sp>
        <p:nvSpPr>
          <p:cNvPr id="120" name="Body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Exam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Examples</a:t>
            </a:r>
          </a:p>
        </p:txBody>
      </p:sp>
      <p:sp>
        <p:nvSpPr>
          <p:cNvPr id="154" name="Equation"/>
          <p:cNvSpPr txBox="1"/>
          <p:nvPr/>
        </p:nvSpPr>
        <p:spPr>
          <a:xfrm>
            <a:off x="4516516" y="2545186"/>
            <a:ext cx="3971768" cy="44467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4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4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  <m:r>
                    <a:rPr xmlns:a="http://schemas.openxmlformats.org/drawingml/2006/main" sz="4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4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4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4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4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4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</m:oMath>
              </m:oMathPara>
            </a14:m>
            <a:endParaRPr sz="4100"/>
          </a:p>
        </p:txBody>
      </p:sp>
      <p:sp>
        <p:nvSpPr>
          <p:cNvPr id="155" name="Equation"/>
          <p:cNvSpPr txBox="1"/>
          <p:nvPr/>
        </p:nvSpPr>
        <p:spPr>
          <a:xfrm>
            <a:off x="4541916" y="3611986"/>
            <a:ext cx="3509809" cy="48878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4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</m:e>
                    <m:sub>
                      <m:r>
                        <a:rPr xmlns:a="http://schemas.openxmlformats.org/drawingml/2006/main" sz="4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4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  <m:r>
                    <a:rPr xmlns:a="http://schemas.openxmlformats.org/drawingml/2006/main" sz="4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1.58496</m:t>
                  </m:r>
                </m:oMath>
              </m:oMathPara>
            </a14:m>
            <a:endParaRPr sz="4100"/>
          </a:p>
        </p:txBody>
      </p:sp>
      <p:sp>
        <p:nvSpPr>
          <p:cNvPr id="156" name="Equation"/>
          <p:cNvSpPr txBox="1"/>
          <p:nvPr/>
        </p:nvSpPr>
        <p:spPr>
          <a:xfrm>
            <a:off x="4945526" y="4634113"/>
            <a:ext cx="3113748" cy="48537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O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p>
                    <m:e>
                      <m: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37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37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0.1</m:t>
                      </m:r>
                    </m:sup>
                  </m:sSup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700"/>
          </a:p>
        </p:txBody>
      </p:sp>
      <p:sp>
        <p:nvSpPr>
          <p:cNvPr id="157" name="Equation"/>
          <p:cNvSpPr txBox="1"/>
          <p:nvPr/>
        </p:nvSpPr>
        <p:spPr>
          <a:xfrm>
            <a:off x="4327256" y="5478035"/>
            <a:ext cx="4350288" cy="52473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⟹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m:rPr>
                      <m:sty m:val="p"/>
                    </m:rP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Θ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p>
                    <m:e>
                      <m:r>
                        <a:rPr xmlns:a="http://schemas.openxmlformats.org/drawingml/2006/main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xmlns:a="http://schemas.openxmlformats.org/drawingml/2006/main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sup>
                  </m:sSup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4000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5" grpId="1"/>
      <p:bldP build="whole" bldLvl="1" animBg="1" rev="0" advAuto="0" spid="156" grpId="2"/>
      <p:bldP build="whole" bldLvl="1" animBg="1" rev="0" advAuto="0" spid="157" grpId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Exam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Examples</a:t>
            </a:r>
          </a:p>
        </p:txBody>
      </p:sp>
      <p:sp>
        <p:nvSpPr>
          <p:cNvPr id="160" name="Equation"/>
          <p:cNvSpPr txBox="1"/>
          <p:nvPr/>
        </p:nvSpPr>
        <p:spPr>
          <a:xfrm>
            <a:off x="4736532" y="2593151"/>
            <a:ext cx="3531736" cy="42298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</m:oMath>
              </m:oMathPara>
            </a14:m>
            <a:endParaRPr sz="3900"/>
          </a:p>
        </p:txBody>
      </p:sp>
      <p:sp>
        <p:nvSpPr>
          <p:cNvPr id="161" name="Equation"/>
          <p:cNvSpPr txBox="1"/>
          <p:nvPr/>
        </p:nvSpPr>
        <p:spPr>
          <a:xfrm>
            <a:off x="5340894" y="3583751"/>
            <a:ext cx="2487948" cy="40862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1,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</m:oMath>
              </m:oMathPara>
            </a14:m>
            <a:endParaRPr sz="3900"/>
          </a:p>
        </p:txBody>
      </p:sp>
      <p:sp>
        <p:nvSpPr>
          <p:cNvPr id="162" name="Equation"/>
          <p:cNvSpPr txBox="1"/>
          <p:nvPr/>
        </p:nvSpPr>
        <p:spPr>
          <a:xfrm>
            <a:off x="5512157" y="4559988"/>
            <a:ext cx="1980486" cy="46246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</m:oMath>
              </m:oMathPara>
            </a14:m>
            <a:endParaRPr sz="3900"/>
          </a:p>
        </p:txBody>
      </p:sp>
      <p:sp>
        <p:nvSpPr>
          <p:cNvPr id="163" name="Equation"/>
          <p:cNvSpPr txBox="1"/>
          <p:nvPr/>
        </p:nvSpPr>
        <p:spPr>
          <a:xfrm>
            <a:off x="5167495" y="5485825"/>
            <a:ext cx="2669810" cy="50915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Ω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p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900"/>
          </a:p>
        </p:txBody>
      </p:sp>
      <p:sp>
        <p:nvSpPr>
          <p:cNvPr id="164" name="Equation"/>
          <p:cNvSpPr txBox="1"/>
          <p:nvPr/>
        </p:nvSpPr>
        <p:spPr>
          <a:xfrm>
            <a:off x="4798925" y="6566305"/>
            <a:ext cx="3406950" cy="42298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⟹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Θ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900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4" grpId="4"/>
      <p:bldP build="whole" bldLvl="1" animBg="1" rev="0" advAuto="0" spid="161" grpId="1"/>
      <p:bldP build="whole" bldLvl="1" animBg="1" rev="0" advAuto="0" spid="163" grpId="3"/>
      <p:bldP build="whole" bldLvl="1" animBg="1" rev="0" advAuto="0" spid="162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Exam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Examples</a:t>
            </a:r>
          </a:p>
        </p:txBody>
      </p:sp>
      <p:sp>
        <p:nvSpPr>
          <p:cNvPr id="167" name="Equation"/>
          <p:cNvSpPr txBox="1"/>
          <p:nvPr/>
        </p:nvSpPr>
        <p:spPr>
          <a:xfrm>
            <a:off x="4212691" y="2595304"/>
            <a:ext cx="4579418" cy="42385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m:rPr>
                      <m:sty m:val="p"/>
                    </m:rP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log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</m:oMath>
              </m:oMathPara>
            </a14:m>
            <a:endParaRPr sz="3700"/>
          </a:p>
        </p:txBody>
      </p:sp>
      <p:sp>
        <p:nvSpPr>
          <p:cNvPr id="168" name="Equation"/>
          <p:cNvSpPr txBox="1"/>
          <p:nvPr/>
        </p:nvSpPr>
        <p:spPr>
          <a:xfrm>
            <a:off x="3549988" y="3414904"/>
            <a:ext cx="6090156" cy="38646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  <m:r>
                    <m:rPr>
                      <m:nor/>
                    </m:rP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so compare with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</m:oMath>
              </m:oMathPara>
            </a14:m>
            <a:endParaRPr sz="3400"/>
          </a:p>
        </p:txBody>
      </p:sp>
      <p:sp>
        <p:nvSpPr>
          <p:cNvPr id="169" name="Equation"/>
          <p:cNvSpPr txBox="1"/>
          <p:nvPr/>
        </p:nvSpPr>
        <p:spPr>
          <a:xfrm>
            <a:off x="2129891" y="4564556"/>
            <a:ext cx="2668824" cy="42385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m:rPr>
                      <m:sty m:val="p"/>
                    </m:rP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log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∉</m:t>
                  </m:r>
                  <m:r>
                    <m:rPr>
                      <m:sty m:val="p"/>
                    </m:rP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Θ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700"/>
          </a:p>
        </p:txBody>
      </p:sp>
      <p:sp>
        <p:nvSpPr>
          <p:cNvPr id="170" name="Equation"/>
          <p:cNvSpPr txBox="1"/>
          <p:nvPr/>
        </p:nvSpPr>
        <p:spPr>
          <a:xfrm>
            <a:off x="5486156" y="4464238"/>
            <a:ext cx="4036908" cy="62448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m:rPr>
                      <m:sty m:val="p"/>
                    </m:rPr>
                    <a:rPr xmlns:a="http://schemas.openxmlformats.org/drawingml/2006/main" sz="4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log</m:t>
                  </m:r>
                  <m:r>
                    <a:rPr xmlns:a="http://schemas.openxmlformats.org/drawingml/2006/main" sz="4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4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∉</m:t>
                  </m:r>
                  <m:r>
                    <m:rPr>
                      <m:sty m:val="p"/>
                    </m:rPr>
                    <a:rPr xmlns:a="http://schemas.openxmlformats.org/drawingml/2006/main" sz="4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Ω</m:t>
                  </m:r>
                  <m:r>
                    <a:rPr xmlns:a="http://schemas.openxmlformats.org/drawingml/2006/main" sz="4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p>
                    <m:e>
                      <m:r>
                        <a:rPr xmlns:a="http://schemas.openxmlformats.org/drawingml/2006/main" sz="4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r>
                        <a:rPr xmlns:a="http://schemas.openxmlformats.org/drawingml/2006/main" sz="4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xmlns:a="http://schemas.openxmlformats.org/drawingml/2006/main" sz="4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xmlns:a="http://schemas.openxmlformats.org/drawingml/2006/main" sz="4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ϵ</m:t>
                      </m:r>
                    </m:sup>
                  </m:sSup>
                  <m:r>
                    <a:rPr xmlns:a="http://schemas.openxmlformats.org/drawingml/2006/main" sz="4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4600"/>
          </a:p>
        </p:txBody>
      </p:sp>
      <p:sp>
        <p:nvSpPr>
          <p:cNvPr id="171" name="Falls into the gap between Case 2 and Case 3"/>
          <p:cNvSpPr txBox="1"/>
          <p:nvPr/>
        </p:nvSpPr>
        <p:spPr>
          <a:xfrm>
            <a:off x="2528760" y="5751597"/>
            <a:ext cx="7947280" cy="548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3000"/>
            </a:lvl1pPr>
          </a:lstStyle>
          <a:p>
            <a:pPr/>
            <a:r>
              <a:t>Falls into the gap between Case 2 and Case 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A family of Recursion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A family of Recursion</a:t>
            </a:r>
          </a:p>
          <a:p>
            <a:pPr defTabSz="484886">
              <a:defRPr sz="6640"/>
            </a:pPr>
            <a:r>
              <a:t>Equations </a:t>
            </a:r>
          </a:p>
        </p:txBody>
      </p:sp>
      <p:sp>
        <p:nvSpPr>
          <p:cNvPr id="123" name="Divide and conquer frequently lead to recursions of the form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Divide and conquer frequently lead to recursions of the form  </a:t>
            </a:r>
          </a:p>
        </p:txBody>
      </p:sp>
      <p:sp>
        <p:nvSpPr>
          <p:cNvPr id="124" name="Equation"/>
          <p:cNvSpPr txBox="1"/>
          <p:nvPr/>
        </p:nvSpPr>
        <p:spPr>
          <a:xfrm>
            <a:off x="3660112" y="3594289"/>
            <a:ext cx="4904908" cy="50920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45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A family of Recursion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A family of Recursion</a:t>
            </a:r>
          </a:p>
          <a:p>
            <a:pPr defTabSz="484886">
              <a:defRPr sz="6640"/>
            </a:pPr>
            <a:r>
              <a:t>Equations </a:t>
            </a:r>
          </a:p>
        </p:txBody>
      </p:sp>
      <p:sp>
        <p:nvSpPr>
          <p:cNvPr id="127" name="Solve Recurrence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Solve Recurrence:</a:t>
            </a:r>
          </a:p>
        </p:txBody>
      </p:sp>
      <p:pic>
        <p:nvPicPr>
          <p:cNvPr id="12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5820" y="3789489"/>
            <a:ext cx="11713160" cy="370025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A family of Recursion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A family of Recursion</a:t>
            </a:r>
          </a:p>
          <a:p>
            <a:pPr defTabSz="484886">
              <a:defRPr sz="6640"/>
            </a:pPr>
            <a:r>
              <a:t>Equations </a:t>
            </a:r>
          </a:p>
        </p:txBody>
      </p:sp>
      <p:pic>
        <p:nvPicPr>
          <p:cNvPr id="13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5219" y="3273347"/>
            <a:ext cx="11334362" cy="320690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A family of Recursion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A family of Recursion</a:t>
            </a:r>
          </a:p>
          <a:p>
            <a:pPr defTabSz="484886">
              <a:defRPr sz="6640"/>
            </a:pPr>
            <a:r>
              <a:t>Equations </a:t>
            </a:r>
          </a:p>
        </p:txBody>
      </p:sp>
      <p:pic>
        <p:nvPicPr>
          <p:cNvPr id="13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9216" y="3411547"/>
            <a:ext cx="11906368" cy="513107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A family of Recursion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A family of Recursion</a:t>
            </a:r>
          </a:p>
          <a:p>
            <a:pPr defTabSz="484886">
              <a:defRPr sz="6640"/>
            </a:pPr>
            <a:r>
              <a:t>Equations </a:t>
            </a:r>
          </a:p>
        </p:txBody>
      </p:sp>
      <p:sp>
        <p:nvSpPr>
          <p:cNvPr id="137" name="Total i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Total is</a:t>
            </a:r>
          </a:p>
          <a:p>
            <a:pPr/>
          </a:p>
          <a:p>
            <a:pPr/>
          </a:p>
          <a:p>
            <a:pPr lvl="1"/>
            <a:r>
              <a:t>Need to compare </a:t>
            </a:r>
            <a:r>
              <a:rPr i="1"/>
              <a:t>f</a:t>
            </a:r>
            <a:r>
              <a:t> with power of </a:t>
            </a:r>
            <a:r>
              <a:rPr i="1"/>
              <a:t>n </a:t>
            </a:r>
            <a:r>
              <a:t>in order to see what dominates </a:t>
            </a:r>
          </a:p>
        </p:txBody>
      </p:sp>
      <p:sp>
        <p:nvSpPr>
          <p:cNvPr id="138" name="Equation"/>
          <p:cNvSpPr txBox="1"/>
          <p:nvPr/>
        </p:nvSpPr>
        <p:spPr>
          <a:xfrm>
            <a:off x="3553397" y="3290497"/>
            <a:ext cx="5898006" cy="173111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limUpp>
                    <m:e>
                      <m:limLow>
                        <m:e>
                          <m:r>
                            <a:rPr xmlns:a="http://schemas.openxmlformats.org/drawingml/2006/main" sz="4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</m:e>
                        <m:lim>
                          <m:r>
                            <a:rPr xmlns:a="http://schemas.openxmlformats.org/drawingml/2006/main" sz="4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j</m:t>
                          </m:r>
                          <m:r>
                            <a:rPr xmlns:a="http://schemas.openxmlformats.org/drawingml/2006/main" sz="4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4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lim>
                      </m:limLow>
                    </m:e>
                    <m:lim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4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4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sub>
                      </m:sSub>
                      <m:r>
                        <a:rPr xmlns:a="http://schemas.openxmlformats.org/drawingml/2006/main" sz="4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4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4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lim>
                  </m:limUpp>
                  <m:sSup>
                    <m:e>
                      <m:r>
                        <a:rPr xmlns:a="http://schemas.openxmlformats.org/drawingml/2006/main" sz="4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p>
                      <m:r>
                        <a:rPr xmlns:a="http://schemas.openxmlformats.org/drawingml/2006/main" sz="4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sup>
                  </m:sSup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sSup>
                    <m:e>
                      <m:r>
                        <a:rPr xmlns:a="http://schemas.openxmlformats.org/drawingml/2006/main" sz="4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p>
                      <m:r>
                        <a:rPr xmlns:a="http://schemas.openxmlformats.org/drawingml/2006/main" sz="4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sup>
                  </m:sSup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sSup>
                    <m:e>
                      <m:r>
                        <a:rPr xmlns:a="http://schemas.openxmlformats.org/drawingml/2006/main" sz="4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4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4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sub>
                      </m:sSub>
                      <m:r>
                        <a:rPr xmlns:a="http://schemas.openxmlformats.org/drawingml/2006/main" sz="4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sup>
                  </m:sSup>
                </m:oMath>
              </m:oMathPara>
            </a14:m>
            <a:endParaRPr sz="44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A family of Recursion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A family of Recursion</a:t>
            </a:r>
          </a:p>
          <a:p>
            <a:pPr defTabSz="484886">
              <a:defRPr sz="6640"/>
            </a:pPr>
            <a:r>
              <a:t>Equations </a:t>
            </a:r>
          </a:p>
        </p:txBody>
      </p:sp>
      <p:sp>
        <p:nvSpPr>
          <p:cNvPr id="141" name="Equation"/>
          <p:cNvSpPr txBox="1"/>
          <p:nvPr/>
        </p:nvSpPr>
        <p:spPr>
          <a:xfrm>
            <a:off x="3363539" y="3074358"/>
            <a:ext cx="6277722" cy="40497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O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p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sub>
                      </m:s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ϵ</m:t>
                      </m:r>
                    </m:sup>
                  </m:sSup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⟹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m:rPr>
                      <m:sty m:val="p"/>
                    </m:rP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Θ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p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sub>
                      </m:s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sup>
                  </m:sSup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000"/>
          </a:p>
        </p:txBody>
      </p:sp>
      <p:sp>
        <p:nvSpPr>
          <p:cNvPr id="142" name="Equation"/>
          <p:cNvSpPr txBox="1"/>
          <p:nvPr/>
        </p:nvSpPr>
        <p:spPr>
          <a:xfrm>
            <a:off x="3630239" y="4140694"/>
            <a:ext cx="6776988" cy="40916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m:rPr>
                      <m:sty m:val="p"/>
                    </m:rP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Θ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p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sub>
                      </m:s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sup>
                  </m:sSup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⟹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m:rPr>
                      <m:sty m:val="p"/>
                    </m:rP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Θ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p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sub>
                      </m:s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sup>
                  </m:sSup>
                  <m:r>
                    <m:rPr>
                      <m:sty m:val="p"/>
                    </m:rP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log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000"/>
          </a:p>
        </p:txBody>
      </p:sp>
      <p:sp>
        <p:nvSpPr>
          <p:cNvPr id="143" name="Equation"/>
          <p:cNvSpPr txBox="1"/>
          <p:nvPr/>
        </p:nvSpPr>
        <p:spPr>
          <a:xfrm>
            <a:off x="1074395" y="5347658"/>
            <a:ext cx="11355277" cy="40497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m:rPr>
                      <m:sty m:val="p"/>
                    </m:rP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Ω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p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sub>
                      </m:s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ϵ</m:t>
                      </m:r>
                    </m:sup>
                  </m:sSup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m:rPr>
                      <m:nor/>
                    </m:rP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and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≤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m:rPr>
                      <m:nor/>
                    </m:rP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eventually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⟹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m:rPr>
                      <m:sty m:val="p"/>
                    </m:rP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Θ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0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A family of Recursion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A family of Recursion</a:t>
            </a:r>
          </a:p>
          <a:p>
            <a:pPr defTabSz="484886">
              <a:defRPr sz="6640"/>
            </a:pPr>
            <a:r>
              <a:t>Equations </a:t>
            </a:r>
          </a:p>
        </p:txBody>
      </p:sp>
      <p:sp>
        <p:nvSpPr>
          <p:cNvPr id="146" name="There are gaps between the three cases, where the master theorem does not appl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There are gaps between the three cases, where the master theorem does not apply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Exam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Examples</a:t>
            </a:r>
          </a:p>
        </p:txBody>
      </p:sp>
      <p:sp>
        <p:nvSpPr>
          <p:cNvPr id="149" name="Equation"/>
          <p:cNvSpPr txBox="1"/>
          <p:nvPr/>
        </p:nvSpPr>
        <p:spPr>
          <a:xfrm>
            <a:off x="4756628" y="2941170"/>
            <a:ext cx="3491545" cy="39045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</m:oMath>
              </m:oMathPara>
            </a14:m>
            <a:endParaRPr sz="3600"/>
          </a:p>
        </p:txBody>
      </p:sp>
      <p:sp>
        <p:nvSpPr>
          <p:cNvPr id="150" name="Equation"/>
          <p:cNvSpPr txBox="1"/>
          <p:nvPr/>
        </p:nvSpPr>
        <p:spPr>
          <a:xfrm>
            <a:off x="3221036" y="3956964"/>
            <a:ext cx="7401081" cy="56696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sSup>
                    <m:e>
                      <m:r>
                        <a:rPr xmlns:a="http://schemas.openxmlformats.org/drawingml/2006/main" sz="4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4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4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xmlns:a="http://schemas.openxmlformats.org/drawingml/2006/main" sz="4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4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4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4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4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m:rPr>
                      <m:nor/>
                    </m:rPr>
                    <a:rPr xmlns:a="http://schemas.openxmlformats.org/drawingml/2006/main" sz="4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Case 2</m:t>
                  </m:r>
                </m:oMath>
              </m:oMathPara>
            </a14:m>
            <a:endParaRPr sz="4200"/>
          </a:p>
        </p:txBody>
      </p:sp>
      <p:sp>
        <p:nvSpPr>
          <p:cNvPr id="151" name="Equation"/>
          <p:cNvSpPr txBox="1"/>
          <p:nvPr/>
        </p:nvSpPr>
        <p:spPr>
          <a:xfrm>
            <a:off x="4930936" y="5270711"/>
            <a:ext cx="3483131" cy="45821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m:rPr>
                      <m:sty m:val="p"/>
                    </m:rP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Θ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m:rPr>
                      <m:sty m:val="p"/>
                    </m:rP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log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4000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1" grpId="2"/>
      <p:bldP build="whole" bldLvl="1" animBg="1" rev="0" advAuto="0" spid="150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