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</a:lvl1pPr>
            <a:lvl2pPr>
              <a:spcBef>
                <a:spcPts val="4200"/>
              </a:spcBef>
            </a:lvl2pPr>
            <a:lvl3pPr>
              <a:spcBef>
                <a:spcPts val="4200"/>
              </a:spcBef>
            </a:lvl3pPr>
            <a:lvl4pPr>
              <a:spcBef>
                <a:spcPts val="4200"/>
              </a:spcBef>
            </a:lvl4pPr>
            <a:lvl5pPr>
              <a:spcBef>
                <a:spcPts val="42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olving Recurrence Relationship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Solving Recurrence Relationships</a:t>
            </a:r>
          </a:p>
        </p:txBody>
      </p:sp>
      <p:sp>
        <p:nvSpPr>
          <p:cNvPr id="129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56" name="Now we need to prove i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900"/>
              </a:spcBef>
              <a:defRPr sz="2976"/>
            </a:pPr>
            <a:r>
              <a:t>Now we need to prove it. </a:t>
            </a:r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We start with the induction step</a:t>
            </a:r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Hypothesis: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To show: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That is awkward, so we do not do this</a:t>
            </a:r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Use STRONG INDUCTION instead</a:t>
            </a:r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Hypothesis: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for all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To show: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This one can use the recursion</a:t>
            </a:r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Notice, we did not specify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59" name="We calculat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77825" indent="-377825" defTabSz="496570">
              <a:spcBef>
                <a:spcPts val="800"/>
              </a:spcBef>
              <a:defRPr sz="2720"/>
            </a:pPr>
            <a:r>
              <a:t>We calculate:</a:t>
            </a:r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(Recurrence formula with a different c)</a:t>
            </a:r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(Using the strong hypothesis)</a:t>
            </a:r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0" indent="377825" defTabSz="496570">
              <a:spcBef>
                <a:spcPts val="800"/>
              </a:spcBef>
              <a:buSzTx/>
              <a:buNone/>
              <a:defRPr sz="2720"/>
            </a:pP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IF the right parenthesis is negative</a:t>
            </a:r>
          </a:p>
          <a:p>
            <a:pPr lvl="1" marL="755650" indent="-377825" defTabSz="496570">
              <a:spcBef>
                <a:spcPts val="800"/>
              </a:spcBef>
              <a:defRPr sz="2720"/>
            </a:pPr>
            <a:r>
              <a:t>by adding and subtracting the desired expression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62" name="The correction should be negativ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correction should be negative: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⟺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</m:oMath>
              </m:oMathPara>
            </a14:m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⟺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4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4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/>
            <a:r>
              <a:t>which is true 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.</a:t>
            </a:r>
          </a:p>
          <a:p>
            <a:pPr/>
            <a:r>
              <a:t>We also need to make C large enough so that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.</a:t>
            </a:r>
          </a:p>
          <a:p>
            <a:pPr/>
            <a:r>
              <a:t>Exact analysis is mathematically more involved!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ower of Hano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Tower of Hanoi</a:t>
            </a:r>
          </a:p>
        </p:txBody>
      </p:sp>
      <p:sp>
        <p:nvSpPr>
          <p:cNvPr id="165" name="n disks of n different parameters are on Peg A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i="1"/>
            </a:pPr>
            <a:r>
              <a:t>n</a:t>
            </a:r>
            <a:r>
              <a:rPr i="0"/>
              <a:t> disks of </a:t>
            </a:r>
            <a:r>
              <a:t>n</a:t>
            </a:r>
            <a:r>
              <a:rPr i="0"/>
              <a:t> different parameters are on Peg A.</a:t>
            </a:r>
            <a:endParaRPr i="0"/>
          </a:p>
          <a:p>
            <a:pPr>
              <a:defRPr i="1"/>
            </a:pPr>
            <a:r>
              <a:rPr i="0"/>
              <a:t>Need to move them to Peg C subject to</a:t>
            </a:r>
            <a:endParaRPr i="0"/>
          </a:p>
          <a:p>
            <a:pPr lvl="1">
              <a:defRPr i="1"/>
            </a:pPr>
            <a:r>
              <a:rPr i="0"/>
              <a:t>Can only one disk at a time</a:t>
            </a:r>
            <a:endParaRPr i="0"/>
          </a:p>
          <a:p>
            <a:pPr lvl="1">
              <a:defRPr i="1"/>
            </a:pPr>
            <a:r>
              <a:rPr i="0"/>
              <a:t>Can only place smaller disk on bigger ones</a:t>
            </a:r>
          </a:p>
        </p:txBody>
      </p:sp>
      <p:pic>
        <p:nvPicPr>
          <p:cNvPr id="1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08500" y="6680200"/>
            <a:ext cx="3810000" cy="231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ower of Hanoi: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Tower of Hanoi: Algorithm</a:t>
            </a:r>
          </a:p>
        </p:txBody>
      </p:sp>
      <p:sp>
        <p:nvSpPr>
          <p:cNvPr id="169" name="Recursive Sol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Recursive Solution</a:t>
            </a:r>
          </a:p>
          <a:p>
            <a:pPr lvl="1"/>
            <a:r>
              <a:t>One disk: Just move the disk (1 move)</a:t>
            </a:r>
          </a:p>
          <a:p>
            <a:pPr lvl="1"/>
            <a:r>
              <a:t>General case:  Move top </a:t>
            </a:r>
            <a:r>
              <a:rPr i="1"/>
              <a:t>n</a:t>
            </a:r>
            <a:r>
              <a:t>-1 disks from A to C. Move remaining disk to B. Move </a:t>
            </a:r>
            <a:r>
              <a:rPr i="1"/>
              <a:t>n</a:t>
            </a:r>
            <a:r>
              <a:t>-1 disks from C to A</a:t>
            </a:r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45000" y="7061200"/>
            <a:ext cx="3810000" cy="231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ower of Hanoi: Evalu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Tower of Hanoi: Evaluation</a:t>
            </a:r>
          </a:p>
        </p:txBody>
      </p:sp>
      <p:sp>
        <p:nvSpPr>
          <p:cNvPr id="173" name="If              is the number of moves for n disks, the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             is the number of moves for </a:t>
            </a:r>
            <a:r>
              <a:rPr i="1"/>
              <a:t>n</a:t>
            </a:r>
            <a:r>
              <a:t> disks, then</a:t>
            </a:r>
          </a:p>
          <a:p>
            <a:pPr lvl="1"/>
            <a:r>
              <a:t> </a:t>
            </a:r>
          </a:p>
        </p:txBody>
      </p:sp>
      <p:sp>
        <p:nvSpPr>
          <p:cNvPr id="174" name="Equation"/>
          <p:cNvSpPr txBox="1"/>
          <p:nvPr/>
        </p:nvSpPr>
        <p:spPr>
          <a:xfrm>
            <a:off x="2022434" y="2718797"/>
            <a:ext cx="820929" cy="43383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000"/>
          </a:p>
        </p:txBody>
      </p:sp>
      <p:sp>
        <p:nvSpPr>
          <p:cNvPr id="175" name="Equation"/>
          <p:cNvSpPr txBox="1"/>
          <p:nvPr/>
        </p:nvSpPr>
        <p:spPr>
          <a:xfrm>
            <a:off x="2807412" y="3639824"/>
            <a:ext cx="1717559" cy="44467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4100"/>
          </a:p>
        </p:txBody>
      </p:sp>
      <p:sp>
        <p:nvSpPr>
          <p:cNvPr id="176" name="Equation"/>
          <p:cNvSpPr txBox="1"/>
          <p:nvPr/>
        </p:nvSpPr>
        <p:spPr>
          <a:xfrm>
            <a:off x="5383838" y="3628979"/>
            <a:ext cx="4521406" cy="46637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43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olving the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Solving the recurrence</a:t>
            </a:r>
          </a:p>
        </p:txBody>
      </p:sp>
      <p:sp>
        <p:nvSpPr>
          <p:cNvPr id="179" name="Equation"/>
          <p:cNvSpPr txBox="1"/>
          <p:nvPr/>
        </p:nvSpPr>
        <p:spPr>
          <a:xfrm>
            <a:off x="2666038" y="2711611"/>
            <a:ext cx="3578812" cy="3687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400"/>
          </a:p>
        </p:txBody>
      </p:sp>
      <p:sp>
        <p:nvSpPr>
          <p:cNvPr id="180" name="Equation"/>
          <p:cNvSpPr txBox="1"/>
          <p:nvPr/>
        </p:nvSpPr>
        <p:spPr>
          <a:xfrm>
            <a:off x="3516938" y="3378979"/>
            <a:ext cx="7533045" cy="3687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400"/>
          </a:p>
        </p:txBody>
      </p:sp>
      <p:sp>
        <p:nvSpPr>
          <p:cNvPr id="181" name="Equation"/>
          <p:cNvSpPr txBox="1"/>
          <p:nvPr/>
        </p:nvSpPr>
        <p:spPr>
          <a:xfrm>
            <a:off x="3516938" y="4179079"/>
            <a:ext cx="4278662" cy="4438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400"/>
          </a:p>
        </p:txBody>
      </p:sp>
      <p:sp>
        <p:nvSpPr>
          <p:cNvPr id="182" name="Equation"/>
          <p:cNvSpPr txBox="1"/>
          <p:nvPr/>
        </p:nvSpPr>
        <p:spPr>
          <a:xfrm>
            <a:off x="3516938" y="5054295"/>
            <a:ext cx="4585240" cy="4438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400"/>
          </a:p>
        </p:txBody>
      </p:sp>
      <p:sp>
        <p:nvSpPr>
          <p:cNvPr id="183" name="Equation"/>
          <p:cNvSpPr txBox="1"/>
          <p:nvPr/>
        </p:nvSpPr>
        <p:spPr>
          <a:xfrm>
            <a:off x="3516938" y="5929511"/>
            <a:ext cx="735596" cy="3070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⋮</m:t>
                  </m:r>
                </m:oMath>
              </m:oMathPara>
            </a14:m>
            <a:endParaRPr sz="3400"/>
          </a:p>
        </p:txBody>
      </p:sp>
      <p:sp>
        <p:nvSpPr>
          <p:cNvPr id="184" name="Equation"/>
          <p:cNvSpPr txBox="1"/>
          <p:nvPr/>
        </p:nvSpPr>
        <p:spPr>
          <a:xfrm>
            <a:off x="3516938" y="6804728"/>
            <a:ext cx="5343062" cy="3851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p>
                  </m:sSup>
                </m:oMath>
              </m:oMathPara>
            </a14:m>
            <a:endParaRPr sz="3400"/>
          </a:p>
        </p:txBody>
      </p:sp>
      <p:sp>
        <p:nvSpPr>
          <p:cNvPr id="185" name="Equation"/>
          <p:cNvSpPr txBox="1"/>
          <p:nvPr/>
        </p:nvSpPr>
        <p:spPr>
          <a:xfrm>
            <a:off x="3516938" y="7758082"/>
            <a:ext cx="1422446" cy="29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ower of Hanoi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Tower of Hanoi:</a:t>
            </a:r>
          </a:p>
          <a:p>
            <a:pPr defTabSz="484886">
              <a:defRPr sz="6640"/>
            </a:pPr>
            <a:r>
              <a:t>Proof</a:t>
            </a:r>
          </a:p>
        </p:txBody>
      </p:sp>
      <p:sp>
        <p:nvSpPr>
          <p:cNvPr id="188" name="Given the recurrence re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95604" indent="-395604" defTabSz="519937">
              <a:spcBef>
                <a:spcPts val="1300"/>
              </a:spcBef>
              <a:defRPr sz="2848"/>
            </a:pPr>
            <a:r>
              <a:t>Given the recurrence relation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;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marL="395604" indent="-395604" defTabSz="519937">
              <a:spcBef>
                <a:spcPts val="1300"/>
              </a:spcBef>
              <a:defRPr sz="2848"/>
            </a:pPr>
            <a:r>
              <a:t>Show that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marL="395604" indent="-395604" defTabSz="519937">
              <a:spcBef>
                <a:spcPts val="1300"/>
              </a:spcBef>
              <a:defRPr sz="2848"/>
            </a:pPr>
            <a:r>
              <a:t>Proof by induction:</a:t>
            </a:r>
          </a:p>
          <a:p>
            <a:pPr lvl="1" marL="791209" indent="-395604" defTabSz="519937">
              <a:spcBef>
                <a:spcPts val="1300"/>
              </a:spcBef>
              <a:defRPr sz="2848"/>
            </a:pPr>
            <a:r>
              <a:t>Base case: For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we have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marL="395604" indent="-395604" defTabSz="519937">
              <a:spcBef>
                <a:spcPts val="1300"/>
              </a:spcBef>
              <a:defRPr sz="2848"/>
            </a:pPr>
            <a:r>
              <a:t>Induction step:</a:t>
            </a:r>
          </a:p>
          <a:p>
            <a:pPr lvl="1" marL="791209" indent="-395604" defTabSz="519937">
              <a:spcBef>
                <a:spcPts val="1300"/>
              </a:spcBef>
              <a:defRPr sz="2848"/>
            </a:pPr>
            <a:r>
              <a:t>Hypothesis: 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 marL="791209" indent="-395604" defTabSz="519937">
              <a:spcBef>
                <a:spcPts val="1300"/>
              </a:spcBef>
              <a:defRPr sz="2848"/>
            </a:pPr>
            <a:r>
              <a:t>To show: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1.</m:t>
                </m:r>
              </m:oMath>
            </a14:m>
          </a:p>
          <a:p>
            <a:pPr lvl="1" marL="791209" indent="-395604" defTabSz="519937">
              <a:spcBef>
                <a:spcPts val="1300"/>
              </a:spcBef>
              <a:defRPr sz="2848"/>
            </a:pPr>
            <a:r>
              <a:t>Proof:</a:t>
            </a:r>
          </a:p>
          <a:p>
            <a:pPr lvl="1" marL="0" indent="0" defTabSz="519937">
              <a:spcBef>
                <a:spcPts val="1300"/>
              </a:spcBef>
              <a:buSzTx/>
              <a:buNone/>
              <a:defRPr sz="2848"/>
            </a:pP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he Upper Bound Tra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Upper Bound Trap</a:t>
            </a:r>
          </a:p>
        </p:txBody>
      </p:sp>
      <p:sp>
        <p:nvSpPr>
          <p:cNvPr id="191" name="What is wrong her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1155" indent="-351155" defTabSz="461518">
              <a:spcBef>
                <a:spcPts val="700"/>
              </a:spcBef>
              <a:defRPr sz="2528"/>
            </a:pPr>
            <a:r>
              <a:t>What is wrong here.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Show that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;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   implies 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Induction base:  same as before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Induction step: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Hypothesis: 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To show: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Proof Attempt:  </a:t>
            </a:r>
          </a:p>
          <a:p>
            <a:pPr lvl="3" marL="0" indent="0" defTabSz="461518">
              <a:spcBef>
                <a:spcPts val="700"/>
              </a:spcBef>
              <a:buSzTx/>
              <a:buNone/>
              <a:defRPr sz="2528"/>
            </a:pPr>
            <a:r>
              <a:t>        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b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 (recurrence)</a:t>
            </a:r>
          </a:p>
          <a:p>
            <a:pPr lvl="3" marL="0" indent="0" defTabSz="461518">
              <a:spcBef>
                <a:spcPts val="700"/>
              </a:spcBef>
              <a:buSzTx/>
              <a:buNone/>
              <a:defRPr sz="2528"/>
            </a:pPr>
            <a:r>
              <a:t>                       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(induction hypothesis)</a:t>
            </a:r>
          </a:p>
          <a:p>
            <a:pPr lvl="3" marL="0" indent="0" defTabSz="461518">
              <a:spcBef>
                <a:spcPts val="700"/>
              </a:spcBef>
              <a:buSzTx/>
              <a:buNone/>
              <a:defRPr sz="2528"/>
            </a:pPr>
            <a:r>
              <a:t>                       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</a:t>
            </a:r>
          </a:p>
          <a:p>
            <a:pPr lvl="3" marL="1404620" indent="-351155" defTabSz="461518">
              <a:spcBef>
                <a:spcPts val="700"/>
              </a:spcBef>
              <a:defRPr sz="2528"/>
            </a:pPr>
            <a:r>
              <a:t>And we are stuck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he Upper Bound Tra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Upper Bound Trap</a:t>
            </a:r>
          </a:p>
        </p:txBody>
      </p:sp>
      <p:sp>
        <p:nvSpPr>
          <p:cNvPr id="194" name="However, we can prove a stronger proposition and the proof goes through:…"/>
          <p:cNvSpPr txBox="1"/>
          <p:nvPr>
            <p:ph type="body" idx="1"/>
          </p:nvPr>
        </p:nvSpPr>
        <p:spPr>
          <a:xfrm>
            <a:off x="952500" y="2590800"/>
            <a:ext cx="11099800" cy="6609790"/>
          </a:xfrm>
          <a:prstGeom prst="rect">
            <a:avLst/>
          </a:prstGeom>
        </p:spPr>
        <p:txBody>
          <a:bodyPr anchor="t"/>
          <a:lstStyle/>
          <a:p>
            <a:pPr marL="346709" indent="-346709" defTabSz="455675">
              <a:spcBef>
                <a:spcPts val="3200"/>
              </a:spcBef>
              <a:defRPr sz="2496"/>
            </a:pPr>
            <a:r>
              <a:t>However, we can prove a </a:t>
            </a:r>
            <a:r>
              <a:rPr b="1"/>
              <a:t>stronger </a:t>
            </a:r>
            <a:r>
              <a:t>proposition and the proof goes through:</a:t>
            </a:r>
          </a:p>
          <a:p>
            <a:pPr lvl="1" marL="693419" indent="-346709" defTabSz="455675">
              <a:spcBef>
                <a:spcPts val="700"/>
              </a:spcBef>
              <a:defRPr sz="2496"/>
            </a:pPr>
            <a:r>
              <a:t>Show that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;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   implies 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 marL="693419" indent="-346709" defTabSz="455675">
              <a:spcBef>
                <a:spcPts val="700"/>
              </a:spcBef>
              <a:defRPr sz="2496"/>
            </a:pPr>
            <a:r>
              <a:t>Induction base:  same as before</a:t>
            </a:r>
          </a:p>
          <a:p>
            <a:pPr lvl="1" marL="693419" indent="-346709" defTabSz="455675">
              <a:spcBef>
                <a:spcPts val="700"/>
              </a:spcBef>
              <a:defRPr sz="2496"/>
            </a:pPr>
            <a:r>
              <a:t>Induction step:</a:t>
            </a:r>
          </a:p>
          <a:p>
            <a:pPr lvl="2" marL="1040129" indent="-346709" defTabSz="455675">
              <a:spcBef>
                <a:spcPts val="700"/>
              </a:spcBef>
              <a:defRPr sz="2496"/>
            </a:pPr>
            <a:r>
              <a:t>Hypothesis: 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2" marL="1040129" indent="-346709" defTabSz="455675">
              <a:spcBef>
                <a:spcPts val="700"/>
              </a:spcBef>
              <a:defRPr sz="2496"/>
            </a:pPr>
            <a:r>
              <a:t>To show: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</a:p>
          <a:p>
            <a:pPr lvl="2" marL="1040129" indent="-346709" defTabSz="455675">
              <a:spcBef>
                <a:spcPts val="700"/>
              </a:spcBef>
              <a:defRPr sz="2496"/>
            </a:pPr>
            <a:r>
              <a:t>Proof:  </a:t>
            </a:r>
          </a:p>
          <a:p>
            <a:pPr lvl="3" marL="0" indent="0" defTabSz="455675">
              <a:spcBef>
                <a:spcPts val="700"/>
              </a:spcBef>
              <a:buSzTx/>
              <a:buNone/>
              <a:defRPr sz="2496"/>
            </a:pPr>
            <a:r>
              <a:t>        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 (recurrence)</a:t>
            </a:r>
          </a:p>
          <a:p>
            <a:pPr lvl="3" marL="0" indent="0" defTabSz="455675">
              <a:spcBef>
                <a:spcPts val="700"/>
              </a:spcBef>
              <a:buSzTx/>
              <a:buNone/>
              <a:defRPr sz="2496"/>
            </a:pPr>
            <a:r>
              <a:t>                       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(induction hypothesis)</a:t>
            </a:r>
          </a:p>
          <a:p>
            <a:pPr lvl="3" marL="0" indent="0" defTabSz="455675">
              <a:spcBef>
                <a:spcPts val="700"/>
              </a:spcBef>
              <a:buSzTx/>
              <a:buNone/>
              <a:defRPr sz="2496"/>
            </a:pPr>
            <a:r>
              <a:t>                       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</a:t>
            </a:r>
          </a:p>
          <a:p>
            <a:pPr lvl="3" marL="1386839" indent="-346709" defTabSz="455675">
              <a:spcBef>
                <a:spcPts val="700"/>
              </a:spcBef>
              <a:defRPr sz="2496"/>
            </a:pPr>
            <a:r>
              <a:t>And we are done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32" name="You should have seen this before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should have seen this before!</a:t>
            </a:r>
          </a:p>
          <a:p>
            <a:pPr/>
            <a:r>
              <a:t>We want to sort an array</a:t>
            </a:r>
          </a:p>
          <a:p>
            <a:pPr lvl="1"/>
            <a:r>
              <a:t>Idea of quicksort:</a:t>
            </a:r>
          </a:p>
          <a:p>
            <a:pPr lvl="2"/>
            <a:r>
              <a:t>Pick a random pivot</a:t>
            </a:r>
          </a:p>
          <a:p>
            <a:pPr lvl="2"/>
            <a:r>
              <a:t>Divide the array in elements smaller and larger than the pivot</a:t>
            </a:r>
          </a:p>
          <a:p>
            <a:pPr lvl="2"/>
            <a:r>
              <a:t>Recursively order the two subarrays</a:t>
            </a:r>
          </a:p>
          <a:p>
            <a:pPr lvl="2"/>
            <a:r>
              <a:t>Combine the two subarrays into one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Linear Recurrenc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Recurrence Examples</a:t>
            </a:r>
          </a:p>
        </p:txBody>
      </p:sp>
      <p:sp>
        <p:nvSpPr>
          <p:cNvPr id="197" name="Pell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4495" indent="-404495" defTabSz="531622">
              <a:spcBef>
                <a:spcPts val="900"/>
              </a:spcBef>
              <a:defRPr sz="2912"/>
            </a:pPr>
            <a:r>
              <a:t>Pell numbers</a:t>
            </a:r>
          </a:p>
          <a:p>
            <a:pPr lvl="1" marL="808990" indent="-404495" defTabSz="531622">
              <a:spcBef>
                <a:spcPts val="900"/>
              </a:spcBef>
              <a:defRPr sz="2912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</a:p>
          <a:p>
            <a:pPr marL="404495" indent="-404495" defTabSz="531622">
              <a:spcBef>
                <a:spcPts val="900"/>
              </a:spcBef>
              <a:defRPr sz="2912"/>
            </a:pPr>
            <a:r>
              <a:t>Example of linear recurrence</a:t>
            </a:r>
          </a:p>
          <a:p>
            <a:pPr lvl="1" marL="808990" indent="-404495" defTabSz="531622">
              <a:spcBef>
                <a:spcPts val="900"/>
              </a:spcBef>
              <a:defRPr sz="2912"/>
            </a:pPr>
            <a:r>
              <a:t>Assume solution is of the form </a:t>
            </a:r>
            <a14:m>
              <m:oMath>
                <m:sSup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  <a:p>
            <a:pPr lvl="1" marL="808990" indent="-404495" defTabSz="531622">
              <a:spcBef>
                <a:spcPts val="900"/>
              </a:spcBef>
              <a:defRPr sz="2912"/>
            </a:pPr>
            <a:r>
              <a:t>This results in</a:t>
            </a:r>
          </a:p>
          <a:p>
            <a:pPr lvl="2" marL="1213485" indent="-404495" defTabSz="531622">
              <a:spcBef>
                <a:spcPts val="900"/>
              </a:spcBef>
              <a:defRPr sz="2912"/>
            </a:pPr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</a:p>
          <a:p>
            <a:pPr lvl="1" marL="808990" indent="-404495" defTabSz="531622">
              <a:spcBef>
                <a:spcPts val="900"/>
              </a:spcBef>
              <a:defRPr sz="2912"/>
            </a:pPr>
            <a:r>
              <a:t>We can divide by </a:t>
            </a:r>
            <a14:m>
              <m:oMath>
                <m:s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to get</a:t>
            </a:r>
          </a:p>
          <a:p>
            <a:pPr lvl="2" marL="1213485" indent="-404495" defTabSz="531622">
              <a:spcBef>
                <a:spcPts val="900"/>
              </a:spcBef>
              <a:defRPr sz="2912"/>
            </a:pPr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 lvl="3" marL="1617980" indent="-404495" defTabSz="531622">
              <a:spcBef>
                <a:spcPts val="900"/>
              </a:spcBef>
              <a:defRPr sz="291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sSup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sSup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</a:p>
          <a:p>
            <a:pPr lvl="1" marL="808990" indent="-404495" defTabSz="531622">
              <a:spcBef>
                <a:spcPts val="900"/>
              </a:spcBef>
              <a:defRPr sz="2912"/>
            </a:pPr>
            <a:r>
              <a:t>This means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ad>
                  <m:radPr>
                    <m:ctrl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</m:oMath>
            </a14:m>
            <a:r>
              <a:t> or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Linear Recurrenc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/>
            <a:r>
              <a:t>Linear Recurrence Example</a:t>
            </a:r>
          </a:p>
        </p:txBody>
      </p:sp>
      <p:sp>
        <p:nvSpPr>
          <p:cNvPr id="200" name="Reversely, for these 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1155" indent="-351155" defTabSz="461518">
              <a:spcBef>
                <a:spcPts val="700"/>
              </a:spcBef>
              <a:defRPr sz="2528"/>
            </a:pPr>
            <a:r>
              <a:t>Reversely, for these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: </a:t>
            </a:r>
            <a14:m>
              <m:oMath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</a:t>
            </a:r>
          </a:p>
          <a:p>
            <a:pPr marL="351155" indent="-351155" defTabSz="461518">
              <a:spcBef>
                <a:spcPts val="700"/>
              </a:spcBef>
              <a:defRPr sz="2528"/>
            </a:pPr>
            <a:r>
              <a:t>Solutions are given by linear combinations 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with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ad>
                  <m:rad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</m:oMath>
            </a14:m>
          </a:p>
          <a:p>
            <a:pPr lvl="1" marL="702310" indent="-351155" defTabSz="461518">
              <a:spcBef>
                <a:spcPts val="700"/>
              </a:spcBef>
              <a:defRPr sz="2528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bSup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bSup>
                </m:oMath>
              </m:oMathPara>
            </a14:m>
          </a:p>
          <a:p>
            <a:pPr marL="351155" indent="-351155" defTabSz="461518">
              <a:spcBef>
                <a:spcPts val="700"/>
              </a:spcBef>
              <a:defRPr sz="2528"/>
            </a:pPr>
            <a:r>
              <a:t>Now we need to fit the two initial conditions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p>
                  </m:sSubSup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p>
                  </m:sSubSup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bSup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sSubSup>
                    <m:e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  <m:sup>
                      <m:r>
                        <a:rPr xmlns:a="http://schemas.openxmlformats.org/drawingml/2006/main" sz="3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bSup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The first equation gives 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the second gives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ad>
                  <m:rad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which is equivalent to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ctrlP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den>
                </m:f>
              </m:oMath>
            </a14:m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Thus, the closed form is </a:t>
            </a:r>
            <a14:m>
              <m:oMath>
                <m:sSub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ctrlP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sSup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ad>
                      <m:radPr>
                        <m:ctrlP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sSup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num>
                  <m:den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ctrlP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0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den>
                </m:f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03" name="Let's look at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900"/>
              </a:spcBef>
              <a:defRPr sz="2944"/>
            </a:pPr>
            <a:r>
              <a:t>Let's look at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.</a:t>
            </a:r>
          </a:p>
          <a:p>
            <a:pPr marL="408940" indent="-408940" defTabSz="537463">
              <a:spcBef>
                <a:spcPts val="900"/>
              </a:spcBef>
              <a:defRPr sz="2944"/>
            </a:pPr>
            <a:r>
              <a:t>First try: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17880" indent="-408940" defTabSz="537463">
              <a:spcBef>
                <a:spcPts val="900"/>
              </a:spcBef>
              <a:defRPr sz="2944"/>
            </a:pPr>
            <a:r>
              <a:t>Assume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 marL="817880" indent="-408940" defTabSz="537463">
              <a:spcBef>
                <a:spcPts val="900"/>
              </a:spcBef>
              <a:defRPr sz="2944"/>
            </a:pPr>
            <a:r>
              <a:t>Induction step:</a:t>
            </a:r>
          </a:p>
          <a:p>
            <a:pPr lvl="2" marL="1226819" indent="-408940" defTabSz="537463">
              <a:spcBef>
                <a:spcPts val="900"/>
              </a:spcBef>
              <a:defRPr sz="2944"/>
            </a:pP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(recurrence)</a:t>
            </a:r>
          </a:p>
          <a:p>
            <a:pPr lvl="2" marL="1226819" indent="-408940" defTabSz="537463">
              <a:spcBef>
                <a:spcPts val="900"/>
              </a:spcBef>
              <a:defRPr sz="2944"/>
            </a:pPr>
            <a:r>
              <a:t>      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ad>
                  <m:radPr>
                    <m:ctrl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(ind. hyp.)</a:t>
            </a:r>
          </a:p>
          <a:p>
            <a:pPr lvl="2" marL="1226819" indent="-408940" defTabSz="537463">
              <a:spcBef>
                <a:spcPts val="900"/>
              </a:spcBef>
              <a:defRPr sz="2944"/>
            </a:pPr>
            <a:r>
              <a:t>       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(algebra)</a:t>
            </a:r>
          </a:p>
          <a:p>
            <a:pPr lvl="2" marL="1226819" indent="-408940" defTabSz="537463">
              <a:spcBef>
                <a:spcPts val="900"/>
              </a:spcBef>
              <a:defRPr sz="2944"/>
            </a:pPr>
            <a:r>
              <a:t>        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 (if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)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06" name="Condition   is true if and only i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Condition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true if and only if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/>
            <a:r>
              <a:t>which is always true if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large enough</a:t>
            </a:r>
          </a:p>
          <a:p>
            <a:pPr/>
            <a:r>
              <a:t>This usually means that we were not aggressive enough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09" name="Can we prove that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900"/>
              </a:spcBef>
              <a:defRPr sz="2976"/>
            </a:pPr>
            <a:r>
              <a:t>Can we prove that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?</a:t>
            </a:r>
          </a:p>
          <a:p>
            <a:pPr lvl="1" marL="826769" indent="-413384" defTabSz="543305">
              <a:spcBef>
                <a:spcPts val="900"/>
              </a:spcBef>
              <a:defRPr sz="2976"/>
            </a:pPr>
            <a:r>
              <a:t>If we assume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what happens</a:t>
            </a:r>
          </a:p>
          <a:p>
            <a:pPr lvl="1" marL="826769" indent="-413384" defTabSz="543305">
              <a:spcBef>
                <a:spcPts val="900"/>
              </a:spcBef>
              <a:defRPr sz="2976"/>
            </a:pPr>
          </a:p>
          <a:p>
            <a:pPr lvl="2" marL="1240155" indent="-413384" defTabSz="543305">
              <a:spcBef>
                <a:spcPts val="900"/>
              </a:spcBef>
              <a:defRPr sz="2976"/>
            </a:pP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(Recurrence)</a:t>
            </a:r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       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ad>
                  <m:rad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ad>
                  <m:rad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m:rPr>
                    <m:sty m:val="p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(I. H.)</a:t>
            </a:r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       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40155" indent="-413384" defTabSz="543305">
              <a:spcBef>
                <a:spcPts val="900"/>
              </a:spcBef>
              <a:defRPr sz="2976"/>
            </a:pPr>
            <a:r>
              <a:t>        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only if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m:rPr>
                    <m:sty m:val="p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3" marL="1653539" indent="-413384" defTabSz="543305">
              <a:spcBef>
                <a:spcPts val="900"/>
              </a:spcBef>
              <a:defRPr sz="2976"/>
            </a:pPr>
            <a:r>
              <a:t>But this is never true for large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12" name="Let's try whether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try whether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.</a:t>
            </a:r>
          </a:p>
          <a:p>
            <a:pPr lvl="1"/>
            <a:r>
              <a:t>Your turn:  Show that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15" name="Solutio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Solution: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</m:ra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ad>
                    <m:ra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</m:ra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18" name="But can we show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can we show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?</a:t>
            </a:r>
          </a:p>
          <a:p>
            <a:pPr/>
            <a:r>
              <a:t>Your 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21" name="Solu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Solution: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  recurrence</a:t>
            </a:r>
          </a:p>
          <a:p>
            <a:pPr lvl="1"/>
            <a:r>
              <a:t>       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ad>
                  <m:radPr>
                    <m:ctrlP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ad>
                  <m:radPr>
                    <m:ctrlP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    I.H.</a:t>
            </a:r>
          </a:p>
          <a:p>
            <a:pPr lvl="1"/>
            <a:r>
              <a:t>        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             algebra</a:t>
            </a:r>
          </a:p>
          <a:p>
            <a:pPr lvl="1"/>
            <a:r>
              <a:t>        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          </a:t>
            </a:r>
            <a14:m>
              <m:oMath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≰</m:t>
                </m:r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24" name="Need something between   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900"/>
              </a:spcBef>
              <a:defRPr sz="2880"/>
            </a:pPr>
            <a:r>
              <a:t>Need something between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00100" indent="-400050" defTabSz="525779">
              <a:spcBef>
                <a:spcPts val="900"/>
              </a:spcBef>
              <a:defRPr sz="2880"/>
            </a:pPr>
            <a:r>
              <a:t>Let's try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2" marL="1200150" indent="-400050" defTabSz="525779">
              <a:spcBef>
                <a:spcPts val="900"/>
              </a:spcBef>
              <a:defRPr sz="2880"/>
            </a:pP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(recurrence)</a:t>
            </a:r>
          </a:p>
          <a:p>
            <a:pPr lvl="2" marL="1200150" indent="-400050" defTabSz="525779">
              <a:spcBef>
                <a:spcPts val="900"/>
              </a:spcBef>
              <a:defRPr sz="2880"/>
            </a:pPr>
            <a:r>
              <a:t>        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00150" indent="-400050" defTabSz="525779">
              <a:spcBef>
                <a:spcPts val="900"/>
              </a:spcBef>
              <a:defRPr sz="2880"/>
            </a:pPr>
            <a:r>
              <a:t>         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00150" indent="-400050" defTabSz="525779">
              <a:spcBef>
                <a:spcPts val="900"/>
              </a:spcBef>
              <a:defRPr sz="2880"/>
            </a:pPr>
            <a:r>
              <a:t>          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 marL="1200150" indent="-400050" defTabSz="525779">
              <a:spcBef>
                <a:spcPts val="900"/>
              </a:spcBef>
              <a:defRPr sz="2880"/>
            </a:pPr>
            <a:r>
              <a:t>           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(log base 2)</a:t>
            </a:r>
          </a:p>
          <a:p>
            <a:pPr lvl="2" marL="1200150" indent="-400050" defTabSz="525779">
              <a:spcBef>
                <a:spcPts val="900"/>
              </a:spcBef>
              <a:defRPr sz="2880"/>
            </a:pPr>
            <a:r>
              <a:t>which works with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400050" indent="-400050" defTabSz="525779">
              <a:spcBef>
                <a:spcPts val="900"/>
              </a:spcBef>
              <a:defRPr sz="2880"/>
            </a:pPr>
            <a:r>
              <a:t>(For the induction base we can pick C large enough)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74850" y="641350"/>
            <a:ext cx="9055100" cy="84709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xkcd.com/1185"/>
          <p:cNvSpPr txBox="1"/>
          <p:nvPr/>
        </p:nvSpPr>
        <p:spPr>
          <a:xfrm>
            <a:off x="5338826" y="9116670"/>
            <a:ext cx="23271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xkcd.com/1185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27" name="Your tur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Your turn:</a:t>
            </a:r>
          </a:p>
          <a:p>
            <a:pPr lvl="1"/>
            <a:r>
              <a:t>Show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An ugly recurr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ugly recurrence</a:t>
            </a:r>
          </a:p>
        </p:txBody>
      </p:sp>
      <p:sp>
        <p:nvSpPr>
          <p:cNvPr id="230" name="Solu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Solution:  </a:t>
            </a:r>
          </a:p>
          <a:p>
            <a:pPr lvl="2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(recurrence)</a:t>
            </a:r>
          </a:p>
          <a:p>
            <a:pPr lvl="2"/>
            <a:r>
              <a:t>       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ad>
                  <m:radPr>
                    <m:ctrlP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ad>
                  <m:radPr>
                    <m:ctrlP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ad>
                  <m:radPr>
                    <m:ctrlP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</m:rad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/>
            <a:r>
              <a:t>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/>
            <a:r>
              <a:t>        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2"/>
            <a:r>
              <a:t>        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(log base 2)</a:t>
            </a:r>
          </a:p>
          <a:p>
            <a:pPr lvl="1"/>
            <a:r>
              <a:t>which works if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38" name="Example of a divide and conquer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of a divide and conquer algorithm:</a:t>
            </a:r>
          </a:p>
          <a:p>
            <a:pPr lvl="1"/>
            <a:r>
              <a:t>We divide the array into two parts i.e. we divide the problem into sub-problems</a:t>
            </a:r>
          </a:p>
          <a:p>
            <a:pPr lvl="1"/>
            <a:r>
              <a:t>We recursively sort the sub-arrays, i.e we solve the sub-problems</a:t>
            </a:r>
          </a:p>
          <a:p>
            <a:pPr lvl="1"/>
            <a:r>
              <a:t>We combine the sub-arrays, i.e. we conquer the problem by combining the sub-problems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41" name="Ideally:  Pivot is always in the midd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900"/>
              </a:spcBef>
              <a:defRPr sz="3104"/>
            </a:pPr>
            <a:r>
              <a:t>Ideally:  Pivot is always in the middle</a:t>
            </a:r>
          </a:p>
          <a:p>
            <a:pPr lvl="1" marL="862330" indent="-431165" defTabSz="566674">
              <a:spcBef>
                <a:spcPts val="900"/>
              </a:spcBef>
              <a:defRPr sz="3104"/>
            </a:pPr>
            <a:r>
              <a:t>Then time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to sort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elements is </a:t>
            </a:r>
          </a:p>
          <a:p>
            <a:pPr lvl="2" marL="1293495" indent="-431165" defTabSz="566674">
              <a:spcBef>
                <a:spcPts val="900"/>
              </a:spcBef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3" marL="1724660" indent="-431165" defTabSz="566674">
              <a:spcBef>
                <a:spcPts val="900"/>
              </a:spcBef>
              <a:defRPr sz="3104"/>
            </a:pPr>
            <a:r>
              <a:t>Here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is a constant representing the time to choose a pivot, divide the array, and to combine the arrays.</a:t>
            </a:r>
          </a:p>
          <a:p>
            <a:pPr lvl="4" marL="2155825" indent="-431165" defTabSz="566674">
              <a:spcBef>
                <a:spcPts val="900"/>
              </a:spcBef>
              <a:defRPr sz="3104"/>
            </a:pPr>
            <a:r>
              <a:t>Dividing the array means looking at all elements</a:t>
            </a:r>
          </a:p>
          <a:p>
            <a:pPr lvl="2" marL="1293495" indent="-431165" defTabSz="566674">
              <a:spcBef>
                <a:spcPts val="900"/>
              </a:spcBef>
              <a:defRPr sz="3104"/>
            </a:pPr>
            <a:r>
              <a:t>An exact formula would use rounding down and also take cognizance of the intricacies of dividing and combining</a:t>
            </a:r>
          </a:p>
          <a:p>
            <a:pPr lvl="3" marL="1724660" indent="-431165" defTabSz="566674">
              <a:spcBef>
                <a:spcPts val="900"/>
              </a:spcBef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44" name="How to solve a recurr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solve a recurrence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/>
            <a:r>
              <a:t>Notice, that there is no base case.</a:t>
            </a:r>
          </a:p>
          <a:p>
            <a:pPr lvl="2"/>
            <a:r>
              <a:t>This is typically,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always some constant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47" name="How do we solve a recurrence like thi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do we solve a recurrence like this?</a:t>
            </a:r>
          </a:p>
          <a:p>
            <a:pPr lvl="1"/>
            <a:r>
              <a:t>Use Mathematica or a similarly sophisticated math tool</a:t>
            </a:r>
          </a:p>
          <a:p>
            <a:pPr lvl="1"/>
            <a:r>
              <a:t>Guess a solution and use a proof by induction</a:t>
            </a:r>
          </a:p>
          <a:p>
            <a:pPr lvl="1"/>
            <a:r>
              <a:t>Use substitution until you see a pattern and then prove the pattern by induction</a:t>
            </a:r>
          </a:p>
          <a:p>
            <a:pPr lvl="1"/>
            <a:r>
              <a:t>Use a recurrence tree</a:t>
            </a:r>
          </a:p>
          <a:p>
            <a:pPr lvl="1"/>
            <a:r>
              <a:t>Use the Master Theorem (from the book)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50" name="Substitution Method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Substitution Method:</a:t>
            </a:r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d>
                    <m:d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e>
                  </m:d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8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⋮</m:t>
                  </m:r>
                </m:oMath>
              </m:oMathPara>
            </a14:m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Analysis of Quickso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Quicksort</a:t>
            </a:r>
          </a:p>
        </p:txBody>
      </p:sp>
      <p:sp>
        <p:nvSpPr>
          <p:cNvPr id="153" name="How many addend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</m:oMath>
              </m:oMathPara>
            </a14:m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/>
            <a:r>
              <a:t>How many addend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?</a:t>
            </a:r>
          </a:p>
          <a:p>
            <a:pPr lvl="1"/>
            <a:r>
              <a:t>We get an addend each time we divide by 2</a:t>
            </a:r>
          </a:p>
          <a:p>
            <a:pPr lvl="1"/>
            <a:r>
              <a:t>Can divide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before getting 1</a:t>
            </a:r>
          </a:p>
          <a:p>
            <a:pPr lvl="1"/>
            <a:r>
              <a:t>Therefore: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m:rPr>
                      <m:sty m:val="p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