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ctivity: B-tree Operation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Activity: B-tree Operations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154" name="The deletion does not lead to an underflow, so we have the final state of the 2-3 tre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deletion does not lead to an underflow, so we have the final state of the 2-3 tree</a:t>
            </a:r>
          </a:p>
        </p:txBody>
      </p:sp>
      <p:pic>
        <p:nvPicPr>
          <p:cNvPr id="15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" y="4449153"/>
            <a:ext cx="13004800" cy="37635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Problem</a:t>
            </a:r>
          </a:p>
        </p:txBody>
      </p:sp>
      <p:sp>
        <p:nvSpPr>
          <p:cNvPr id="158" name="Now use the successor to delete &quot;eft&quot; from the previous tre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use the successor to delete "eft" from the previous tree</a:t>
            </a:r>
          </a:p>
        </p:txBody>
      </p:sp>
      <p:pic>
        <p:nvPicPr>
          <p:cNvPr id="1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687153"/>
            <a:ext cx="13004800" cy="37635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162" name="Now the delete gives an empty (underflowing) nod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the delete gives an empty (underflowing) node</a:t>
            </a:r>
          </a:p>
        </p:txBody>
      </p:sp>
      <p:pic>
        <p:nvPicPr>
          <p:cNvPr id="1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966553"/>
            <a:ext cx="13004800" cy="3763594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elk"/>
          <p:cNvSpPr txBox="1"/>
          <p:nvPr/>
        </p:nvSpPr>
        <p:spPr>
          <a:xfrm>
            <a:off x="5098973" y="3966553"/>
            <a:ext cx="419254" cy="3870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elk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167" name="There is only one neighbor, which is over minimum capacity, so we rotat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There is only one neighbor, which is over minimum capacity, so we rotate</a:t>
            </a:r>
          </a:p>
          <a:p>
            <a:pPr/>
            <a:r>
              <a:t>"fox" goes up, "fly" goes down</a:t>
            </a:r>
          </a:p>
        </p:txBody>
      </p:sp>
      <p:pic>
        <p:nvPicPr>
          <p:cNvPr id="16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766653"/>
            <a:ext cx="13004800" cy="3763594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elk"/>
          <p:cNvSpPr txBox="1"/>
          <p:nvPr/>
        </p:nvSpPr>
        <p:spPr>
          <a:xfrm>
            <a:off x="5124386" y="4797851"/>
            <a:ext cx="368428" cy="3246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5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elk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172" name="The result is a valid 2-3 tre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result is a valid 2-3 tree</a:t>
            </a:r>
          </a:p>
        </p:txBody>
      </p:sp>
      <p:pic>
        <p:nvPicPr>
          <p:cNvPr id="17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852253"/>
            <a:ext cx="13004800" cy="3763594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elk"/>
          <p:cNvSpPr txBox="1"/>
          <p:nvPr/>
        </p:nvSpPr>
        <p:spPr>
          <a:xfrm>
            <a:off x="5111686" y="3946951"/>
            <a:ext cx="368428" cy="3246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5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elk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Problem</a:t>
            </a:r>
          </a:p>
        </p:txBody>
      </p:sp>
      <p:sp>
        <p:nvSpPr>
          <p:cNvPr id="177" name="Delete hog using the predecesso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Delete hog using the predecessor</a:t>
            </a:r>
          </a:p>
        </p:txBody>
      </p:sp>
      <p:pic>
        <p:nvPicPr>
          <p:cNvPr id="17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614253"/>
            <a:ext cx="13004800" cy="3763594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elk"/>
          <p:cNvSpPr txBox="1"/>
          <p:nvPr/>
        </p:nvSpPr>
        <p:spPr>
          <a:xfrm>
            <a:off x="5098986" y="4614253"/>
            <a:ext cx="368428" cy="3246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5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elk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182" name="We find 'hog', then we locate the predecesso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find 'hog', then we locate the predecessor</a:t>
            </a:r>
          </a:p>
        </p:txBody>
      </p:sp>
      <p:pic>
        <p:nvPicPr>
          <p:cNvPr id="1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966553"/>
            <a:ext cx="13004800" cy="3763594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elk"/>
          <p:cNvSpPr txBox="1"/>
          <p:nvPr/>
        </p:nvSpPr>
        <p:spPr>
          <a:xfrm>
            <a:off x="5111686" y="3966553"/>
            <a:ext cx="368428" cy="3246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5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elk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187" name="We switch and delete from the leaf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switch and delete from the leaf</a:t>
            </a:r>
          </a:p>
          <a:p>
            <a:pPr/>
            <a:r>
              <a:t>The result is an empty node</a:t>
            </a:r>
          </a:p>
        </p:txBody>
      </p:sp>
      <p:pic>
        <p:nvPicPr>
          <p:cNvPr id="18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334853"/>
            <a:ext cx="13004800" cy="3763594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elk"/>
          <p:cNvSpPr txBox="1"/>
          <p:nvPr/>
        </p:nvSpPr>
        <p:spPr>
          <a:xfrm>
            <a:off x="5111686" y="4334853"/>
            <a:ext cx="368428" cy="3246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5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elk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192" name="Because we cannot do a rotate, we need to do a merg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Because we cannot do a rotate, we need to do a merge</a:t>
            </a:r>
          </a:p>
          <a:p>
            <a:pPr/>
            <a:r>
              <a:t>A merge is easiest remembered as the inverse operation of the split</a:t>
            </a:r>
          </a:p>
          <a:p>
            <a:pPr lvl="1"/>
            <a:r>
              <a:t>"gnu" goes down into the united node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195" name="The resulting tree complies with all requirements and we are don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resulting tree complies with all requirements and we are done</a:t>
            </a:r>
          </a:p>
        </p:txBody>
      </p:sp>
      <p:pic>
        <p:nvPicPr>
          <p:cNvPr id="19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220553"/>
            <a:ext cx="13004800" cy="3763594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elk"/>
          <p:cNvSpPr txBox="1"/>
          <p:nvPr/>
        </p:nvSpPr>
        <p:spPr>
          <a:xfrm>
            <a:off x="5098986" y="4220553"/>
            <a:ext cx="368428" cy="3246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5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elk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How do we insert 'ai'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do we insert 'ai'?</a:t>
            </a:r>
          </a:p>
        </p:txBody>
      </p:sp>
      <p:sp>
        <p:nvSpPr>
          <p:cNvPr id="122" name="Rul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Rules:</a:t>
            </a:r>
          </a:p>
          <a:p>
            <a:pPr lvl="1"/>
            <a:r>
              <a:t>Prefer left rotate over right rotate over split / merge</a:t>
            </a:r>
          </a:p>
        </p:txBody>
      </p:sp>
      <p:pic>
        <p:nvPicPr>
          <p:cNvPr id="1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426765"/>
            <a:ext cx="13004800" cy="29701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Homewor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Homework Problem</a:t>
            </a:r>
          </a:p>
        </p:txBody>
      </p:sp>
      <p:sp>
        <p:nvSpPr>
          <p:cNvPr id="200" name="Submit by Wednesday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Submit by Wednesday:</a:t>
            </a:r>
          </a:p>
          <a:p>
            <a:pPr lvl="1"/>
            <a:r>
              <a:t>Show the steps and the result of the deletion of "eft" using the </a:t>
            </a:r>
            <a:r>
              <a:rPr u="sng"/>
              <a:t>successor!</a:t>
            </a:r>
          </a:p>
          <a:p>
            <a:pPr lvl="1"/>
            <a:r>
              <a:t>Then show the steps and the result of the deletion of "fox" using the </a:t>
            </a:r>
            <a:r>
              <a:rPr u="sng"/>
              <a:t>predecessor</a:t>
            </a:r>
            <a:r>
              <a:t>!</a:t>
            </a:r>
          </a:p>
        </p:txBody>
      </p:sp>
      <p:pic>
        <p:nvPicPr>
          <p:cNvPr id="20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6143" y="5734050"/>
            <a:ext cx="12371914" cy="35804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u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Rules</a:t>
            </a:r>
          </a:p>
        </p:txBody>
      </p:sp>
      <p:sp>
        <p:nvSpPr>
          <p:cNvPr id="204" name="Electronic submission via D2L ONL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Electronic submission via D2L ONLY</a:t>
            </a:r>
          </a:p>
          <a:p>
            <a:pPr/>
            <a:r>
              <a:t>Formatted</a:t>
            </a:r>
          </a:p>
          <a:p>
            <a:pPr/>
            <a:r>
              <a:t>Scanned images not accepted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126" name="Insert into leaf and diagnose an overflow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Insert into leaf and diagnose an overflow</a:t>
            </a:r>
          </a:p>
        </p:txBody>
      </p:sp>
      <p:pic>
        <p:nvPicPr>
          <p:cNvPr id="1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550465"/>
            <a:ext cx="13004800" cy="29701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130" name="Only neighbor is at capacity, need to split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Only neighbor is at capacity, need to split</a:t>
            </a:r>
          </a:p>
        </p:txBody>
      </p:sp>
      <p:pic>
        <p:nvPicPr>
          <p:cNvPr id="13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147365"/>
            <a:ext cx="13004800" cy="29701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134" name="The split results in another overflow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split results in another overflow</a:t>
            </a:r>
          </a:p>
        </p:txBody>
      </p:sp>
      <p:pic>
        <p:nvPicPr>
          <p:cNvPr id="13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729628"/>
            <a:ext cx="13004800" cy="26118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138" name="The only neighbor is at capacity, therefore spli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only neighbor is at capacity, therefore split</a:t>
            </a:r>
          </a:p>
          <a:p>
            <a:pPr lvl="1"/>
            <a:r>
              <a:t>The parent is at capacity, has no neighbor, so we need to split.</a:t>
            </a:r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313828"/>
            <a:ext cx="13004800" cy="26118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142" name="Final resul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Final result</a:t>
            </a:r>
          </a:p>
        </p:txBody>
      </p:sp>
      <p:pic>
        <p:nvPicPr>
          <p:cNvPr id="14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382353"/>
            <a:ext cx="13004800" cy="37635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Problem</a:t>
            </a:r>
          </a:p>
        </p:txBody>
      </p:sp>
      <p:sp>
        <p:nvSpPr>
          <p:cNvPr id="146" name="Delete 'koi' from this tre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Delete 'koi' from this tree</a:t>
            </a:r>
          </a:p>
          <a:p>
            <a:pPr lvl="1"/>
            <a:r>
              <a:t>Rules: Use always the predecessor</a:t>
            </a:r>
          </a:p>
          <a:p>
            <a:pPr lvl="1"/>
            <a:r>
              <a:t>Prefer left rotate over right rotate over merge</a:t>
            </a:r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876800"/>
            <a:ext cx="13004800" cy="37635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150" name="Locate &quot;koi&quot;, then the predecessor of &quot;koi&quot; and switc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Locate "koi", then the predecessor of "koi" and switch</a:t>
            </a:r>
          </a:p>
          <a:p>
            <a:pPr/>
            <a:r>
              <a:t>From "koi" go left and then always right</a:t>
            </a:r>
          </a:p>
        </p:txBody>
      </p:sp>
      <p:pic>
        <p:nvPicPr>
          <p:cNvPr id="1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852253"/>
            <a:ext cx="13004800" cy="37635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