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1.tif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1.tif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2.tif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lgorithm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Algorithms</a:t>
            </a:r>
          </a:p>
        </p:txBody>
      </p:sp>
      <p:sp>
        <p:nvSpPr>
          <p:cNvPr id="120" name="Data Structur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ypes of Data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Types of Data Structure</a:t>
            </a:r>
          </a:p>
        </p:txBody>
      </p:sp>
      <p:sp>
        <p:nvSpPr>
          <p:cNvPr id="148" name="Priority queu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Priority queue:</a:t>
            </a:r>
          </a:p>
          <a:p>
            <a:pPr lvl="1"/>
            <a:r>
              <a:t>Insert, retrieve minimum and delete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20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21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522" name="Number of buckets: 5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5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850" y="4542568"/>
            <a:ext cx="10477500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6729286"/>
            <a:ext cx="8115300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Creates an overflow!…"/>
          <p:cNvSpPr txBox="1"/>
          <p:nvPr/>
        </p:nvSpPr>
        <p:spPr>
          <a:xfrm>
            <a:off x="8995246" y="6730999"/>
            <a:ext cx="377249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Creates an overflow!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Need to 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5" grpId="2"/>
      <p:bldP build="whole" bldLvl="1" animBg="1" rev="0" advAuto="0" spid="524" grpId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28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29" name="Equation"/>
          <p:cNvSpPr txBox="1"/>
          <p:nvPr/>
        </p:nvSpPr>
        <p:spPr>
          <a:xfrm>
            <a:off x="983555" y="2269067"/>
            <a:ext cx="2412420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100"/>
          </a:p>
        </p:txBody>
      </p:sp>
      <p:sp>
        <p:nvSpPr>
          <p:cNvPr id="530" name="Number of buckets: 1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4542568"/>
            <a:ext cx="9766300" cy="3365501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No item actually moved, but average load factor is now…"/>
          <p:cNvSpPr txBox="1"/>
          <p:nvPr/>
        </p:nvSpPr>
        <p:spPr>
          <a:xfrm>
            <a:off x="872430" y="8132636"/>
            <a:ext cx="101743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No item actually moved, but average load factor is now 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again under 2.</a:t>
            </a:r>
          </a:p>
        </p:txBody>
      </p:sp>
      <p:sp>
        <p:nvSpPr>
          <p:cNvPr id="533" name="Split"/>
          <p:cNvSpPr txBox="1"/>
          <p:nvPr/>
        </p:nvSpPr>
        <p:spPr>
          <a:xfrm>
            <a:off x="9851330" y="5050568"/>
            <a:ext cx="102885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36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37" name="Equation"/>
          <p:cNvSpPr txBox="1"/>
          <p:nvPr/>
        </p:nvSpPr>
        <p:spPr>
          <a:xfrm>
            <a:off x="983555" y="2269067"/>
            <a:ext cx="2412420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100"/>
          </a:p>
        </p:txBody>
      </p:sp>
      <p:sp>
        <p:nvSpPr>
          <p:cNvPr id="538" name="Number of buckets: 6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6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4699000"/>
            <a:ext cx="11049000" cy="15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6413500"/>
            <a:ext cx="97663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43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44" name="Equation"/>
          <p:cNvSpPr txBox="1"/>
          <p:nvPr/>
        </p:nvSpPr>
        <p:spPr>
          <a:xfrm>
            <a:off x="983555" y="2269067"/>
            <a:ext cx="2395491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</m:oMath>
              </m:oMathPara>
            </a14:m>
            <a:endParaRPr sz="3100"/>
          </a:p>
        </p:txBody>
      </p:sp>
      <p:sp>
        <p:nvSpPr>
          <p:cNvPr id="545" name="Number of buckets: 7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7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0" y="4542568"/>
            <a:ext cx="9766300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" y="6743700"/>
            <a:ext cx="114046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7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50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51" name="Equation"/>
          <p:cNvSpPr txBox="1"/>
          <p:nvPr/>
        </p:nvSpPr>
        <p:spPr>
          <a:xfrm>
            <a:off x="983555" y="2269067"/>
            <a:ext cx="2395491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</m:oMath>
              </m:oMathPara>
            </a14:m>
            <a:endParaRPr sz="3100"/>
          </a:p>
        </p:txBody>
      </p:sp>
      <p:sp>
        <p:nvSpPr>
          <p:cNvPr id="552" name="Number of buckets: 7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7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332" y="6927850"/>
            <a:ext cx="9839536" cy="133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508" y="4785562"/>
            <a:ext cx="11307184" cy="1318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3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57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58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559" name="Number of buckets: 8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8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38" y="4542568"/>
            <a:ext cx="9596124" cy="1293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240" y="6269704"/>
            <a:ext cx="11147120" cy="1322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64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65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566" name="Number of buckets: 8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8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825" y="4736805"/>
            <a:ext cx="10807150" cy="121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660" y="6541244"/>
            <a:ext cx="9602880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71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72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573" name="Number of buckets: 9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9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14" y="6447568"/>
            <a:ext cx="11795172" cy="1233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67" y="5123625"/>
            <a:ext cx="10480066" cy="123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78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79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580" name="Number of buckets: 9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9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199" y="4749800"/>
            <a:ext cx="10888402" cy="103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9551" y="6203012"/>
            <a:ext cx="9815098" cy="1034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85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86" name="Equation"/>
          <p:cNvSpPr txBox="1"/>
          <p:nvPr/>
        </p:nvSpPr>
        <p:spPr>
          <a:xfrm>
            <a:off x="983555" y="2269067"/>
            <a:ext cx="2609270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100"/>
          </a:p>
        </p:txBody>
      </p:sp>
      <p:sp>
        <p:nvSpPr>
          <p:cNvPr id="587" name="Number of buckets: 10…"/>
          <p:cNvSpPr txBox="1"/>
          <p:nvPr/>
        </p:nvSpPr>
        <p:spPr>
          <a:xfrm>
            <a:off x="901700" y="3016250"/>
            <a:ext cx="395540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376" y="5066757"/>
            <a:ext cx="11432048" cy="2033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ypes of Data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Types of Data Structure</a:t>
            </a:r>
          </a:p>
        </p:txBody>
      </p:sp>
      <p:sp>
        <p:nvSpPr>
          <p:cNvPr id="151" name="Lo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Log:</a:t>
            </a:r>
          </a:p>
          <a:p>
            <a:pPr lvl="1"/>
            <a:r>
              <a:t>Append, Read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591" name="Observ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Observations:</a:t>
            </a:r>
          </a:p>
          <a:p>
            <a:pPr lvl="1"/>
            <a:r>
              <a:t>Buckets split in fixed order</a:t>
            </a:r>
          </a:p>
          <a:p>
            <a:pPr lvl="2"/>
            <a:r>
              <a:t>0, 0,1, 0, 1, 2, 3, 0, 1, 2, 3, 4, 5, 6, 7, 0, 1, 2, …, 15, 0, …</a:t>
            </a:r>
          </a:p>
          <a:p>
            <a:pPr lvl="2"/>
            <a:r>
              <a:t>Address calculation is modulo    , i.e. the </a:t>
            </a:r>
            <a:r>
              <a:rPr i="1"/>
              <a:t>l</a:t>
            </a:r>
            <a:r>
              <a:t> least significant bits</a:t>
            </a:r>
          </a:p>
          <a:p>
            <a:pPr lvl="2"/>
            <a:r>
              <a:t>Buckets 0, 1, …, s-1 and 2**</a:t>
            </a:r>
            <a:r>
              <a:rPr i="1"/>
              <a:t>l, </a:t>
            </a:r>
            <a:r>
              <a:t>2**</a:t>
            </a:r>
            <a:r>
              <a:rPr i="1"/>
              <a:t>l+</a:t>
            </a:r>
            <a:r>
              <a:t>1, … </a:t>
            </a:r>
            <a:r>
              <a:rPr i="1"/>
              <a:t>N</a:t>
            </a:r>
            <a:r>
              <a:t>-1 are already split, they have on average half the size of the buckets </a:t>
            </a:r>
            <a:r>
              <a:rPr i="1"/>
              <a:t>s, s</a:t>
            </a:r>
            <a:r>
              <a:t>+1, …, 2**</a:t>
            </a:r>
            <a:r>
              <a:rPr i="1"/>
              <a:t>l</a:t>
            </a:r>
            <a:r>
              <a:t>. </a:t>
            </a:r>
          </a:p>
        </p:txBody>
      </p:sp>
      <p:sp>
        <p:nvSpPr>
          <p:cNvPr id="592" name="Equation"/>
          <p:cNvSpPr txBox="1"/>
          <p:nvPr/>
        </p:nvSpPr>
        <p:spPr>
          <a:xfrm>
            <a:off x="7924322" y="5421832"/>
            <a:ext cx="289221" cy="3695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595" name="Observ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Observations:</a:t>
            </a:r>
          </a:p>
          <a:p>
            <a:pPr lvl="1"/>
            <a:r>
              <a:t>An overflowing bucket is not necessarily split immediately</a:t>
            </a:r>
          </a:p>
          <a:p>
            <a:pPr lvl="1"/>
            <a:r>
              <a:t>Sometimes, a split leaves all keys in the splitting bucket or moves them all to the new bucket</a:t>
            </a:r>
          </a:p>
          <a:p>
            <a:pPr/>
            <a:r>
              <a:t>On average, a bucket will have </a:t>
            </a:r>
            <a:r>
              <a:rPr i="1"/>
              <a:t>α </a:t>
            </a:r>
            <a:r>
              <a:t>items in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54" name="B-trees:  In memory data structure for CRUD and range qu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B-trees:  In memory data structure for CRUD and range queries 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Balanced Tree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Each node can have between </a:t>
            </a:r>
            <a:r>
              <a:rPr i="1"/>
              <a:t>d</a:t>
            </a:r>
            <a:r>
              <a:t> and 2</a:t>
            </a:r>
            <a:r>
              <a:rPr i="1"/>
              <a:t>d</a:t>
            </a:r>
            <a:r>
              <a:t> keys with the exception of the root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Each node consists of a sequence of node pointer, key, node pointer, key, …, key, node pointer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Tree is ordered.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All keys in a child are between the keys adjacent to the node pointer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57" name="Example: 2-3 tree:  Each node has two or three childr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2-3 tree:  Each node has two or three children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602" y="4210139"/>
            <a:ext cx="10655596" cy="2414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61" name="Read do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 dog:</a:t>
            </a:r>
          </a:p>
          <a:p>
            <a:pPr lvl="1"/>
            <a:r>
              <a:t>Load root, determine location of dog in relation to the keys</a:t>
            </a:r>
          </a:p>
          <a:p>
            <a:pPr lvl="1"/>
            <a:r>
              <a:t>Follow middle pointer</a:t>
            </a:r>
          </a:p>
          <a:p>
            <a:pPr lvl="1"/>
            <a:r>
              <a:t>Follow pointer to the left</a:t>
            </a:r>
          </a:p>
          <a:p>
            <a:pPr lvl="1"/>
            <a:r>
              <a:t>Find “dog”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419" y="3397339"/>
            <a:ext cx="9529962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67" name="Search for “auk” 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Search for “auk” :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850" y="3397339"/>
            <a:ext cx="10509100" cy="2380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71" name="Range Query  c - 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Range Query  c - l</a:t>
            </a:r>
          </a:p>
          <a:p>
            <a:pPr lvl="1"/>
            <a:r>
              <a:t>Determine location of c and l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4240125"/>
            <a:ext cx="13004800" cy="364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75" name="Recursively enumerate all nodes between the lines starting with root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Recursively enumerate all nodes between the lines starting with root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681" y="3782925"/>
            <a:ext cx="11483438" cy="3221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79" name="Capacity:  With l levels, minimum of                                 nodes:…"/>
          <p:cNvSpPr txBox="1"/>
          <p:nvPr>
            <p:ph type="body" idx="1"/>
          </p:nvPr>
        </p:nvSpPr>
        <p:spPr>
          <a:xfrm>
            <a:off x="952500" y="2588273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Capacity:  With </a:t>
            </a:r>
            <a:r>
              <a:rPr i="1"/>
              <a:t>l</a:t>
            </a:r>
            <a:r>
              <a:t> levels, minimum of                                 nodes:</a:t>
            </a:r>
          </a:p>
          <a:p>
            <a:pPr lvl="1"/>
            <a:r>
              <a:t>                        keys</a:t>
            </a:r>
          </a:p>
          <a:p>
            <a:pPr/>
            <a:r>
              <a:t>Maximum of                                         nodes</a:t>
            </a:r>
          </a:p>
          <a:p>
            <a:pPr lvl="1"/>
            <a:r>
              <a:t>                  keys</a:t>
            </a:r>
          </a:p>
        </p:txBody>
      </p:sp>
      <p:sp>
        <p:nvSpPr>
          <p:cNvPr id="180" name="Equation"/>
          <p:cNvSpPr txBox="1"/>
          <p:nvPr/>
        </p:nvSpPr>
        <p:spPr>
          <a:xfrm>
            <a:off x="8166435" y="2673028"/>
            <a:ext cx="3841776" cy="4328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800"/>
          </a:p>
        </p:txBody>
      </p:sp>
      <p:sp>
        <p:nvSpPr>
          <p:cNvPr id="181" name="Equation"/>
          <p:cNvSpPr txBox="1"/>
          <p:nvPr/>
        </p:nvSpPr>
        <p:spPr>
          <a:xfrm>
            <a:off x="2204591" y="3812835"/>
            <a:ext cx="2121498" cy="5247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182" name="Equation"/>
          <p:cNvSpPr txBox="1"/>
          <p:nvPr/>
        </p:nvSpPr>
        <p:spPr>
          <a:xfrm>
            <a:off x="4026235" y="4660370"/>
            <a:ext cx="3841776" cy="4328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800"/>
          </a:p>
        </p:txBody>
      </p:sp>
      <p:sp>
        <p:nvSpPr>
          <p:cNvPr id="183" name="Equation"/>
          <p:cNvSpPr txBox="1"/>
          <p:nvPr/>
        </p:nvSpPr>
        <p:spPr>
          <a:xfrm>
            <a:off x="2099341" y="5325376"/>
            <a:ext cx="1728664" cy="8122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ypes of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Types of Data Structures</a:t>
            </a:r>
          </a:p>
        </p:txBody>
      </p:sp>
      <p:sp>
        <p:nvSpPr>
          <p:cNvPr id="123" name="Organize data to make access / processing fa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Organize data to make access / processing fast</a:t>
            </a:r>
          </a:p>
          <a:p>
            <a:pPr lvl="1"/>
            <a:r>
              <a:t>Speed depends on the internal organization</a:t>
            </a:r>
          </a:p>
          <a:p>
            <a:pPr lvl="1"/>
            <a:r>
              <a:t>Internal organization allows different types of accesses</a:t>
            </a:r>
          </a:p>
          <a:p>
            <a:pPr lvl="1"/>
          </a:p>
          <a:p>
            <a:pPr/>
            <a:r>
              <a:t>Problems:  </a:t>
            </a:r>
          </a:p>
          <a:p>
            <a:pPr lvl="1"/>
            <a:r>
              <a:t>Large data is nowadays distributed over several data centers</a:t>
            </a:r>
          </a:p>
          <a:p>
            <a:pPr lvl="1"/>
            <a:r>
              <a:t>Need to take advantage of storage devices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86" name="Inser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Inserts:</a:t>
            </a:r>
          </a:p>
          <a:p>
            <a:pPr lvl="1"/>
            <a:r>
              <a:t>Determine where the key should be located in a leaf</a:t>
            </a:r>
          </a:p>
          <a:p>
            <a:pPr lvl="1"/>
            <a:r>
              <a:t>Insert into leaf node</a:t>
            </a:r>
          </a:p>
          <a:p>
            <a:pPr lvl="1"/>
            <a:r>
              <a:t>Leaf node can now have too many nodes</a:t>
            </a:r>
          </a:p>
          <a:p>
            <a:pPr lvl="1"/>
            <a:r>
              <a:t>Take middle node and elevate it to the next higher level</a:t>
            </a:r>
          </a:p>
          <a:p>
            <a:pPr lvl="1"/>
            <a:r>
              <a:t>Which can cause more “splits”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721" y="3023308"/>
            <a:ext cx="11881358" cy="3375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311" y="3397339"/>
            <a:ext cx="10526178" cy="238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304" y="2555753"/>
            <a:ext cx="10470192" cy="4642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98" name="Insert:  Lock all nodes from root on down so that only one process can operate on the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Insert:  Lock all nodes from root on down so that only one process can operate on the nodes</a:t>
            </a:r>
          </a:p>
          <a:p>
            <a:pPr/>
            <a:r>
              <a:t>Tree only grows a new level by splitting the 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201" name="Using only splits leads to skinny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only splits leads to skinny trees</a:t>
            </a:r>
          </a:p>
          <a:p>
            <a:pPr lvl="1"/>
            <a:r>
              <a:t>Better to make use of potential room in adjacent nodes</a:t>
            </a:r>
          </a:p>
          <a:p>
            <a:pPr lvl="1"/>
            <a:r>
              <a:t>Insert “ewe”.</a:t>
            </a:r>
          </a:p>
          <a:p>
            <a:pPr lvl="2"/>
            <a:r>
              <a:t>Node elk-emu only has one true neighbor.</a:t>
            </a:r>
          </a:p>
          <a:p>
            <a:pPr lvl="3"/>
            <a:r>
              <a:t>Node kid does not count, it is a cousin, not a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04" name="Insert ewe in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ewe into 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90" y="4090670"/>
            <a:ext cx="11638220" cy="4555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08" name="Insert ew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ewe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797" y="4027170"/>
            <a:ext cx="10393206" cy="203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12" name="Promote elk.  elk is guaranteed to come right after ef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Promote elk.  elk is guaranteed to come right after eft.</a:t>
            </a:r>
          </a:p>
          <a:p>
            <a:pPr/>
            <a:r>
              <a:t>Demote eft 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6094" y="4636770"/>
            <a:ext cx="9792612" cy="192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16" name="Insert eft into the leaf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eft into the leaf node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821" y="3595370"/>
            <a:ext cx="12421158" cy="2435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ypes of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Types of Data Structures</a:t>
            </a:r>
          </a:p>
        </p:txBody>
      </p:sp>
      <p:sp>
        <p:nvSpPr>
          <p:cNvPr id="126" name="Internal Memo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Internal Memory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DRAM: fast access, byte addressable</a:t>
            </a:r>
          </a:p>
          <a:p>
            <a:pPr marL="368934" indent="-368934" defTabSz="484886">
              <a:spcBef>
                <a:spcPts val="1800"/>
              </a:spcBef>
              <a:defRPr sz="2656"/>
            </a:pPr>
            <a:r>
              <a:t>Storage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Hard Disk Drives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Data in blocks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Decent for streaming (consecutive blocks)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Bad for random access (~10 msec per access)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Solid State Disks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Data in blocks (called pages)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Decent access times (~1msec per access)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20" name="Left rotate…"/>
          <p:cNvSpPr txBox="1"/>
          <p:nvPr>
            <p:ph type="body" sz="half" idx="1"/>
          </p:nvPr>
        </p:nvSpPr>
        <p:spPr>
          <a:xfrm>
            <a:off x="952500" y="2590800"/>
            <a:ext cx="531390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Left rotate</a:t>
            </a:r>
          </a:p>
          <a:p>
            <a:pPr lvl="1"/>
            <a:r>
              <a:t>Overflowing node has a sibling to the left with space</a:t>
            </a:r>
          </a:p>
          <a:p>
            <a:pPr lvl="1"/>
            <a:r>
              <a:t>Move left-most key up</a:t>
            </a:r>
          </a:p>
          <a:p>
            <a:pPr lvl="1"/>
            <a:r>
              <a:t>Lower left-most key 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329" y="2212181"/>
            <a:ext cx="4754542" cy="6525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287" y="3167785"/>
            <a:ext cx="11780226" cy="301564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Now insert  “ai”"/>
          <p:cNvSpPr txBox="1"/>
          <p:nvPr/>
        </p:nvSpPr>
        <p:spPr>
          <a:xfrm>
            <a:off x="5905093" y="6786220"/>
            <a:ext cx="2388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insert  “ai”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416" y="3085235"/>
            <a:ext cx="11881968" cy="304169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Insert creates an overflowing node…"/>
          <p:cNvSpPr txBox="1"/>
          <p:nvPr/>
        </p:nvSpPr>
        <p:spPr>
          <a:xfrm>
            <a:off x="3341674" y="6519520"/>
            <a:ext cx="703265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Insert creates an overflowing node</a:t>
            </a:r>
          </a:p>
          <a:p>
            <a:pPr/>
            <a:r>
              <a:t>Only one neighboring sibling, but that one is full</a:t>
            </a:r>
          </a:p>
          <a:p>
            <a:pPr/>
            <a:r>
              <a:t>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851" y="3022892"/>
            <a:ext cx="11781098" cy="312882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Middle key moves up"/>
          <p:cNvSpPr txBox="1"/>
          <p:nvPr/>
        </p:nvSpPr>
        <p:spPr>
          <a:xfrm>
            <a:off x="5367477" y="6551270"/>
            <a:ext cx="31842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Middle key moves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63" y="3290858"/>
            <a:ext cx="11987274" cy="268958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Unfortunately, this gives another overflow…"/>
          <p:cNvSpPr txBox="1"/>
          <p:nvPr/>
        </p:nvSpPr>
        <p:spPr>
          <a:xfrm>
            <a:off x="3086099" y="6189320"/>
            <a:ext cx="746760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Unfortunately, this gives another overflow</a:t>
            </a:r>
          </a:p>
          <a:p>
            <a:pPr/>
            <a:r>
              <a:t>But this node has a right sibling not at full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63" y="3290858"/>
            <a:ext cx="11987274" cy="268958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ight rotate:…"/>
          <p:cNvSpPr txBox="1"/>
          <p:nvPr/>
        </p:nvSpPr>
        <p:spPr>
          <a:xfrm>
            <a:off x="5464454" y="6189320"/>
            <a:ext cx="271089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Right rotate:  </a:t>
            </a:r>
          </a:p>
          <a:p>
            <a:pPr/>
            <a:r>
              <a:t>Move “bot” up</a:t>
            </a:r>
          </a:p>
          <a:p>
            <a:pPr/>
            <a:r>
              <a:t>Move “doe” down</a:t>
            </a:r>
          </a:p>
          <a:p>
            <a:pPr/>
            <a:r>
              <a:t>Reattach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558" y="3484890"/>
            <a:ext cx="10657684" cy="281219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Move “bot” up…"/>
          <p:cNvSpPr txBox="1"/>
          <p:nvPr/>
        </p:nvSpPr>
        <p:spPr>
          <a:xfrm>
            <a:off x="4438751" y="6792570"/>
            <a:ext cx="412729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Move “bot” up</a:t>
            </a:r>
          </a:p>
          <a:p>
            <a:pPr/>
            <a:r>
              <a:t>Move “doe” down</a:t>
            </a:r>
          </a:p>
          <a:p>
            <a:pPr/>
            <a:r>
              <a:t>Reattach the dangling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487" y="3741708"/>
            <a:ext cx="11569826" cy="259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“bot” had moved up…"/>
          <p:cNvSpPr txBox="1"/>
          <p:nvPr/>
        </p:nvSpPr>
        <p:spPr>
          <a:xfrm>
            <a:off x="5581599" y="6646520"/>
            <a:ext cx="3518002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“bot” had moved up</a:t>
            </a:r>
          </a:p>
          <a:p>
            <a:pPr/>
            <a:r>
              <a:t>and replaced doe</a:t>
            </a:r>
          </a:p>
          <a:p>
            <a:pPr/>
          </a:p>
          <a:p>
            <a:pPr/>
            <a:r>
              <a:t>The “emu” node needs </a:t>
            </a:r>
          </a:p>
          <a:p>
            <a:pPr/>
            <a:r>
              <a:t>to receive one key and</a:t>
            </a:r>
          </a:p>
          <a:p>
            <a:pPr/>
            <a:r>
              <a:t>one pointer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657" y="3836958"/>
            <a:ext cx="11153486" cy="2502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55" name="Dele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Deletes</a:t>
            </a:r>
          </a:p>
          <a:p>
            <a:pPr lvl="1"/>
            <a:r>
              <a:t>Usually restructuring not done because there is no need</a:t>
            </a:r>
          </a:p>
          <a:p>
            <a:pPr lvl="1"/>
            <a:r>
              <a:t>Underflowing nodes will fill up with new inserts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ypes of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Types of Data Structures</a:t>
            </a:r>
          </a:p>
        </p:txBody>
      </p:sp>
      <p:sp>
        <p:nvSpPr>
          <p:cNvPr id="129" name="Thread saf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Thread safe:</a:t>
            </a:r>
          </a:p>
          <a:p>
            <a:pPr lvl="1"/>
            <a:r>
              <a:t>Several threads can safely access data structure</a:t>
            </a:r>
          </a:p>
          <a:p>
            <a:pPr lvl="1"/>
            <a:r>
              <a:t>Need collaboration between threads</a:t>
            </a:r>
          </a:p>
          <a:p>
            <a:pPr lvl="2"/>
            <a:r>
              <a:t>Implemented with locks</a:t>
            </a:r>
          </a:p>
          <a:p>
            <a:pPr lvl="2"/>
            <a:r>
              <a:t>Implemented without locks</a:t>
            </a:r>
          </a:p>
          <a:p>
            <a:pPr lvl="3"/>
            <a:r>
              <a:t>Difficult to do</a:t>
            </a:r>
          </a:p>
          <a:p>
            <a:pPr lvl="3"/>
            <a:r>
              <a:t>Needs atomic instructions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58" name="Implementing deletion anywa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deletion anyway:</a:t>
            </a:r>
          </a:p>
          <a:p>
            <a:pPr lvl="1"/>
            <a:r>
              <a:t>Can only remove keys from leaves</a:t>
            </a:r>
          </a:p>
          <a:p>
            <a:pPr lvl="1"/>
            <a:r>
              <a:t>If a delete causes an underflow, try a rotate into the underflowing node</a:t>
            </a:r>
          </a:p>
          <a:p>
            <a:pPr lvl="1"/>
            <a:r>
              <a:t>If this is not possible, then merge with a sibling</a:t>
            </a:r>
          </a:p>
          <a:p>
            <a:pPr lvl="2"/>
            <a:r>
              <a:t>A merge is the opposite of a split</a:t>
            </a:r>
          </a:p>
          <a:p>
            <a:pPr lvl="1"/>
            <a:r>
              <a:t>This can create an underflow in the parent node</a:t>
            </a:r>
          </a:p>
          <a:p>
            <a:pPr lvl="2"/>
            <a:r>
              <a:t>Again, first try rotate, then do a merge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73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Delete “kit”"/>
          <p:cNvSpPr txBox="1"/>
          <p:nvPr/>
        </p:nvSpPr>
        <p:spPr>
          <a:xfrm>
            <a:off x="5612993" y="2239620"/>
            <a:ext cx="17788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“kit”</a:t>
            </a:r>
          </a:p>
        </p:txBody>
      </p:sp>
      <p:sp>
        <p:nvSpPr>
          <p:cNvPr id="263" name="Delete “kit”…"/>
          <p:cNvSpPr txBox="1"/>
          <p:nvPr/>
        </p:nvSpPr>
        <p:spPr>
          <a:xfrm>
            <a:off x="3761333" y="6608420"/>
            <a:ext cx="5482134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“kit”</a:t>
            </a:r>
          </a:p>
          <a:p>
            <a:pPr/>
            <a:r>
              <a:t>“kit” is in an interior node.</a:t>
            </a:r>
          </a:p>
          <a:p>
            <a:pPr/>
            <a:r>
              <a:t>Exchange it with the key in the leave </a:t>
            </a:r>
          </a:p>
          <a:p>
            <a:pPr/>
            <a:r>
              <a:t>immediately before</a:t>
            </a:r>
          </a:p>
          <a:p>
            <a:pPr/>
            <a:r>
              <a:t>“fox”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54" y="3094008"/>
            <a:ext cx="12546892" cy="281514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After interchanging “fox” and “kit”, can delete “kit”"/>
          <p:cNvSpPr txBox="1"/>
          <p:nvPr/>
        </p:nvSpPr>
        <p:spPr>
          <a:xfrm>
            <a:off x="2757017" y="6590158"/>
            <a:ext cx="74907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After interchanging “fox” and “kit”, can delete “kit”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130" y="3373408"/>
            <a:ext cx="12044540" cy="27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Now delete “fox”"/>
          <p:cNvSpPr txBox="1"/>
          <p:nvPr/>
        </p:nvSpPr>
        <p:spPr>
          <a:xfrm>
            <a:off x="5215077" y="6722720"/>
            <a:ext cx="25746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“fox”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543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tep 1: Find the key. If it is not in a leaf…"/>
          <p:cNvSpPr txBox="1"/>
          <p:nvPr/>
        </p:nvSpPr>
        <p:spPr>
          <a:xfrm>
            <a:off x="2059787" y="6413500"/>
            <a:ext cx="8800491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Step 1: Find the key. If it is not in a leaf</a:t>
            </a:r>
          </a:p>
          <a:p>
            <a:pPr algn="l"/>
            <a:r>
              <a:t>Step 2: Determine the key just before it, necessarily in a leaf</a:t>
            </a:r>
          </a:p>
          <a:p>
            <a:pPr algn="l"/>
            <a:r>
              <a:t>Step 3: Interchange the two keys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783" y="3659158"/>
            <a:ext cx="12039234" cy="270124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tep 4:  Remove the key now from a leaf"/>
          <p:cNvSpPr txBox="1"/>
          <p:nvPr/>
        </p:nvSpPr>
        <p:spPr>
          <a:xfrm>
            <a:off x="3524199" y="6716370"/>
            <a:ext cx="5956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/>
          </a:lstStyle>
          <a:p>
            <a:pPr/>
            <a:r>
              <a:t>Step 4:  Remove the key now from a leaf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91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his causes an underflow…"/>
          <p:cNvSpPr txBox="1"/>
          <p:nvPr/>
        </p:nvSpPr>
        <p:spPr>
          <a:xfrm>
            <a:off x="2427071" y="7230720"/>
            <a:ext cx="815065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causes an underflow</a:t>
            </a:r>
          </a:p>
          <a:p>
            <a:pPr/>
            <a:r>
              <a:t>Remedy the underflow by right rotating from the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91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Everything is now in order"/>
          <p:cNvSpPr txBox="1"/>
          <p:nvPr/>
        </p:nvSpPr>
        <p:spPr>
          <a:xfrm>
            <a:off x="4557166" y="7262470"/>
            <a:ext cx="389046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Everything is now in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Now delete fly"/>
          <p:cNvSpPr txBox="1"/>
          <p:nvPr/>
        </p:nvSpPr>
        <p:spPr>
          <a:xfrm>
            <a:off x="5409691" y="7548220"/>
            <a:ext cx="21854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fly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62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witch “fly” with “emu”…"/>
          <p:cNvSpPr txBox="1"/>
          <p:nvPr/>
        </p:nvSpPr>
        <p:spPr>
          <a:xfrm>
            <a:off x="4585512" y="6557620"/>
            <a:ext cx="383377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Switch “fly” with “emu”</a:t>
            </a:r>
          </a:p>
          <a:p>
            <a:pPr/>
            <a:r>
              <a:t>remove “fly” from the leaf</a:t>
            </a:r>
          </a:p>
          <a:p>
            <a:pPr/>
            <a:r>
              <a:t>Again: 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ypes of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Types of Data Structures</a:t>
            </a:r>
          </a:p>
        </p:txBody>
      </p:sp>
      <p:sp>
        <p:nvSpPr>
          <p:cNvPr id="132" name="Caches can make big performance differen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Caches can make big performance differences</a:t>
            </a:r>
          </a:p>
          <a:p>
            <a:pPr lvl="1"/>
            <a:r>
              <a:t>Cache aware algorithms</a:t>
            </a:r>
          </a:p>
          <a:p>
            <a:pPr lvl="2"/>
            <a:r>
              <a:t>Get the parameter of the caches</a:t>
            </a:r>
          </a:p>
          <a:p>
            <a:pPr lvl="1"/>
            <a:r>
              <a:t>Cache oblivious algorithms</a:t>
            </a:r>
          </a:p>
          <a:p>
            <a:pPr lvl="2"/>
            <a:r>
              <a:t>Work well for all cache sizes</a:t>
            </a:r>
          </a:p>
          <a:p>
            <a:pPr lvl="1"/>
            <a:r>
              <a:t>Dumb algorithms</a:t>
            </a:r>
          </a:p>
          <a:p>
            <a:pPr lvl="2"/>
            <a:r>
              <a:t>Do not pay attention to caches at all</a:t>
            </a:r>
          </a:p>
          <a:p>
            <a:pPr lvl="2"/>
            <a:r>
              <a:t>Frequent surprises with bad performance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Cannot left-rotate:  There is no left sibling…"/>
          <p:cNvSpPr txBox="1"/>
          <p:nvPr/>
        </p:nvSpPr>
        <p:spPr>
          <a:xfrm>
            <a:off x="1818995" y="7040220"/>
            <a:ext cx="936681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Cannot left-rotate:  There is no left sibling</a:t>
            </a:r>
          </a:p>
          <a:p>
            <a:pPr/>
            <a:r>
              <a:t>Cannot right-rotate:  The right sibling has only one key</a:t>
            </a:r>
          </a:p>
          <a:p>
            <a:pPr/>
            <a:r>
              <a:t>Need to merge:  Combine the two nodes by bringing down “elk”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24648"/>
            <a:ext cx="13004800" cy="3059954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We can merge the two nodes because…"/>
          <p:cNvSpPr txBox="1"/>
          <p:nvPr/>
        </p:nvSpPr>
        <p:spPr>
          <a:xfrm>
            <a:off x="3168954" y="6998945"/>
            <a:ext cx="66668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can merge the two nodes because</a:t>
            </a:r>
          </a:p>
          <a:p>
            <a:pPr/>
            <a:r>
              <a:t>the number of keys combined is less than 2 </a:t>
            </a:r>
            <a:r>
              <a:rPr i="1"/>
              <a:t>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61619"/>
            <a:ext cx="13004800" cy="292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61619"/>
            <a:ext cx="13004800" cy="292881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Delete “emu”"/>
          <p:cNvSpPr txBox="1"/>
          <p:nvPr/>
        </p:nvSpPr>
        <p:spPr>
          <a:xfrm>
            <a:off x="6569710" y="6976720"/>
            <a:ext cx="20497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“emu”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05" y="3640108"/>
            <a:ext cx="12386590" cy="27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witch predecessor, then delete from node"/>
          <p:cNvSpPr txBox="1"/>
          <p:nvPr/>
        </p:nvSpPr>
        <p:spPr>
          <a:xfrm>
            <a:off x="3329584" y="6951320"/>
            <a:ext cx="63456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Switch predecessor, then delete from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05" y="3640108"/>
            <a:ext cx="12386590" cy="27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Now delete “elk”"/>
          <p:cNvSpPr txBox="1"/>
          <p:nvPr/>
        </p:nvSpPr>
        <p:spPr>
          <a:xfrm>
            <a:off x="5226507" y="2607920"/>
            <a:ext cx="25517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“elk”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36" y="4008408"/>
            <a:ext cx="12478128" cy="27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Results in an underflow"/>
          <p:cNvSpPr txBox="1"/>
          <p:nvPr/>
        </p:nvSpPr>
        <p:spPr>
          <a:xfrm>
            <a:off x="4735169" y="7256120"/>
            <a:ext cx="353446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Results in an 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36" y="4008408"/>
            <a:ext cx="12478128" cy="27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Results in an underflow…"/>
          <p:cNvSpPr txBox="1"/>
          <p:nvPr/>
        </p:nvSpPr>
        <p:spPr>
          <a:xfrm>
            <a:off x="4393031" y="7256120"/>
            <a:ext cx="421873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Results in an underflow</a:t>
            </a:r>
          </a:p>
          <a:p>
            <a:pPr/>
            <a:r>
              <a:t>But can rotate a key into the</a:t>
            </a:r>
          </a:p>
          <a:p>
            <a:pPr/>
            <a:r>
              <a:t>underflowing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sult after left-rotation"/>
          <p:cNvSpPr txBox="1"/>
          <p:nvPr/>
        </p:nvSpPr>
        <p:spPr>
          <a:xfrm>
            <a:off x="4698746" y="6849720"/>
            <a:ext cx="36073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after left-rotation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“Now delete “eel”"/>
          <p:cNvSpPr txBox="1"/>
          <p:nvPr/>
        </p:nvSpPr>
        <p:spPr>
          <a:xfrm>
            <a:off x="5676646" y="2684899"/>
            <a:ext cx="26929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“Now delete “eel”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35" name="Multiplying two big, non-dense matr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Multiplying two big, non-dense matrices</a:t>
            </a:r>
          </a:p>
          <a:p>
            <a:pPr lvl="1"/>
            <a:r>
              <a:t>Cache aware:</a:t>
            </a:r>
          </a:p>
          <a:p>
            <a:pPr lvl="2"/>
            <a:r>
              <a:t>Break matrices into subsquares</a:t>
            </a:r>
          </a:p>
          <a:p>
            <a:pPr lvl="2"/>
            <a:r>
              <a:t>Three subsquares fit comfortably into cache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1185" y="5618358"/>
            <a:ext cx="6142430" cy="3575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Interchange “eel” with its predecessor…"/>
          <p:cNvSpPr txBox="1"/>
          <p:nvPr/>
        </p:nvSpPr>
        <p:spPr>
          <a:xfrm>
            <a:off x="4053840" y="7433920"/>
            <a:ext cx="568452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Interchange “eel” with its predecessor</a:t>
            </a:r>
          </a:p>
          <a:p>
            <a:pPr/>
            <a:r>
              <a:t>Delete “eel” from leaf:</a:t>
            </a:r>
          </a:p>
          <a:p>
            <a:pPr/>
            <a:r>
              <a:t>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Need to merge"/>
          <p:cNvSpPr txBox="1"/>
          <p:nvPr/>
        </p:nvSpPr>
        <p:spPr>
          <a:xfrm>
            <a:off x="5765292" y="7802220"/>
            <a:ext cx="22616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Need to merge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Merge results in another underflow…"/>
          <p:cNvSpPr txBox="1"/>
          <p:nvPr/>
        </p:nvSpPr>
        <p:spPr>
          <a:xfrm>
            <a:off x="3901084" y="7554570"/>
            <a:ext cx="520263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Merge results in another underflow</a:t>
            </a:r>
          </a:p>
          <a:p>
            <a:pPr/>
            <a:r>
              <a:t>Use right rotate</a:t>
            </a:r>
          </a:p>
          <a:p>
            <a:pPr/>
            <a:r>
              <a:t>(though merge with right sibling</a:t>
            </a:r>
          </a:p>
          <a:p>
            <a:pPr/>
            <a:r>
              <a:t>is possible)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“ass”  goes up, “bot” goes down…"/>
          <p:cNvSpPr txBox="1"/>
          <p:nvPr/>
        </p:nvSpPr>
        <p:spPr>
          <a:xfrm>
            <a:off x="4080154" y="7922870"/>
            <a:ext cx="48444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“ass”  goes up, “bot” goes down</a:t>
            </a:r>
          </a:p>
          <a:p>
            <a:pPr/>
            <a:r>
              <a:t>One node is reattached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Reattach node"/>
          <p:cNvSpPr txBox="1"/>
          <p:nvPr/>
        </p:nvSpPr>
        <p:spPr>
          <a:xfrm>
            <a:off x="5724093" y="7713320"/>
            <a:ext cx="2242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Reattach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3771900"/>
            <a:ext cx="120650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In real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360" name="Use B+ tree for better access with block stor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B+ tree for better access with block storage</a:t>
            </a:r>
          </a:p>
          <a:p>
            <a:pPr lvl="1"/>
            <a:r>
              <a:t>Data pointers  / data are only in the leaf nodes</a:t>
            </a:r>
          </a:p>
          <a:p>
            <a:pPr lvl="1"/>
            <a:r>
              <a:t>Interior nodes only have keys as signals</a:t>
            </a:r>
          </a:p>
          <a:p>
            <a:pPr lvl="1"/>
            <a:r>
              <a:t>Link leaf nodes for faster range queries.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28" y="3267709"/>
            <a:ext cx="11643944" cy="2892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sp>
        <p:nvSpPr>
          <p:cNvPr id="366" name="Real life B+ tre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Real life B+ trees:</a:t>
            </a:r>
          </a:p>
          <a:p>
            <a:pPr lvl="1"/>
            <a:r>
              <a:t>Interior nodes have many more keys (e.g. 100)</a:t>
            </a:r>
          </a:p>
          <a:p>
            <a:pPr lvl="1"/>
            <a:r>
              <a:t>Leaf nodes have as much data as they can keep</a:t>
            </a:r>
          </a:p>
          <a:p>
            <a:pPr lvl="1"/>
            <a:r>
              <a:t>Need few levels:</a:t>
            </a:r>
          </a:p>
          <a:p>
            <a:pPr lvl="2"/>
            <a:r>
              <a:t>Fast lookup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369" name="Central idea of hash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Central idea of hashing:</a:t>
            </a:r>
          </a:p>
          <a:p>
            <a:pPr lvl="1"/>
            <a:r>
              <a:t>Calculate the location of the record from the key</a:t>
            </a:r>
          </a:p>
          <a:p>
            <a:pPr lvl="1"/>
            <a:r>
              <a:t>Hash functions:</a:t>
            </a:r>
          </a:p>
          <a:p>
            <a:pPr lvl="2"/>
            <a:r>
              <a:t>Can be made indistinguishable from random function</a:t>
            </a:r>
          </a:p>
          <a:p>
            <a:pPr lvl="3"/>
            <a:r>
              <a:t>SH3, MD5, …</a:t>
            </a:r>
          </a:p>
          <a:p>
            <a:pPr lvl="3"/>
            <a:r>
              <a:t>Often simpler</a:t>
            </a:r>
          </a:p>
          <a:p>
            <a:pPr lvl="4"/>
            <a:r>
              <a:t>ID modulo slots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39" name="Cache Oblivio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Cache Oblivious</a:t>
            </a:r>
          </a:p>
          <a:p>
            <a:pPr lvl="1"/>
            <a:r>
              <a:t>Use a Divide and Conquer Algorithm that subdivides the sub-squares repeatedly</a:t>
            </a:r>
          </a:p>
          <a:p>
            <a:pPr lvl="1"/>
            <a:r>
              <a:t>Only </a:t>
            </a:r>
            <a:r>
              <a:rPr b="1"/>
              <a:t>cold</a:t>
            </a:r>
            <a:r>
              <a:t> cache misses when a new subsquare needs to be loaded into cache.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372" name="Can lead to collis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lead to collisions:</a:t>
            </a:r>
          </a:p>
          <a:p>
            <a:pPr lvl="1"/>
            <a:r>
              <a:t>Two different keys map into the same address</a:t>
            </a:r>
          </a:p>
          <a:p>
            <a:pPr lvl="1"/>
            <a:r>
              <a:t>Two ways to resolve:</a:t>
            </a:r>
          </a:p>
          <a:p>
            <a:pPr lvl="2">
              <a:defRPr b="1"/>
            </a:pPr>
            <a:r>
              <a:t>Open Addressing</a:t>
            </a:r>
          </a:p>
          <a:p>
            <a:pPr lvl="3"/>
            <a:r>
              <a:t>Have a rule for a secondary address, etc.</a:t>
            </a:r>
          </a:p>
          <a:p>
            <a:pPr lvl="2">
              <a:defRPr b="1"/>
            </a:pPr>
            <a:r>
              <a:t>Chaining</a:t>
            </a:r>
            <a:endParaRPr b="0"/>
          </a:p>
          <a:p>
            <a:pPr lvl="3">
              <a:defRPr b="1"/>
            </a:pPr>
            <a:r>
              <a:rPr b="0"/>
              <a:t>Can store more than one datum at an address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375" name="Open addressing 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Open addressing example:</a:t>
            </a:r>
          </a:p>
          <a:p>
            <a:pPr lvl="1"/>
            <a:r>
              <a:t>Linear probing:  Try the next slot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3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6536" y="2730500"/>
            <a:ext cx="8791728" cy="4095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300" y="2730500"/>
            <a:ext cx="6680200" cy="311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ince spot 2 is taken, move to the next spot"/>
          <p:cNvSpPr txBox="1"/>
          <p:nvPr/>
        </p:nvSpPr>
        <p:spPr>
          <a:xfrm>
            <a:off x="3272739" y="6710020"/>
            <a:ext cx="64593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Since spot 2 is taken, move to the next spot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3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300" y="2730500"/>
            <a:ext cx="6680200" cy="311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ince spot is taken, move to the next"/>
          <p:cNvSpPr txBox="1"/>
          <p:nvPr/>
        </p:nvSpPr>
        <p:spPr>
          <a:xfrm>
            <a:off x="3763924" y="6875120"/>
            <a:ext cx="54769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Since spot is taken, move to the next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300" y="2730500"/>
            <a:ext cx="6680200" cy="311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Try out location 2.  Occupied, but not by “gnu”"/>
          <p:cNvSpPr txBox="1"/>
          <p:nvPr/>
        </p:nvSpPr>
        <p:spPr>
          <a:xfrm>
            <a:off x="3224631" y="6354420"/>
            <a:ext cx="68095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Try out location 2.  Occupied, but not by “gnu”</a:t>
            </a:r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50" y="3079750"/>
            <a:ext cx="247650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3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300" y="2730500"/>
            <a:ext cx="6680200" cy="311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ry out location 3.  Find “gnu”"/>
          <p:cNvSpPr txBox="1"/>
          <p:nvPr/>
        </p:nvSpPr>
        <p:spPr>
          <a:xfrm>
            <a:off x="4424324" y="6354420"/>
            <a:ext cx="44101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Try out location 3.  Find “gnu”</a:t>
            </a:r>
          </a:p>
        </p:txBody>
      </p:sp>
      <p:pic>
        <p:nvPicPr>
          <p:cNvPr id="3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50" y="3079750"/>
            <a:ext cx="247650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300" y="2730500"/>
            <a:ext cx="6680200" cy="311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971" y="3249129"/>
            <a:ext cx="2685237" cy="207424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Look at location 3:  someone else is there…"/>
          <p:cNvSpPr txBox="1"/>
          <p:nvPr/>
        </p:nvSpPr>
        <p:spPr>
          <a:xfrm>
            <a:off x="4000499" y="6367120"/>
            <a:ext cx="7959549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Look at location 3:  someone else is there</a:t>
            </a:r>
          </a:p>
          <a:p>
            <a:pPr algn="l"/>
            <a:r>
              <a:t>Look at location 4: someone else is there</a:t>
            </a:r>
          </a:p>
          <a:p>
            <a:pPr algn="l"/>
            <a:r>
              <a:t>Look at location 5: nobody is there, so if it were in the </a:t>
            </a:r>
          </a:p>
          <a:p>
            <a:pPr algn="l"/>
            <a:r>
              <a:t>                                 dictionary, it would be there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404" name="Linear probing leads to convoy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Linear probing leads to convoys: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Occupied cells tend to coalesce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Quadratic probing is better, but might perform worse with long cache lines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Large number of better versions are used: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Passbits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Cuckoo hashing 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Uses two hash functions 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Robin Hood hashing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</a:t>
            </a:r>
          </a:p>
        </p:txBody>
      </p:sp>
      <p:sp>
        <p:nvSpPr>
          <p:cNvPr id="407" name="Chai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Chaining</a:t>
            </a:r>
          </a:p>
          <a:p>
            <a:pPr lvl="1"/>
            <a:r>
              <a:t>Keep data mapped to a location in a “bucket”</a:t>
            </a:r>
          </a:p>
          <a:p>
            <a:pPr lvl="2"/>
            <a:r>
              <a:t>Can implement the bucket in several ways</a:t>
            </a:r>
          </a:p>
          <a:p>
            <a:pPr lvl="3"/>
            <a:r>
              <a:t>Linked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ypes of Data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578358">
              <a:defRPr sz="7919"/>
            </a:lvl1pPr>
          </a:lstStyle>
          <a:p>
            <a:pPr/>
            <a:r>
              <a:t>Types of Data Structure</a:t>
            </a:r>
          </a:p>
        </p:txBody>
      </p:sp>
      <p:sp>
        <p:nvSpPr>
          <p:cNvPr id="142" name="Dictionary — Key - Value Sto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Dictionary — Key - Value Store</a:t>
            </a:r>
          </a:p>
          <a:p>
            <a:pPr lvl="1"/>
            <a:r>
              <a:t>CRUD operations:  create, read, update, delete</a:t>
            </a:r>
          </a:p>
          <a:p>
            <a:pPr lvl="1"/>
            <a:r>
              <a:t>Solutions differ regarding read and write speeds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3092450"/>
            <a:ext cx="82296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Chaining Example with linked lists"/>
          <p:cNvSpPr txBox="1"/>
          <p:nvPr/>
        </p:nvSpPr>
        <p:spPr>
          <a:xfrm>
            <a:off x="3966006" y="7129120"/>
            <a:ext cx="507278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Chaining Example with linked 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4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6950" y="3041650"/>
            <a:ext cx="8470900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Chaining Example with an array of pointers…"/>
          <p:cNvSpPr txBox="1"/>
          <p:nvPr/>
        </p:nvSpPr>
        <p:spPr>
          <a:xfrm>
            <a:off x="3321811" y="6843370"/>
            <a:ext cx="6361177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Chaining Example with an array of pointers</a:t>
            </a:r>
          </a:p>
          <a:p>
            <a:pPr/>
            <a:r>
              <a:t>(with overflow pointer if necessary)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Hash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 Example</a:t>
            </a:r>
          </a:p>
        </p:txBody>
      </p:sp>
      <p:pic>
        <p:nvPicPr>
          <p:cNvPr id="4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4600" y="2622550"/>
            <a:ext cx="2895600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Chaining with fixed buckets…"/>
          <p:cNvSpPr txBox="1"/>
          <p:nvPr/>
        </p:nvSpPr>
        <p:spPr>
          <a:xfrm>
            <a:off x="3529990" y="6413499"/>
            <a:ext cx="594482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Chaining with fixed buckets</a:t>
            </a:r>
          </a:p>
          <a:p>
            <a:pPr/>
            <a:r>
              <a:t>Each bucket has two slots and a pointer</a:t>
            </a:r>
          </a:p>
          <a:p>
            <a:pPr/>
            <a:r>
              <a:t>to an overflow bucket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422" name="Extensible Hash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Extensible Hashing:</a:t>
            </a:r>
          </a:p>
          <a:p>
            <a:pPr lvl="1"/>
            <a:r>
              <a:t>Load factor </a:t>
            </a:r>
            <a:r>
              <a:rPr i="1"/>
              <a:t>α = </a:t>
            </a:r>
            <a:r>
              <a:t>Space Used / Space Provided</a:t>
            </a:r>
          </a:p>
          <a:p>
            <a:pPr lvl="1"/>
            <a:r>
              <a:t>Load factor determines performance</a:t>
            </a:r>
          </a:p>
          <a:p>
            <a:pPr lvl="1"/>
            <a:r>
              <a:t>Idea of extensible hashing:</a:t>
            </a:r>
          </a:p>
          <a:p>
            <a:pPr lvl="2"/>
            <a:r>
              <a:t>Gracefully add more capacity to a growing hash 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ar Hash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2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28" name="Extensible Hash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Extensible Hashing:</a:t>
            </a:r>
          </a:p>
          <a:p>
            <a:pPr lvl="1"/>
            <a:r>
              <a:t>Uses a lot of metadata to reflect history of splitting</a:t>
            </a:r>
          </a:p>
          <a:p>
            <a:pPr lvl="2"/>
            <a:r>
              <a:t>But only splits buckets when they are needed</a:t>
            </a:r>
          </a:p>
          <a:p>
            <a:pPr lvl="1"/>
            <a:r>
              <a:t>Linear Hashing</a:t>
            </a:r>
          </a:p>
          <a:p>
            <a:pPr lvl="2"/>
            <a:r>
              <a:t>Splits buckets in a predefined order</a:t>
            </a:r>
          </a:p>
          <a:p>
            <a:pPr lvl="2"/>
            <a:r>
              <a:t>Minimal meta-data</a:t>
            </a:r>
          </a:p>
          <a:p>
            <a:pPr lvl="2"/>
            <a:r>
              <a:t>Sounds like a horrible idea, but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31" name="Assume a hash function that creates a large string of bi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a hash function that creates a large string of bits</a:t>
            </a:r>
          </a:p>
          <a:p>
            <a:pPr lvl="1"/>
            <a:r>
              <a:t>We start using these bits as we extend the address space</a:t>
            </a:r>
          </a:p>
          <a:p>
            <a:pPr lvl="1"/>
            <a:r>
              <a:t>Start out with a single bucket, Bucket 0</a:t>
            </a:r>
          </a:p>
          <a:p>
            <a:pPr lvl="1"/>
            <a:r>
              <a:t>All items are located in Bucket 0</a:t>
            </a:r>
          </a:p>
        </p:txBody>
      </p:sp>
      <p:sp>
        <p:nvSpPr>
          <p:cNvPr id="432" name="Items with keys 19, 28, 33"/>
          <p:cNvSpPr txBox="1"/>
          <p:nvPr/>
        </p:nvSpPr>
        <p:spPr>
          <a:xfrm>
            <a:off x="3162300" y="8253070"/>
            <a:ext cx="35753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Items with keys 19, 28, 33</a:t>
            </a:r>
          </a:p>
        </p:txBody>
      </p:sp>
      <p:pic>
        <p:nvPicPr>
          <p:cNvPr id="4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62611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36" name="Eventually, this bucket will overfl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Eventually, this bucket will overflow</a:t>
            </a:r>
          </a:p>
          <a:p>
            <a:pPr lvl="1"/>
            <a:r>
              <a:t>E.g. if the load factor is more than 2</a:t>
            </a:r>
          </a:p>
          <a:p>
            <a:pPr lvl="1"/>
            <a:r>
              <a:t>Bucket 0 splits</a:t>
            </a:r>
          </a:p>
          <a:p>
            <a:pPr lvl="1"/>
            <a:r>
              <a:t>All items in Bucket 0 are rehashed:</a:t>
            </a:r>
          </a:p>
          <a:p>
            <a:pPr lvl="2"/>
            <a:r>
              <a:t>Use the last bit in order to determine whether the item goes into Bucket 0 or Bucket 1</a:t>
            </a:r>
          </a:p>
          <a:p>
            <a:pPr lvl="2"/>
            <a:r>
              <a:t>Address is </a:t>
            </a:r>
          </a:p>
        </p:txBody>
      </p:sp>
      <p:sp>
        <p:nvSpPr>
          <p:cNvPr id="437" name="Equation"/>
          <p:cNvSpPr txBox="1"/>
          <p:nvPr/>
        </p:nvSpPr>
        <p:spPr>
          <a:xfrm>
            <a:off x="4891925" y="7021197"/>
            <a:ext cx="3615843" cy="4506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40" name="After the split, the hash table has two buckets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After the split, the hash table has two buckets: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After more insertions, the load factor again exceeds 2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8550" y="3530600"/>
            <a:ext cx="31877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8550" y="6350000"/>
            <a:ext cx="31877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45" name="Again, the bucket spli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Again, the bucket splits.</a:t>
            </a:r>
          </a:p>
          <a:p>
            <a:pPr lvl="1"/>
            <a:r>
              <a:t>But it has to be Bucket 0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For the rehashing, we now use two bits, i.e. </a:t>
            </a:r>
          </a:p>
          <a:p>
            <a:pPr lvl="1"/>
          </a:p>
          <a:p>
            <a:pPr lvl="2"/>
            <a:r>
              <a:t>But only for those items in Bucket 0</a:t>
            </a:r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3050" y="420370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Equation"/>
          <p:cNvSpPr txBox="1"/>
          <p:nvPr/>
        </p:nvSpPr>
        <p:spPr>
          <a:xfrm>
            <a:off x="4808894" y="7082770"/>
            <a:ext cx="2959071" cy="3676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ypes of Data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Types of Data Structure</a:t>
            </a:r>
          </a:p>
        </p:txBody>
      </p:sp>
      <p:sp>
        <p:nvSpPr>
          <p:cNvPr id="145" name="Range Queries (Big Table, RP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Range Queries (Big Table, RP)</a:t>
            </a:r>
          </a:p>
          <a:p>
            <a:pPr lvl="1"/>
            <a:r>
              <a:t>CRUD and range operation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50" name="After some more insertions, Bucket 1 will spl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 some more insertions, Bucket 1 will split</a:t>
            </a:r>
          </a:p>
        </p:txBody>
      </p:sp>
      <p:pic>
        <p:nvPicPr>
          <p:cNvPr id="4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3359150"/>
            <a:ext cx="6477000" cy="496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54" name="The state of a linear hash table is described by the number      of bucke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state of a linear hash table is described by the number      of buckets</a:t>
            </a:r>
          </a:p>
          <a:p>
            <a:pPr lvl="1"/>
            <a:r>
              <a:t>The level     is the number of bits that are being used to calculate the hash</a:t>
            </a:r>
          </a:p>
          <a:p>
            <a:pPr lvl="1"/>
            <a:r>
              <a:t>The split pointer     points to the next bucket to be split</a:t>
            </a:r>
          </a:p>
          <a:p>
            <a:pPr lvl="1"/>
            <a:r>
              <a:t>The relationship is</a:t>
            </a:r>
          </a:p>
          <a:p>
            <a:pPr lvl="1"/>
          </a:p>
          <a:p>
            <a:pPr lvl="2"/>
            <a:r>
              <a:t>This is unique, since always </a:t>
            </a:r>
          </a:p>
        </p:txBody>
      </p:sp>
      <p:sp>
        <p:nvSpPr>
          <p:cNvPr id="455" name="Equation"/>
          <p:cNvSpPr txBox="1"/>
          <p:nvPr/>
        </p:nvSpPr>
        <p:spPr>
          <a:xfrm>
            <a:off x="2984804" y="3162183"/>
            <a:ext cx="398985" cy="3568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4200"/>
          </a:p>
        </p:txBody>
      </p:sp>
      <p:sp>
        <p:nvSpPr>
          <p:cNvPr id="456" name="Equation"/>
          <p:cNvSpPr txBox="1"/>
          <p:nvPr/>
        </p:nvSpPr>
        <p:spPr>
          <a:xfrm>
            <a:off x="3697376" y="3938693"/>
            <a:ext cx="112307" cy="3265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3700"/>
          </a:p>
        </p:txBody>
      </p:sp>
      <p:sp>
        <p:nvSpPr>
          <p:cNvPr id="457" name="Equation"/>
          <p:cNvSpPr txBox="1"/>
          <p:nvPr/>
        </p:nvSpPr>
        <p:spPr>
          <a:xfrm>
            <a:off x="5026507" y="5273900"/>
            <a:ext cx="191682" cy="2490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  <a:endParaRPr sz="4300"/>
          </a:p>
        </p:txBody>
      </p:sp>
      <p:sp>
        <p:nvSpPr>
          <p:cNvPr id="458" name="Equation"/>
          <p:cNvSpPr txBox="1"/>
          <p:nvPr/>
        </p:nvSpPr>
        <p:spPr>
          <a:xfrm>
            <a:off x="5277401" y="6568781"/>
            <a:ext cx="2303028" cy="5012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  <a:endParaRPr sz="4400"/>
          </a:p>
        </p:txBody>
      </p:sp>
      <p:sp>
        <p:nvSpPr>
          <p:cNvPr id="459" name="Equation"/>
          <p:cNvSpPr txBox="1"/>
          <p:nvPr/>
        </p:nvSpPr>
        <p:spPr>
          <a:xfrm>
            <a:off x="7572396" y="7354776"/>
            <a:ext cx="1204045" cy="4581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sSu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4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62" name="Addressing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Addressing function</a:t>
            </a:r>
          </a:p>
          <a:p>
            <a:pPr lvl="1"/>
            <a:r>
              <a:t>The address of an item with key    is calculated by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This reflects the fact that we use more bits for buckets that are already split</a:t>
            </a:r>
          </a:p>
        </p:txBody>
      </p:sp>
      <p:sp>
        <p:nvSpPr>
          <p:cNvPr id="463" name="Equation"/>
          <p:cNvSpPr txBox="1"/>
          <p:nvPr/>
        </p:nvSpPr>
        <p:spPr>
          <a:xfrm>
            <a:off x="7788249" y="3553297"/>
            <a:ext cx="226315" cy="2588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4500"/>
          </a:p>
        </p:txBody>
      </p:sp>
      <p:sp>
        <p:nvSpPr>
          <p:cNvPr id="464" name="def address(c):…"/>
          <p:cNvSpPr txBox="1"/>
          <p:nvPr/>
        </p:nvSpPr>
        <p:spPr>
          <a:xfrm>
            <a:off x="4981971" y="41465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67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68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469" name="Number of buckets: 1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0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51562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73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74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475" name="Number of buckets: 2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1</a:t>
            </a:r>
          </a:p>
        </p:txBody>
      </p:sp>
      <p:pic>
        <p:nvPicPr>
          <p:cNvPr id="4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" y="4965700"/>
            <a:ext cx="3187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Add items with hashes 40 and 11…"/>
          <p:cNvSpPr txBox="1"/>
          <p:nvPr/>
        </p:nvSpPr>
        <p:spPr>
          <a:xfrm>
            <a:off x="2421235" y="6813549"/>
            <a:ext cx="816233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Add items with hashes 40 and 11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This gives an overflow and we split Bucket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80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81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482" name="Number of buckets: 3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1</a:t>
            </a:r>
          </a:p>
        </p:txBody>
      </p:sp>
      <p:pic>
        <p:nvPicPr>
          <p:cNvPr id="4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" y="4845050"/>
            <a:ext cx="3187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plit Bucket 0…"/>
          <p:cNvSpPr txBox="1"/>
          <p:nvPr/>
        </p:nvSpPr>
        <p:spPr>
          <a:xfrm>
            <a:off x="4618930" y="5175250"/>
            <a:ext cx="779651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Bucket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 Bucket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Use new hash function on items in Bucket 0</a:t>
            </a:r>
          </a:p>
        </p:txBody>
      </p:sp>
      <p:pic>
        <p:nvPicPr>
          <p:cNvPr id="4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450" y="737235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No items were moved"/>
          <p:cNvSpPr txBox="1"/>
          <p:nvPr/>
        </p:nvSpPr>
        <p:spPr>
          <a:xfrm>
            <a:off x="6485830" y="7372350"/>
            <a:ext cx="358958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No items were moved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2"/>
      <p:bldP build="whole" bldLvl="1" animBg="1" rev="0" advAuto="0" spid="485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89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90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491" name="Number of buckets: 3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1</a:t>
            </a:r>
          </a:p>
        </p:txBody>
      </p:sp>
      <p:pic>
        <p:nvPicPr>
          <p:cNvPr id="4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474980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Add items 6, 35"/>
          <p:cNvSpPr txBox="1"/>
          <p:nvPr/>
        </p:nvSpPr>
        <p:spPr>
          <a:xfrm>
            <a:off x="6320730" y="4749800"/>
            <a:ext cx="322376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Add items 6, 35  </a:t>
            </a:r>
          </a:p>
        </p:txBody>
      </p:sp>
      <p:pic>
        <p:nvPicPr>
          <p:cNvPr id="4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350" y="704215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Because of overflow, we split…"/>
          <p:cNvSpPr txBox="1"/>
          <p:nvPr/>
        </p:nvSpPr>
        <p:spPr>
          <a:xfrm>
            <a:off x="6282630" y="7105649"/>
            <a:ext cx="54186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Because of overflow, we split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Bucket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1"/>
      <p:bldP build="whole" bldLvl="1" animBg="1" rev="0" advAuto="0" spid="495" grpId="2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98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99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500" name="Number of buckets: 4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4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542568"/>
            <a:ext cx="6477000" cy="496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04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05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506" name="Number of buckets: 4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4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4654550"/>
            <a:ext cx="64770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Now add keys 8, 49"/>
          <p:cNvSpPr txBox="1"/>
          <p:nvPr/>
        </p:nvSpPr>
        <p:spPr>
          <a:xfrm>
            <a:off x="7578030" y="4654550"/>
            <a:ext cx="340667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Now add keys 8, 49</a:t>
            </a:r>
          </a:p>
        </p:txBody>
      </p:sp>
      <p:pic>
        <p:nvPicPr>
          <p:cNvPr id="5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7156450"/>
            <a:ext cx="64770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Creates an overflow!…"/>
          <p:cNvSpPr txBox="1"/>
          <p:nvPr/>
        </p:nvSpPr>
        <p:spPr>
          <a:xfrm>
            <a:off x="7674446" y="7188199"/>
            <a:ext cx="377249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Creates an overflow!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Need to 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9" grpId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13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14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515" name="Number of buckets: 1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4749800"/>
            <a:ext cx="8115300" cy="462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Create Bucket 4.…"/>
          <p:cNvSpPr txBox="1"/>
          <p:nvPr/>
        </p:nvSpPr>
        <p:spPr>
          <a:xfrm>
            <a:off x="8992914" y="7867649"/>
            <a:ext cx="304085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 Bucket 4.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Rehash Bucket 0.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