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kip List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Skip Lists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rdered 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Lists</a:t>
            </a:r>
          </a:p>
        </p:txBody>
      </p:sp>
      <p:sp>
        <p:nvSpPr>
          <p:cNvPr id="154" name="How do you delete a record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you delete a record?</a:t>
            </a:r>
          </a:p>
          <a:p>
            <a:pPr/>
            <a:r>
              <a:t>Change one pointer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5644" y="4145607"/>
            <a:ext cx="10353512" cy="4903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rdered 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Lists</a:t>
            </a:r>
          </a:p>
        </p:txBody>
      </p:sp>
      <p:sp>
        <p:nvSpPr>
          <p:cNvPr id="158" name="Analy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Analysis</a:t>
            </a:r>
          </a:p>
          <a:p>
            <a:pPr lvl="1"/>
            <a:r>
              <a:t>Assume ordered list has </a:t>
            </a:r>
            <a:r>
              <a:rPr i="1"/>
              <a:t>n</a:t>
            </a:r>
            <a:r>
              <a:t> elements</a:t>
            </a:r>
          </a:p>
          <a:p>
            <a:pPr lvl="1"/>
            <a:r>
              <a:t>Insert:  Needs to insert after visiting on average </a:t>
            </a:r>
            <a:r>
              <a:rPr i="1"/>
              <a:t>n/</a:t>
            </a:r>
            <a:r>
              <a:t>2 elements, afterwards constant reconstruction work</a:t>
            </a:r>
          </a:p>
          <a:p>
            <a:pPr lvl="1"/>
            <a:r>
              <a:t>Deletes: Needs to delete node after visiting on average </a:t>
            </a:r>
            <a:r>
              <a:rPr i="1"/>
              <a:t>n</a:t>
            </a:r>
            <a:r>
              <a:t>/2 nodes</a:t>
            </a:r>
          </a:p>
          <a:p>
            <a:pPr lvl="1"/>
            <a:r>
              <a:t>Reads / Updates: Needs to find node after visiting on average </a:t>
            </a:r>
            <a:r>
              <a:rPr i="1"/>
              <a:t>n/</a:t>
            </a:r>
            <a:r>
              <a:t>2 nodes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rdered Linked Lists with a Baby Bull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Ordered Linked Lists with a Baby Bullet</a:t>
            </a:r>
          </a:p>
        </p:txBody>
      </p:sp>
      <p:sp>
        <p:nvSpPr>
          <p:cNvPr id="161" name="One simple way to speed up look-up in linked lists is to have shortcuts between nod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simple way to speed up look-up in linked lists is to have shortcuts between nodes.</a:t>
            </a:r>
          </a:p>
          <a:p>
            <a:pPr lvl="1"/>
            <a:r>
              <a:t>An ordinary ordered linked list</a:t>
            </a:r>
          </a:p>
          <a:p>
            <a:pPr lvl="1"/>
          </a:p>
          <a:p>
            <a:pPr lvl="1"/>
          </a:p>
          <a:p>
            <a:pPr lvl="1"/>
            <a:r>
              <a:t>The same ordered linked lists with short-cuts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743932"/>
            <a:ext cx="13004800" cy="494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001964"/>
            <a:ext cx="13004800" cy="1032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rdered Linked Lists with a Baby Bull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Ordered Linked Lists with a Baby Bullet</a:t>
            </a:r>
          </a:p>
        </p:txBody>
      </p:sp>
      <p:sp>
        <p:nvSpPr>
          <p:cNvPr id="166" name="To find a record with key c or an insertion point for the record with key c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find a record with key </a:t>
            </a:r>
            <a:r>
              <a:rPr i="1"/>
              <a:t>c</a:t>
            </a:r>
            <a:r>
              <a:t> or an insertion point for the record with key </a:t>
            </a:r>
            <a:r>
              <a:rPr i="1"/>
              <a:t>c</a:t>
            </a:r>
            <a:r>
              <a:t>:</a:t>
            </a:r>
          </a:p>
          <a:p>
            <a:pPr lvl="1"/>
            <a:r>
              <a:t>Use the baby-bullet links until the node pointed to has a key value larger than </a:t>
            </a:r>
            <a:r>
              <a:rPr i="1"/>
              <a:t>c</a:t>
            </a:r>
            <a:r>
              <a:t> or does not exist</a:t>
            </a:r>
          </a:p>
          <a:p>
            <a:pPr lvl="1"/>
            <a:r>
              <a:t>Then switch to the normal links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rdered Linked Lists with a Baby Bull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Ordered Linked Lists with a Baby Bullet</a:t>
            </a:r>
          </a:p>
        </p:txBody>
      </p:sp>
      <p:sp>
        <p:nvSpPr>
          <p:cNvPr id="169" name="How to maintain the Baby Bullet st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to maintain the Baby Bullet stations</a:t>
            </a:r>
          </a:p>
          <a:p>
            <a:pPr lvl="1"/>
            <a:r>
              <a:t>Strategy 1:</a:t>
            </a:r>
          </a:p>
          <a:p>
            <a:pPr lvl="2"/>
            <a:r>
              <a:t>Whenever the distance between two baby bullet stations is too large, we introduce a new station in the middle</a:t>
            </a:r>
          </a:p>
          <a:p>
            <a:pPr lvl="1"/>
            <a:r>
              <a:t>Strategy 2:</a:t>
            </a:r>
          </a:p>
          <a:p>
            <a:pPr lvl="2"/>
            <a:r>
              <a:t>Whenever we insert a record, the corresponding node becomes a baby bullet train station with a given probability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Ordered Linked Lists with a Baby Bull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Ordered Linked Lists with a Baby Bullet</a:t>
            </a:r>
          </a:p>
        </p:txBody>
      </p:sp>
      <p:sp>
        <p:nvSpPr>
          <p:cNvPr id="172" name="Analy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Analysis</a:t>
            </a:r>
          </a:p>
          <a:p>
            <a:pPr lvl="1"/>
            <a:r>
              <a:t>Assume </a:t>
            </a:r>
            <a:r>
              <a:rPr i="1"/>
              <a:t>n</a:t>
            </a:r>
            <a:r>
              <a:t> nodes per list, </a:t>
            </a:r>
            <a:r>
              <a:rPr i="1"/>
              <a:t>m</a:t>
            </a:r>
            <a:r>
              <a:t> nodes that are baby bullet nodes</a:t>
            </a:r>
          </a:p>
          <a:p>
            <a:pPr lvl="1"/>
            <a:r>
              <a:t>Average distance between two baby bullet nodes is</a:t>
            </a:r>
            <a14:m>
              <m:oMath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den>
                </m:f>
              </m:oMath>
            </a14:m>
          </a:p>
          <a:p>
            <a:pPr lvl="1"/>
            <a:r>
              <a:t>On average, will need </a:t>
            </a:r>
            <a14:m>
              <m:oMath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baby bullet stations and then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den>
                </m:f>
              </m:oMath>
            </a14:m>
            <a:r>
              <a:t> normal stations to find a record / insertion point.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rdered Linked Lists with a Baby Bull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Ordered Linked Lists with a Baby Bullet</a:t>
            </a:r>
          </a:p>
        </p:txBody>
      </p:sp>
      <p:sp>
        <p:nvSpPr>
          <p:cNvPr id="175" name="Minimize   with respect to   for constant  :…"/>
          <p:cNvSpPr txBox="1"/>
          <p:nvPr>
            <p:ph type="body" idx="1"/>
          </p:nvPr>
        </p:nvSpPr>
        <p:spPr>
          <a:xfrm>
            <a:off x="8636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Minimize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num>
                  <m:den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f>
                  <m:f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den>
                </m:f>
              </m:oMath>
            </a14:m>
            <a:r>
              <a:t> with respect to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</m:oMath>
            </a14:m>
            <a:r>
              <a:t> for constant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:</a:t>
            </a:r>
          </a:p>
          <a:p>
            <a:pPr/>
            <a:r>
              <a:t>For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10000</m:t>
                </m:r>
              </m:oMath>
            </a14:m>
            <a:r>
              <a:t>: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9300" y="4509495"/>
            <a:ext cx="7001520" cy="4239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Ordered Linked Lists with a Baby Bull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Ordered Linked Lists with a Baby Bullet</a:t>
            </a:r>
          </a:p>
        </p:txBody>
      </p:sp>
      <p:sp>
        <p:nvSpPr>
          <p:cNvPr id="179" name="Calculate the derivative and set it equal to zer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Calculate the derivative and set it equal to zero</a:t>
            </a:r>
          </a:p>
          <a:p>
            <a:pPr lvl="1"/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den>
                </m:f>
              </m:oMath>
            </a14:m>
            <a:r>
              <a:t> is zero if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±</m:t>
                  </m:r>
                  <m:rad>
                    <m:rad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</m:rad>
                </m:oMath>
              </m:oMathPara>
            </a14:m>
          </a:p>
          <a:p>
            <a:pPr/>
            <a:r>
              <a:t>This suggests that our two strategies will not work well for growing lists</a:t>
            </a:r>
          </a:p>
          <a:p>
            <a:pPr/>
            <a:r>
              <a:t>One possibility:  Make a new node a baby bullet train station with a probability that slowly sinks in dependence on the number of elements inserted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182" name="Skip List:  Create more and more nodes at a higher level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Skip List:  Create more and more nodes at a higher level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For searches, inserts, deletes use the highest level, then if you overshoot, go down one level 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144" y="3596422"/>
            <a:ext cx="11488512" cy="814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292" y="5275331"/>
            <a:ext cx="11598216" cy="1225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187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37820" indent="-337820" defTabSz="443991">
              <a:spcBef>
                <a:spcPts val="1600"/>
              </a:spcBef>
              <a:defRPr sz="2432"/>
            </a:pPr>
            <a:r>
              <a:t>Example:</a:t>
            </a:r>
          </a:p>
          <a:p>
            <a:pPr lvl="1" marL="675640" indent="-337820" defTabSz="443991">
              <a:spcBef>
                <a:spcPts val="1600"/>
              </a:spcBef>
              <a:defRPr sz="2432"/>
            </a:pPr>
            <a:r>
              <a:t>Searching for 52</a:t>
            </a:r>
          </a:p>
          <a:p>
            <a:pPr lvl="1" marL="675640" indent="-337820" defTabSz="443991">
              <a:spcBef>
                <a:spcPts val="1600"/>
              </a:spcBef>
              <a:defRPr sz="2432"/>
            </a:pPr>
          </a:p>
          <a:p>
            <a:pPr lvl="1" marL="675640" indent="-337820" defTabSz="443991">
              <a:spcBef>
                <a:spcPts val="1600"/>
              </a:spcBef>
              <a:defRPr sz="2432"/>
            </a:pPr>
          </a:p>
          <a:p>
            <a:pPr lvl="1" marL="675640" indent="-337820" defTabSz="443991">
              <a:spcBef>
                <a:spcPts val="1600"/>
              </a:spcBef>
              <a:defRPr sz="2432"/>
            </a:pPr>
          </a:p>
          <a:p>
            <a:pPr lvl="2" marL="1013459" indent="-337820" defTabSz="443991">
              <a:spcBef>
                <a:spcPts val="1600"/>
              </a:spcBef>
              <a:defRPr sz="2432"/>
            </a:pPr>
            <a:r>
              <a:t>start out at three level 2</a:t>
            </a:r>
          </a:p>
          <a:p>
            <a:pPr lvl="2" marL="1013459" indent="-337820" defTabSz="443991">
              <a:spcBef>
                <a:spcPts val="1600"/>
              </a:spcBef>
              <a:defRPr sz="2432"/>
            </a:pPr>
            <a:r>
              <a:t>move to 43 level 2</a:t>
            </a:r>
          </a:p>
          <a:p>
            <a:pPr lvl="2" marL="1013459" indent="-337820" defTabSz="443991">
              <a:spcBef>
                <a:spcPts val="1600"/>
              </a:spcBef>
              <a:defRPr sz="2432"/>
            </a:pPr>
            <a:r>
              <a:t>move to 50 level 2</a:t>
            </a:r>
          </a:p>
          <a:p>
            <a:pPr lvl="2" marL="1013459" indent="-337820" defTabSz="443991">
              <a:spcBef>
                <a:spcPts val="1600"/>
              </a:spcBef>
              <a:defRPr sz="2432"/>
            </a:pPr>
            <a:r>
              <a:t>overshoot: move to 50 level 1</a:t>
            </a:r>
          </a:p>
          <a:p>
            <a:pPr lvl="2" marL="1013459" indent="-337820" defTabSz="443991">
              <a:spcBef>
                <a:spcPts val="1600"/>
              </a:spcBef>
              <a:defRPr sz="2432"/>
            </a:pPr>
            <a:r>
              <a:t>overshoot: move to 50 level 0</a:t>
            </a:r>
          </a:p>
          <a:p>
            <a:pPr lvl="2" marL="1013459" indent="-337820" defTabSz="443991">
              <a:spcBef>
                <a:spcPts val="1600"/>
              </a:spcBef>
              <a:defRPr sz="2432"/>
            </a:pPr>
            <a:r>
              <a:t>move to 52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343" y="3954531"/>
            <a:ext cx="11211957" cy="1185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kip List Motivation"/>
          <p:cNvSpPr txBox="1"/>
          <p:nvPr>
            <p:ph type="title"/>
          </p:nvPr>
        </p:nvSpPr>
        <p:spPr>
          <a:xfrm>
            <a:off x="952500" y="254000"/>
            <a:ext cx="6595666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Skip List Motivation</a:t>
            </a:r>
          </a:p>
        </p:txBody>
      </p:sp>
      <p:sp>
        <p:nvSpPr>
          <p:cNvPr id="123" name="Can you guess what this list is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you guess what this list is?</a:t>
            </a:r>
          </a:p>
        </p:txBody>
      </p:sp>
      <p:sp>
        <p:nvSpPr>
          <p:cNvPr id="124" name="San Francisco…"/>
          <p:cNvSpPr txBox="1"/>
          <p:nvPr/>
        </p:nvSpPr>
        <p:spPr>
          <a:xfrm>
            <a:off x="8279804" y="152399"/>
            <a:ext cx="3162797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u="sng"/>
              <a:t>San Francisco</a:t>
            </a:r>
            <a:r>
              <a:t>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22nd Street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Bayshore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South San Francisco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 Bruno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u="sng"/>
              <a:t>Millbrae</a:t>
            </a:r>
            <a:r>
              <a:t>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Burlingame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 Mateo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Hayward Park </a:t>
            </a:r>
          </a:p>
          <a:p>
            <a:pPr algn="l">
              <a:defRPr b="0" sz="2000" u="sng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Hillsdale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Belmont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 Carlos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u="sng"/>
              <a:t>Redwood City</a:t>
            </a:r>
            <a:r>
              <a:t>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Menlo Park </a:t>
            </a:r>
          </a:p>
          <a:p>
            <a:pPr algn="l">
              <a:defRPr b="0" sz="2000" u="sng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Palo Alto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California Ave.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 Antonio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u="sng"/>
              <a:t>Mountain View</a:t>
            </a:r>
            <a:r>
              <a:t>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Sunnyvale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Lawrence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Santa Clara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College Park </a:t>
            </a:r>
          </a:p>
          <a:p>
            <a:pPr algn="l">
              <a:defRPr b="0" sz="2000" u="sng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 José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Tamien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Capitol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Blossom Hill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Morgan Hill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 Martin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Gilroy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191" name="Creating a skip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68934" indent="-368934" defTabSz="484886">
              <a:spcBef>
                <a:spcPts val="1800"/>
              </a:spcBef>
              <a:defRPr sz="2656"/>
            </a:pPr>
            <a:r>
              <a:t>Creating a skip list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Start out with a start node with one level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With a sentinel value of - infinity 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</a:p>
          <a:p>
            <a:pPr lvl="1" marL="737869" indent="-368934" defTabSz="484886">
              <a:spcBef>
                <a:spcPts val="1800"/>
              </a:spcBef>
              <a:defRPr sz="2656"/>
            </a:pPr>
          </a:p>
          <a:p>
            <a:pPr marL="368934" indent="-368934" defTabSz="484886">
              <a:spcBef>
                <a:spcPts val="1800"/>
              </a:spcBef>
              <a:defRPr sz="2656"/>
            </a:pPr>
            <a:r>
              <a:t>Nodes have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key (assumed to be an integer)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pointer to next on the same level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pointer to down node (or nil if we are at level 0)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pointer to record if we are at level 0</a:t>
            </a: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7644" y="4685605"/>
            <a:ext cx="1818056" cy="7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26550" y="6026150"/>
            <a:ext cx="3204249" cy="2550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196" name="Constru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Construction</a:t>
            </a:r>
          </a:p>
          <a:p>
            <a:pPr lvl="1"/>
            <a:r>
              <a:t>Beginning node has to have the maximum level of any other nodes</a:t>
            </a:r>
          </a:p>
          <a:p>
            <a:pPr lvl="1"/>
            <a:r>
              <a:t>Could have a last node with key infinity to finish or could have pointers having a null value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199" name="Searching for a record with key 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Searching for a record with key </a:t>
            </a:r>
            <a:r>
              <a:rPr i="1"/>
              <a:t>c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Start in the highest level start node; set it to currentNode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Guaranteed to have level equal to the highest level node in the list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Follow the forward pointer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If forward pointer points to a key with key larger than </a:t>
            </a:r>
            <a:r>
              <a:rPr i="1"/>
              <a:t>c</a:t>
            </a:r>
            <a:r>
              <a:t> or the forward pointer is null:</a:t>
            </a:r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Follow the downward pointer: currentNode = currentNode.down</a:t>
            </a:r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If downward pointer is zero, then the record with key </a:t>
            </a:r>
            <a:r>
              <a:rPr i="1"/>
              <a:t>c</a:t>
            </a:r>
            <a:r>
              <a:t> does not exist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Otherwise:</a:t>
            </a:r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Follow the forward pointer: currentNode = currentNode.next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02" name="Example:  Looking for node 2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 Looking for node 23</a:t>
            </a:r>
          </a:p>
          <a:p>
            <a:pPr/>
          </a:p>
          <a:p>
            <a:pPr/>
          </a:p>
          <a:p>
            <a:pPr/>
            <a:r>
              <a:t>Start out in the highest level start node</a:t>
            </a:r>
          </a:p>
          <a:p>
            <a:pPr/>
            <a:r>
              <a:t>Get the key of the next node at this level</a:t>
            </a:r>
          </a:p>
          <a:p>
            <a:pPr lvl="1"/>
            <a:r>
              <a:t>curpoint.next.key  is 12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714" y="3407804"/>
            <a:ext cx="12035372" cy="1151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816" y="7264672"/>
            <a:ext cx="16357768" cy="2028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07" name="Since 12 &lt; 23, follow the next point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Since 12 &lt; 23, follow the next pointer</a:t>
            </a: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02" y="3675934"/>
            <a:ext cx="15483996" cy="1498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11" name="The key in the next node is 25, which is larger than 2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key in the next node is 25, which is larger than 23</a:t>
            </a:r>
          </a:p>
          <a:p>
            <a:pPr/>
            <a:r>
              <a:t>Go down</a:t>
            </a: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467" y="4426086"/>
            <a:ext cx="13390066" cy="1660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15" name="The key in the next node at this level is 24, which is larger than 2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key in the next node at this level is 24, which is larger than 23</a:t>
            </a:r>
          </a:p>
          <a:p>
            <a:pPr/>
            <a:r>
              <a:t>Go down one more to level 1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5105536"/>
            <a:ext cx="13004800" cy="1612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19" name="The key in the next node is 13, so we follow the next lin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key in the next node is 13, so we follow the next link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The current node now has key 13 and is at level 1</a:t>
            </a:r>
          </a:p>
          <a:p>
            <a:pPr/>
            <a:r>
              <a:t>Since the key in the next node is 19, which is &lt; 23 we follow the next link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48798" y="3538909"/>
            <a:ext cx="17702396" cy="2195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23" name="Current node has key 19 and next node has key 24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Current node has key 19 and next node has key 24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Therefore, we follow the downward pointer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25372" y="3575050"/>
            <a:ext cx="17143744" cy="215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27" name="Current node has level 0, next node has key 2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Current node has level 0, next node has key 21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Set current node to the next node</a:t>
            </a:r>
          </a:p>
        </p:txBody>
      </p:sp>
      <p:pic>
        <p:nvPicPr>
          <p:cNvPr id="2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52698" y="3797569"/>
            <a:ext cx="20439796" cy="2574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kip List Motivation"/>
          <p:cNvSpPr txBox="1"/>
          <p:nvPr>
            <p:ph type="title"/>
          </p:nvPr>
        </p:nvSpPr>
        <p:spPr>
          <a:xfrm>
            <a:off x="952500" y="254000"/>
            <a:ext cx="6595666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Skip List Motivation</a:t>
            </a:r>
          </a:p>
        </p:txBody>
      </p:sp>
      <p:sp>
        <p:nvSpPr>
          <p:cNvPr id="127" name="Caltrain stations from San Francisco South…"/>
          <p:cNvSpPr txBox="1"/>
          <p:nvPr>
            <p:ph type="body" sz="half" idx="1"/>
          </p:nvPr>
        </p:nvSpPr>
        <p:spPr>
          <a:xfrm>
            <a:off x="952500" y="2590800"/>
            <a:ext cx="6103938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Caltrain stations from San Francisco South</a:t>
            </a:r>
          </a:p>
          <a:p>
            <a:pPr/>
            <a:r>
              <a:t>Underlined stations are for the "Baby Bullet"</a:t>
            </a:r>
          </a:p>
          <a:p>
            <a:pPr/>
            <a:r>
              <a:t>You can take time of your trip if you use the baby bullet, and then switch to a local</a:t>
            </a:r>
          </a:p>
          <a:p>
            <a:pPr/>
            <a:r>
              <a:t>That is how skip lists improve on linked lists.</a:t>
            </a:r>
          </a:p>
        </p:txBody>
      </p:sp>
      <p:sp>
        <p:nvSpPr>
          <p:cNvPr id="128" name="San Francisco…"/>
          <p:cNvSpPr txBox="1"/>
          <p:nvPr/>
        </p:nvSpPr>
        <p:spPr>
          <a:xfrm>
            <a:off x="8279804" y="152399"/>
            <a:ext cx="3162797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u="sng"/>
              <a:t>San Francisco</a:t>
            </a:r>
            <a:r>
              <a:t>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22nd Street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Bayshore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South San Francisco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 Bruno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u="sng"/>
              <a:t>Millbrae</a:t>
            </a:r>
            <a:r>
              <a:t>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Burlingame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 Mateo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Hayward Park </a:t>
            </a:r>
          </a:p>
          <a:p>
            <a:pPr algn="l">
              <a:defRPr b="0" sz="2000" u="sng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Hillsdale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Belmont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 Carlos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u="sng"/>
              <a:t>Redwood City</a:t>
            </a:r>
            <a:r>
              <a:t>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Menlo Park </a:t>
            </a:r>
          </a:p>
          <a:p>
            <a:pPr algn="l">
              <a:defRPr b="0" sz="2000" u="sng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Palo Alto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California Ave.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 Antonio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u="sng"/>
              <a:t>Mountain View</a:t>
            </a:r>
            <a:r>
              <a:t>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Sunnyvale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Lawrence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Santa Clara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College Park </a:t>
            </a:r>
          </a:p>
          <a:p>
            <a:pPr algn="l">
              <a:defRPr b="0" sz="2000" u="sng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 José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Tamien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Capitol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Blossom Hill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Morgan Hill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San Martin </a:t>
            </a:r>
          </a:p>
          <a:p>
            <a:pPr algn="l">
              <a:defRPr b="0"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Gilroy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31" name="Current node has key 21 and next node has key 2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Current node has key 21 and next node has key 23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Go to it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450" y="4210050"/>
            <a:ext cx="11645900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35" name="Current node has the key we are looking f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Current node has the key we are looking for</a:t>
            </a:r>
          </a:p>
          <a:p>
            <a:pPr/>
            <a:r>
              <a:t>Follow the record link to retrieve the record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17750" y="4591050"/>
            <a:ext cx="11645900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39" name="To insert a no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insert a node:</a:t>
            </a:r>
          </a:p>
          <a:p>
            <a:pPr lvl="1"/>
            <a:r>
              <a:t>Do a search, but remember each last level node</a:t>
            </a:r>
          </a:p>
          <a:p>
            <a:pPr lvl="1"/>
            <a:r>
              <a:t>Example: Inserting 22</a:t>
            </a:r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498" y="5154078"/>
            <a:ext cx="15267604" cy="1764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43" name="Node inser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Node insertion:</a:t>
            </a:r>
          </a:p>
          <a:p>
            <a:pPr lvl="1"/>
            <a:r>
              <a:t>Determine the level probabilistically</a:t>
            </a:r>
          </a:p>
          <a:p>
            <a:pPr lvl="2"/>
            <a:r>
              <a:t>Use base probability </a:t>
            </a:r>
            <a:r>
              <a:rPr i="1"/>
              <a:t>p</a:t>
            </a:r>
          </a:p>
          <a:p>
            <a:pPr lvl="2"/>
            <a:r>
              <a:t>With probability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: Node goes up one level</a:t>
            </a:r>
          </a:p>
          <a:p>
            <a:pPr lvl="2"/>
            <a:r>
              <a:t>With probability </a:t>
            </a:r>
            <a14:m>
              <m:oMath>
                <m:sSup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: Node goes up two levels</a:t>
            </a:r>
          </a:p>
          <a:p>
            <a:pPr lvl="2"/>
            <a:r>
              <a:t>With probability </a:t>
            </a:r>
            <a14:m>
              <m:oMath>
                <m:sSu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</m:oMath>
            </a14:m>
            <a:r>
              <a:t>: Node goes up three levels</a:t>
            </a:r>
          </a:p>
          <a:p>
            <a:pPr lvl="2"/>
            <a:r>
              <a:t>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46" name="Node Insertion:…"/>
          <p:cNvSpPr txBox="1"/>
          <p:nvPr>
            <p:ph type="body" idx="1"/>
          </p:nvPr>
        </p:nvSpPr>
        <p:spPr>
          <a:xfrm>
            <a:off x="965200" y="25781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Node Insertion:</a:t>
            </a:r>
          </a:p>
          <a:p>
            <a:pPr lvl="1"/>
            <a:r>
              <a:t>In practice:  determine a maximum level maxLevel</a:t>
            </a:r>
          </a:p>
        </p:txBody>
      </p:sp>
      <p:sp>
        <p:nvSpPr>
          <p:cNvPr id="247" name="import random…"/>
          <p:cNvSpPr txBox="1"/>
          <p:nvPr/>
        </p:nvSpPr>
        <p:spPr>
          <a:xfrm>
            <a:off x="300210" y="4248150"/>
            <a:ext cx="12704590" cy="325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random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level(maxLevel, p):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level = 0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while (level &lt; maxLevel):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if random.random() &gt; p:  #stop with probability 1-p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return level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level +=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50" name="At each level of the node, splice the node into the existing lev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At each level of the node, splice the node into the existing levels</a:t>
            </a:r>
          </a:p>
          <a:p>
            <a:pPr/>
            <a:r>
              <a:t>Assume we have a level 4 new node</a:t>
            </a:r>
          </a:p>
          <a:p>
            <a:pPr/>
          </a:p>
          <a:p>
            <a:pPr/>
          </a:p>
          <a:p>
            <a:pPr/>
          </a:p>
          <a:p>
            <a:pPr/>
            <a:r>
              <a:t>Need to set four next pointers in the new nodes</a:t>
            </a:r>
          </a:p>
          <a:p>
            <a:pPr/>
            <a:r>
              <a:t>Switch the predecessor pointers to the new nodes</a:t>
            </a:r>
          </a:p>
        </p:txBody>
      </p:sp>
      <p:pic>
        <p:nvPicPr>
          <p:cNvPr id="2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406992" y="4563528"/>
            <a:ext cx="17957984" cy="207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54" name="Final result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 result:</a:t>
            </a:r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82749" y="4727518"/>
            <a:ext cx="21735098" cy="2013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58" name="Dele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Deletion:</a:t>
            </a:r>
          </a:p>
          <a:p>
            <a:pPr lvl="1"/>
            <a:r>
              <a:t>Works similar to ordered linked lists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61" name="Analy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Analysis</a:t>
            </a:r>
          </a:p>
          <a:p>
            <a:pPr lvl="1"/>
            <a:r>
              <a:t>To show: Searches (inserts, and deletes) in time </a:t>
            </a:r>
            <a14:m>
              <m:oMath>
                <m:r>
                  <m:rPr>
                    <m:sty m:val="p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a list of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elements</a:t>
            </a:r>
          </a:p>
          <a:p>
            <a:pPr lvl="1"/>
            <a:r>
              <a:t>Can show: Probability that a search exceeds time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m:rPr>
                    <m:sty m:val="p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vanishes fast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64" name="The expected number of nodes in each level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expected number of nodes in each level is</a:t>
            </a:r>
          </a:p>
          <a:p>
            <a:pPr lvl="2"/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 for level 0</a:t>
            </a:r>
          </a:p>
          <a:p>
            <a:pPr lvl="2"/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for level 1</a:t>
            </a:r>
          </a:p>
          <a:p>
            <a:pPr lvl="2"/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for level 2</a:t>
            </a:r>
          </a:p>
          <a:p>
            <a:pPr lvl="2"/>
            <a:r>
              <a:t>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131" name="Start with a normal ordered linked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Start with a normal </a:t>
            </a:r>
            <a:r>
              <a:rPr b="1"/>
              <a:t>ordered </a:t>
            </a:r>
            <a:r>
              <a:t>linked list</a:t>
            </a:r>
          </a:p>
          <a:p>
            <a:pPr lvl="1"/>
            <a:r>
              <a:t>Nodes consist of key plus pointer to data plus link to next node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4827" y="5364770"/>
            <a:ext cx="10045346" cy="369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67" name="Define   to be the level (in dependence on  ) where there are   nod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Define </a:t>
            </a:r>
            <a14:m>
              <m:oMath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to be the level (in dependence on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) where there are </a:t>
            </a:r>
            <a14:m>
              <m:oMath>
                <m:f>
                  <m:fPr>
                    <m:ctrl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nodes.  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Recall that </a:t>
            </a:r>
            <a14:m>
              <m:oMath>
                <m:f>
                  <m:fPr>
                    <m:ctrl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is larger than one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From what we just have seen: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sSup>
                  <m:e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 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which implies 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f>
                      <m:fPr>
                        <m:ctrlP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e>
                  <m:sup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  <a:r>
              <a:t>  or 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f>
                      <m:fPr>
                        <m:ctrlP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sub>
                </m:sSub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70" name="Analysi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Analysis:</a:t>
            </a:r>
          </a:p>
          <a:p>
            <a:pPr lvl="1"/>
            <a:r>
              <a:t>Trick:  go backward from node</a:t>
            </a:r>
          </a:p>
          <a:p>
            <a:pPr lvl="2"/>
            <a:r>
              <a:t>Although all nodes and levels are known, we act as if we discover them while backtracking the search path</a:t>
            </a:r>
          </a:p>
          <a:p>
            <a:pPr lvl="1"/>
            <a:r>
              <a:t>Let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be the costs of going up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levels in an infinite list </a:t>
            </a:r>
          </a:p>
          <a:p>
            <a:pPr lvl="2"/>
            <a:r>
              <a:t>When we go towards the beginning, we either can move up (with probability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) or move right (with probability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uig's Skip List"/>
          <p:cNvSpPr txBox="1"/>
          <p:nvPr>
            <p:ph type="title"/>
          </p:nvPr>
        </p:nvSpPr>
        <p:spPr>
          <a:xfrm>
            <a:off x="952500" y="0"/>
            <a:ext cx="11099800" cy="2159001"/>
          </a:xfrm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73" name="This means (by subtracting   on both sides…"/>
          <p:cNvSpPr txBox="1"/>
          <p:nvPr>
            <p:ph type="body" idx="1"/>
          </p:nvPr>
        </p:nvSpPr>
        <p:spPr>
          <a:xfrm>
            <a:off x="952500" y="1977141"/>
            <a:ext cx="11099800" cy="7331046"/>
          </a:xfrm>
          <a:prstGeom prst="rect">
            <a:avLst/>
          </a:prstGeom>
        </p:spPr>
        <p:txBody>
          <a:bodyPr anchor="t"/>
          <a:lstStyle/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cost move up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cost move left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      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      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      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This means (by subtracting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on both sides</a:t>
            </a:r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                         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or 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.</a:t>
            </a:r>
          </a:p>
          <a:p>
            <a:pPr lvl="1" marL="0" indent="408940" defTabSz="537463">
              <a:spcBef>
                <a:spcPts val="2000"/>
              </a:spcBef>
              <a:buSzTx/>
              <a:buNone/>
              <a:defRPr sz="2944"/>
            </a:pPr>
            <a:r>
              <a:t>This implies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num>
                  <m:den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.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76" name="Since we are in an infinite list, we cannot just set  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7830" indent="-417830" defTabSz="549148">
              <a:spcBef>
                <a:spcPts val="2000"/>
              </a:spcBef>
              <a:defRPr sz="3008"/>
            </a:pPr>
            <a:r>
              <a:t>Since we are in an infinite list, we cannot just set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∞</m:t>
                </m:r>
              </m:oMath>
            </a14:m>
            <a:r>
              <a:t>. 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Let's set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.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At that level, there are </a:t>
            </a:r>
            <a14:m>
              <m:oMath>
                <m:f>
                  <m:fPr>
                    <m:ctrl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nodes and </a:t>
            </a:r>
            <a14:m>
              <m:oMath>
                <m:f>
                  <m:fPr>
                    <m:ctrl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leftward moves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At level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, we expect one node 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At level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  <a:r>
              <a:t>, we have on average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nodes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etc. 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In total, there are </a:t>
            </a:r>
            <a14:m>
              <m:oMath>
                <m:limUpp>
                  <m:e>
                    <m:limLow>
                      <m:e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lim>
                </m:limUpp>
                <m:sSup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nodes at and above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79" name="Therefor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Therefore:  </a:t>
            </a:r>
          </a:p>
          <a:p>
            <a:pPr lvl="1"/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moves to get to level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Afterwards, on average </a:t>
            </a:r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moves to the top of the initial node</a:t>
            </a:r>
          </a:p>
          <a:p>
            <a:pPr/>
            <a:r>
              <a:t>For a total of </a:t>
            </a:r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>
                      <m:e>
                        <m:r>
                          <m:rPr>
                            <m:sty m:val="p"/>
                          </m:r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type m:val="bar"/>
                          </m:fPr>
                          <m:num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den>
                        </m:f>
                      </m:sub>
                    </m:s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uig's Skip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Puig's Skip List</a:t>
            </a:r>
          </a:p>
        </p:txBody>
      </p:sp>
      <p:sp>
        <p:nvSpPr>
          <p:cNvPr id="282" name="Practical consider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Practical considerations:</a:t>
            </a:r>
          </a:p>
          <a:p>
            <a:pPr lvl="1"/>
            <a:r>
              <a:t>If we have an idea about the maximum length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of a list, use a maximum level of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f>
                      <m:f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We do not need to keep nodes at different levels separate:</a:t>
            </a:r>
          </a:p>
          <a:p>
            <a:pPr lvl="2"/>
            <a:r>
              <a:t>Just have nodes with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pointers at different levels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rdered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</a:t>
            </a:r>
          </a:p>
        </p:txBody>
      </p:sp>
      <p:sp>
        <p:nvSpPr>
          <p:cNvPr id="135" name="How do we find a record with a given key c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we find a record with a given key </a:t>
            </a:r>
            <a:r>
              <a:rPr i="1"/>
              <a:t>c</a:t>
            </a:r>
            <a:r>
              <a:t>?</a:t>
            </a:r>
          </a:p>
          <a:p>
            <a:pPr lvl="1"/>
            <a:r>
              <a:t>Use the pointer to the list in order to find the first node</a:t>
            </a:r>
          </a:p>
          <a:p>
            <a:pPr lvl="1"/>
            <a:r>
              <a:t>Compare the key of the node with </a:t>
            </a:r>
            <a:r>
              <a:rPr i="1"/>
              <a:t>c</a:t>
            </a:r>
            <a:endParaRPr i="1"/>
          </a:p>
          <a:p>
            <a:pPr lvl="1"/>
            <a:r>
              <a:t>If they are equal, you found the record</a:t>
            </a:r>
          </a:p>
          <a:p>
            <a:pPr lvl="1"/>
            <a:r>
              <a:t>If they are not equal, continue until you find the record</a:t>
            </a:r>
          </a:p>
          <a:p>
            <a:pPr lvl="1"/>
            <a:r>
              <a:t>If you get to the null pointer at the very end or if you find a node with key &gt; </a:t>
            </a:r>
            <a:r>
              <a:rPr i="1"/>
              <a:t>c</a:t>
            </a:r>
            <a:r>
              <a:t> then the record is not there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rdered 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Lists</a:t>
            </a:r>
          </a:p>
        </p:txBody>
      </p:sp>
      <p:sp>
        <p:nvSpPr>
          <p:cNvPr id="138" name="How do you insert a record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you insert a record?</a:t>
            </a:r>
          </a:p>
          <a:p>
            <a:pPr lvl="1"/>
            <a:r>
              <a:t>Create a new node with a key c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8450" y="4152900"/>
            <a:ext cx="2247900" cy="125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rdered 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Lists</a:t>
            </a:r>
          </a:p>
        </p:txBody>
      </p:sp>
      <p:sp>
        <p:nvSpPr>
          <p:cNvPr id="142" name="How do you insert a record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you insert a record?</a:t>
            </a:r>
          </a:p>
          <a:p>
            <a:pPr/>
            <a:r>
              <a:t>Pretend that you look for the record</a:t>
            </a:r>
          </a:p>
          <a:p>
            <a:pPr/>
            <a:r>
              <a:t>Find the node before and after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8313" y="4100165"/>
            <a:ext cx="7803974" cy="4669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rdered 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Lists</a:t>
            </a:r>
          </a:p>
        </p:txBody>
      </p:sp>
      <p:sp>
        <p:nvSpPr>
          <p:cNvPr id="146" name="How do you insert a record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you insert a record?</a:t>
            </a:r>
          </a:p>
          <a:p>
            <a:pPr/>
            <a:r>
              <a:t>Now set two pointers to connect the previous to the new and the new node to the following node.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4683869"/>
            <a:ext cx="10722949" cy="4409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rdered Linked Li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Ordered Linked Lists</a:t>
            </a:r>
          </a:p>
        </p:txBody>
      </p:sp>
      <p:sp>
        <p:nvSpPr>
          <p:cNvPr id="150" name="How do you delete a record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you delete a record?</a:t>
            </a:r>
          </a:p>
          <a:p>
            <a:pPr lvl="1"/>
            <a:r>
              <a:t>Find previous and subsequent node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4140200"/>
            <a:ext cx="12014200" cy="494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