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  <p:sldId id="396" r:id="rId148"/>
    <p:sldId id="397" r:id="rId149"/>
    <p:sldId id="398" r:id="rId150"/>
    <p:sldId id="399" r:id="rId151"/>
    <p:sldId id="400" r:id="rId152"/>
    <p:sldId id="401" r:id="rId153"/>
    <p:sldId id="402" r:id="rId154"/>
    <p:sldId id="403" r:id="rId155"/>
    <p:sldId id="404" r:id="rId156"/>
    <p:sldId id="405" r:id="rId157"/>
    <p:sldId id="406" r:id="rId158"/>
    <p:sldId id="407" r:id="rId159"/>
    <p:sldId id="408" r:id="rId160"/>
    <p:sldId id="409" r:id="rId161"/>
    <p:sldId id="410" r:id="rId162"/>
    <p:sldId id="411" r:id="rId163"/>
    <p:sldId id="412" r:id="rId164"/>
    <p:sldId id="413" r:id="rId165"/>
    <p:sldId id="414" r:id="rId166"/>
    <p:sldId id="415" r:id="rId167"/>
    <p:sldId id="416" r:id="rId168"/>
    <p:sldId id="417" r:id="rId169"/>
    <p:sldId id="418" r:id="rId170"/>
    <p:sldId id="419" r:id="rId171"/>
    <p:sldId id="420" r:id="rId172"/>
    <p:sldId id="421" r:id="rId173"/>
    <p:sldId id="422" r:id="rId174"/>
    <p:sldId id="423" r:id="rId175"/>
    <p:sldId id="424" r:id="rId176"/>
    <p:sldId id="425" r:id="rId177"/>
    <p:sldId id="426" r:id="rId178"/>
    <p:sldId id="427" r:id="rId179"/>
    <p:sldId id="428" r:id="rId180"/>
    <p:sldId id="429" r:id="rId181"/>
    <p:sldId id="430" r:id="rId182"/>
    <p:sldId id="431" r:id="rId183"/>
    <p:sldId id="432" r:id="rId184"/>
    <p:sldId id="433" r:id="rId185"/>
    <p:sldId id="434" r:id="rId186"/>
    <p:sldId id="435" r:id="rId187"/>
    <p:sldId id="436" r:id="rId188"/>
    <p:sldId id="437" r:id="rId189"/>
    <p:sldId id="438" r:id="rId190"/>
    <p:sldId id="439" r:id="rId191"/>
    <p:sldId id="440" r:id="rId192"/>
    <p:sldId id="441" r:id="rId193"/>
    <p:sldId id="442" r:id="rId194"/>
    <p:sldId id="443" r:id="rId195"/>
    <p:sldId id="444" r:id="rId196"/>
    <p:sldId id="445" r:id="rId197"/>
    <p:sldId id="446" r:id="rId198"/>
    <p:sldId id="447" r:id="rId199"/>
    <p:sldId id="448" r:id="rId200"/>
    <p:sldId id="449" r:id="rId201"/>
    <p:sldId id="450" r:id="rId202"/>
    <p:sldId id="451" r:id="rId203"/>
    <p:sldId id="452" r:id="rId204"/>
    <p:sldId id="453" r:id="rId205"/>
    <p:sldId id="454" r:id="rId206"/>
    <p:sldId id="455" r:id="rId20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Relationship Id="rId119" Type="http://schemas.openxmlformats.org/officeDocument/2006/relationships/slide" Target="slides/slide112.xml"/><Relationship Id="rId120" Type="http://schemas.openxmlformats.org/officeDocument/2006/relationships/slide" Target="slides/slide113.xml"/><Relationship Id="rId121" Type="http://schemas.openxmlformats.org/officeDocument/2006/relationships/slide" Target="slides/slide114.xml"/><Relationship Id="rId122" Type="http://schemas.openxmlformats.org/officeDocument/2006/relationships/slide" Target="slides/slide115.xml"/><Relationship Id="rId123" Type="http://schemas.openxmlformats.org/officeDocument/2006/relationships/slide" Target="slides/slide116.xml"/><Relationship Id="rId124" Type="http://schemas.openxmlformats.org/officeDocument/2006/relationships/slide" Target="slides/slide117.xml"/><Relationship Id="rId125" Type="http://schemas.openxmlformats.org/officeDocument/2006/relationships/slide" Target="slides/slide118.xml"/><Relationship Id="rId126" Type="http://schemas.openxmlformats.org/officeDocument/2006/relationships/slide" Target="slides/slide119.xml"/><Relationship Id="rId127" Type="http://schemas.openxmlformats.org/officeDocument/2006/relationships/slide" Target="slides/slide120.xml"/><Relationship Id="rId128" Type="http://schemas.openxmlformats.org/officeDocument/2006/relationships/slide" Target="slides/slide121.xml"/><Relationship Id="rId129" Type="http://schemas.openxmlformats.org/officeDocument/2006/relationships/slide" Target="slides/slide122.xml"/><Relationship Id="rId130" Type="http://schemas.openxmlformats.org/officeDocument/2006/relationships/slide" Target="slides/slide123.xml"/><Relationship Id="rId131" Type="http://schemas.openxmlformats.org/officeDocument/2006/relationships/slide" Target="slides/slide124.xml"/><Relationship Id="rId132" Type="http://schemas.openxmlformats.org/officeDocument/2006/relationships/slide" Target="slides/slide125.xml"/><Relationship Id="rId133" Type="http://schemas.openxmlformats.org/officeDocument/2006/relationships/slide" Target="slides/slide126.xml"/><Relationship Id="rId134" Type="http://schemas.openxmlformats.org/officeDocument/2006/relationships/slide" Target="slides/slide127.xml"/><Relationship Id="rId135" Type="http://schemas.openxmlformats.org/officeDocument/2006/relationships/slide" Target="slides/slide128.xml"/><Relationship Id="rId136" Type="http://schemas.openxmlformats.org/officeDocument/2006/relationships/slide" Target="slides/slide129.xml"/><Relationship Id="rId137" Type="http://schemas.openxmlformats.org/officeDocument/2006/relationships/slide" Target="slides/slide130.xml"/><Relationship Id="rId138" Type="http://schemas.openxmlformats.org/officeDocument/2006/relationships/slide" Target="slides/slide131.xml"/><Relationship Id="rId139" Type="http://schemas.openxmlformats.org/officeDocument/2006/relationships/slide" Target="slides/slide132.xml"/><Relationship Id="rId140" Type="http://schemas.openxmlformats.org/officeDocument/2006/relationships/slide" Target="slides/slide133.xml"/><Relationship Id="rId141" Type="http://schemas.openxmlformats.org/officeDocument/2006/relationships/slide" Target="slides/slide134.xml"/><Relationship Id="rId142" Type="http://schemas.openxmlformats.org/officeDocument/2006/relationships/slide" Target="slides/slide135.xml"/><Relationship Id="rId143" Type="http://schemas.openxmlformats.org/officeDocument/2006/relationships/slide" Target="slides/slide136.xml"/><Relationship Id="rId144" Type="http://schemas.openxmlformats.org/officeDocument/2006/relationships/slide" Target="slides/slide137.xml"/><Relationship Id="rId145" Type="http://schemas.openxmlformats.org/officeDocument/2006/relationships/slide" Target="slides/slide138.xml"/><Relationship Id="rId146" Type="http://schemas.openxmlformats.org/officeDocument/2006/relationships/slide" Target="slides/slide139.xml"/><Relationship Id="rId147" Type="http://schemas.openxmlformats.org/officeDocument/2006/relationships/slide" Target="slides/slide140.xml"/><Relationship Id="rId148" Type="http://schemas.openxmlformats.org/officeDocument/2006/relationships/slide" Target="slides/slide141.xml"/><Relationship Id="rId149" Type="http://schemas.openxmlformats.org/officeDocument/2006/relationships/slide" Target="slides/slide142.xml"/><Relationship Id="rId150" Type="http://schemas.openxmlformats.org/officeDocument/2006/relationships/slide" Target="slides/slide143.xml"/><Relationship Id="rId151" Type="http://schemas.openxmlformats.org/officeDocument/2006/relationships/slide" Target="slides/slide144.xml"/><Relationship Id="rId152" Type="http://schemas.openxmlformats.org/officeDocument/2006/relationships/slide" Target="slides/slide145.xml"/><Relationship Id="rId153" Type="http://schemas.openxmlformats.org/officeDocument/2006/relationships/slide" Target="slides/slide146.xml"/><Relationship Id="rId154" Type="http://schemas.openxmlformats.org/officeDocument/2006/relationships/slide" Target="slides/slide147.xml"/><Relationship Id="rId155" Type="http://schemas.openxmlformats.org/officeDocument/2006/relationships/slide" Target="slides/slide148.xml"/><Relationship Id="rId156" Type="http://schemas.openxmlformats.org/officeDocument/2006/relationships/slide" Target="slides/slide149.xml"/><Relationship Id="rId157" Type="http://schemas.openxmlformats.org/officeDocument/2006/relationships/slide" Target="slides/slide150.xml"/><Relationship Id="rId158" Type="http://schemas.openxmlformats.org/officeDocument/2006/relationships/slide" Target="slides/slide151.xml"/><Relationship Id="rId159" Type="http://schemas.openxmlformats.org/officeDocument/2006/relationships/slide" Target="slides/slide152.xml"/><Relationship Id="rId160" Type="http://schemas.openxmlformats.org/officeDocument/2006/relationships/slide" Target="slides/slide153.xml"/><Relationship Id="rId161" Type="http://schemas.openxmlformats.org/officeDocument/2006/relationships/slide" Target="slides/slide154.xml"/><Relationship Id="rId162" Type="http://schemas.openxmlformats.org/officeDocument/2006/relationships/slide" Target="slides/slide155.xml"/><Relationship Id="rId163" Type="http://schemas.openxmlformats.org/officeDocument/2006/relationships/slide" Target="slides/slide156.xml"/><Relationship Id="rId164" Type="http://schemas.openxmlformats.org/officeDocument/2006/relationships/slide" Target="slides/slide157.xml"/><Relationship Id="rId165" Type="http://schemas.openxmlformats.org/officeDocument/2006/relationships/slide" Target="slides/slide158.xml"/><Relationship Id="rId166" Type="http://schemas.openxmlformats.org/officeDocument/2006/relationships/slide" Target="slides/slide159.xml"/><Relationship Id="rId167" Type="http://schemas.openxmlformats.org/officeDocument/2006/relationships/slide" Target="slides/slide160.xml"/><Relationship Id="rId168" Type="http://schemas.openxmlformats.org/officeDocument/2006/relationships/slide" Target="slides/slide161.xml"/><Relationship Id="rId169" Type="http://schemas.openxmlformats.org/officeDocument/2006/relationships/slide" Target="slides/slide162.xml"/><Relationship Id="rId170" Type="http://schemas.openxmlformats.org/officeDocument/2006/relationships/slide" Target="slides/slide163.xml"/><Relationship Id="rId171" Type="http://schemas.openxmlformats.org/officeDocument/2006/relationships/slide" Target="slides/slide164.xml"/><Relationship Id="rId172" Type="http://schemas.openxmlformats.org/officeDocument/2006/relationships/slide" Target="slides/slide165.xml"/><Relationship Id="rId173" Type="http://schemas.openxmlformats.org/officeDocument/2006/relationships/slide" Target="slides/slide166.xml"/><Relationship Id="rId174" Type="http://schemas.openxmlformats.org/officeDocument/2006/relationships/slide" Target="slides/slide167.xml"/><Relationship Id="rId175" Type="http://schemas.openxmlformats.org/officeDocument/2006/relationships/slide" Target="slides/slide168.xml"/><Relationship Id="rId176" Type="http://schemas.openxmlformats.org/officeDocument/2006/relationships/slide" Target="slides/slide169.xml"/><Relationship Id="rId177" Type="http://schemas.openxmlformats.org/officeDocument/2006/relationships/slide" Target="slides/slide170.xml"/><Relationship Id="rId178" Type="http://schemas.openxmlformats.org/officeDocument/2006/relationships/slide" Target="slides/slide171.xml"/><Relationship Id="rId179" Type="http://schemas.openxmlformats.org/officeDocument/2006/relationships/slide" Target="slides/slide172.xml"/><Relationship Id="rId180" Type="http://schemas.openxmlformats.org/officeDocument/2006/relationships/slide" Target="slides/slide173.xml"/><Relationship Id="rId181" Type="http://schemas.openxmlformats.org/officeDocument/2006/relationships/slide" Target="slides/slide174.xml"/><Relationship Id="rId182" Type="http://schemas.openxmlformats.org/officeDocument/2006/relationships/slide" Target="slides/slide175.xml"/><Relationship Id="rId183" Type="http://schemas.openxmlformats.org/officeDocument/2006/relationships/slide" Target="slides/slide176.xml"/><Relationship Id="rId184" Type="http://schemas.openxmlformats.org/officeDocument/2006/relationships/slide" Target="slides/slide177.xml"/><Relationship Id="rId185" Type="http://schemas.openxmlformats.org/officeDocument/2006/relationships/slide" Target="slides/slide178.xml"/><Relationship Id="rId186" Type="http://schemas.openxmlformats.org/officeDocument/2006/relationships/slide" Target="slides/slide179.xml"/><Relationship Id="rId187" Type="http://schemas.openxmlformats.org/officeDocument/2006/relationships/slide" Target="slides/slide180.xml"/><Relationship Id="rId188" Type="http://schemas.openxmlformats.org/officeDocument/2006/relationships/slide" Target="slides/slide181.xml"/><Relationship Id="rId189" Type="http://schemas.openxmlformats.org/officeDocument/2006/relationships/slide" Target="slides/slide182.xml"/><Relationship Id="rId190" Type="http://schemas.openxmlformats.org/officeDocument/2006/relationships/slide" Target="slides/slide183.xml"/><Relationship Id="rId191" Type="http://schemas.openxmlformats.org/officeDocument/2006/relationships/slide" Target="slides/slide184.xml"/><Relationship Id="rId192" Type="http://schemas.openxmlformats.org/officeDocument/2006/relationships/slide" Target="slides/slide185.xml"/><Relationship Id="rId193" Type="http://schemas.openxmlformats.org/officeDocument/2006/relationships/slide" Target="slides/slide186.xml"/><Relationship Id="rId194" Type="http://schemas.openxmlformats.org/officeDocument/2006/relationships/slide" Target="slides/slide187.xml"/><Relationship Id="rId195" Type="http://schemas.openxmlformats.org/officeDocument/2006/relationships/slide" Target="slides/slide188.xml"/><Relationship Id="rId196" Type="http://schemas.openxmlformats.org/officeDocument/2006/relationships/slide" Target="slides/slide189.xml"/><Relationship Id="rId197" Type="http://schemas.openxmlformats.org/officeDocument/2006/relationships/slide" Target="slides/slide190.xml"/><Relationship Id="rId198" Type="http://schemas.openxmlformats.org/officeDocument/2006/relationships/slide" Target="slides/slide191.xml"/><Relationship Id="rId199" Type="http://schemas.openxmlformats.org/officeDocument/2006/relationships/slide" Target="slides/slide192.xml"/><Relationship Id="rId200" Type="http://schemas.openxmlformats.org/officeDocument/2006/relationships/slide" Target="slides/slide193.xml"/><Relationship Id="rId201" Type="http://schemas.openxmlformats.org/officeDocument/2006/relationships/slide" Target="slides/slide194.xml"/><Relationship Id="rId202" Type="http://schemas.openxmlformats.org/officeDocument/2006/relationships/slide" Target="slides/slide195.xml"/><Relationship Id="rId203" Type="http://schemas.openxmlformats.org/officeDocument/2006/relationships/slide" Target="slides/slide196.xml"/><Relationship Id="rId204" Type="http://schemas.openxmlformats.org/officeDocument/2006/relationships/slide" Target="slides/slide197.xml"/><Relationship Id="rId205" Type="http://schemas.openxmlformats.org/officeDocument/2006/relationships/slide" Target="slides/slide198.xml"/><Relationship Id="rId206" Type="http://schemas.openxmlformats.org/officeDocument/2006/relationships/slide" Target="slides/slide199.xml"/><Relationship Id="rId207" Type="http://schemas.openxmlformats.org/officeDocument/2006/relationships/slide" Target="slides/slide20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1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1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1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1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1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
</file>

<file path=ppt/slides/_rels/slide1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
</file>

<file path=ppt/slides/_rels/slide1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
</file>

<file path=ppt/slides/_rels/slide1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
</file>

<file path=ppt/slides/_rels/slide1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
</file>

<file path=ppt/slides/_rels/slide1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
</file>

<file path=ppt/slides/_rels/slide1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1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
</file>

<file path=ppt/slides/_rels/slide1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ynamic Programm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Dynamic Programming</a:t>
            </a:r>
          </a:p>
        </p:txBody>
      </p:sp>
      <p:sp>
        <p:nvSpPr>
          <p:cNvPr id="120" name="Algorithm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Algorithms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2</a:t>
            </a:r>
          </a:p>
          <a:p>
            <a:pPr defTabSz="484886">
              <a:defRPr sz="6640"/>
            </a:pPr>
            <a:r>
              <a:t>Dominoes</a:t>
            </a:r>
          </a:p>
        </p:txBody>
      </p:sp>
      <p:sp>
        <p:nvSpPr>
          <p:cNvPr id="157" name="Count the number of ways in which a            field can be filled with domino stones of siz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Count the number of ways in which a            field can be filled with domino stones of size</a:t>
            </a:r>
          </a:p>
        </p:txBody>
      </p:sp>
      <p:sp>
        <p:nvSpPr>
          <p:cNvPr id="158" name="Equation"/>
          <p:cNvSpPr txBox="1"/>
          <p:nvPr/>
        </p:nvSpPr>
        <p:spPr>
          <a:xfrm>
            <a:off x="8425010" y="2744707"/>
            <a:ext cx="922834" cy="32095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  <a:endParaRPr sz="3600"/>
          </a:p>
        </p:txBody>
      </p:sp>
      <p:sp>
        <p:nvSpPr>
          <p:cNvPr id="159" name="Equation"/>
          <p:cNvSpPr txBox="1"/>
          <p:nvPr/>
        </p:nvSpPr>
        <p:spPr>
          <a:xfrm>
            <a:off x="7537492" y="3223437"/>
            <a:ext cx="817432" cy="2942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300"/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2541" y="5004450"/>
            <a:ext cx="4819718" cy="1844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sp>
        <p:nvSpPr>
          <p:cNvPr id="567" name="The column for A is simple.…"/>
          <p:cNvSpPr txBox="1"/>
          <p:nvPr>
            <p:ph type="body" sz="quarter" idx="1"/>
          </p:nvPr>
        </p:nvSpPr>
        <p:spPr>
          <a:xfrm>
            <a:off x="952500" y="2590800"/>
            <a:ext cx="5549900" cy="1505805"/>
          </a:xfrm>
          <a:prstGeom prst="rect">
            <a:avLst/>
          </a:prstGeom>
        </p:spPr>
        <p:txBody>
          <a:bodyPr anchor="t"/>
          <a:lstStyle/>
          <a:p>
            <a:pPr/>
            <a:r>
              <a:t>The column for A is simple.</a:t>
            </a:r>
          </a:p>
          <a:p>
            <a:pPr/>
            <a:r>
              <a:t>Red means: item included</a:t>
            </a:r>
          </a:p>
        </p:txBody>
      </p:sp>
      <p:graphicFrame>
        <p:nvGraphicFramePr>
          <p:cNvPr id="568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69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570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71" name="max(10,9)"/>
          <p:cNvSpPr txBox="1"/>
          <p:nvPr/>
        </p:nvSpPr>
        <p:spPr>
          <a:xfrm>
            <a:off x="9088966" y="6140474"/>
            <a:ext cx="1361822" cy="436396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max(10,9)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574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75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576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77" name="Circle"/>
          <p:cNvSpPr/>
          <p:nvPr/>
        </p:nvSpPr>
        <p:spPr>
          <a:xfrm>
            <a:off x="9167534" y="6172224"/>
            <a:ext cx="435532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78" name="Circle"/>
          <p:cNvSpPr/>
          <p:nvPr/>
        </p:nvSpPr>
        <p:spPr>
          <a:xfrm>
            <a:off x="8621686" y="617222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79" name="Circle"/>
          <p:cNvSpPr/>
          <p:nvPr/>
        </p:nvSpPr>
        <p:spPr>
          <a:xfrm>
            <a:off x="8528050" y="4105299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80" name="10 = max(10, 0+8)"/>
          <p:cNvSpPr txBox="1"/>
          <p:nvPr/>
        </p:nvSpPr>
        <p:spPr>
          <a:xfrm>
            <a:off x="9847301" y="5951728"/>
            <a:ext cx="2396161" cy="436397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10 = max(10, 0+8)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583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84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585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86" name="Circle"/>
          <p:cNvSpPr/>
          <p:nvPr/>
        </p:nvSpPr>
        <p:spPr>
          <a:xfrm>
            <a:off x="9167534" y="7772424"/>
            <a:ext cx="435532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87" name="Circle"/>
          <p:cNvSpPr/>
          <p:nvPr/>
        </p:nvSpPr>
        <p:spPr>
          <a:xfrm>
            <a:off x="8621686" y="7743849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88" name="Circle"/>
          <p:cNvSpPr/>
          <p:nvPr/>
        </p:nvSpPr>
        <p:spPr>
          <a:xfrm>
            <a:off x="8528050" y="5648349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89" name="17 = max(10, 9 + 8)"/>
          <p:cNvSpPr txBox="1"/>
          <p:nvPr/>
        </p:nvSpPr>
        <p:spPr>
          <a:xfrm>
            <a:off x="9681633" y="7540649"/>
            <a:ext cx="3299979" cy="4191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17 = max(10, 9 + 8)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592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93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594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95" name="Circle"/>
          <p:cNvSpPr/>
          <p:nvPr/>
        </p:nvSpPr>
        <p:spPr>
          <a:xfrm>
            <a:off x="9738783" y="7756549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96" name="Circle"/>
          <p:cNvSpPr/>
          <p:nvPr/>
        </p:nvSpPr>
        <p:spPr>
          <a:xfrm>
            <a:off x="9167534" y="7743849"/>
            <a:ext cx="435532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97" name="Circle"/>
          <p:cNvSpPr/>
          <p:nvPr/>
        </p:nvSpPr>
        <p:spPr>
          <a:xfrm>
            <a:off x="9167534" y="5676924"/>
            <a:ext cx="435532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98" name="17 = max(17, 9 + 7)"/>
          <p:cNvSpPr txBox="1"/>
          <p:nvPr/>
        </p:nvSpPr>
        <p:spPr>
          <a:xfrm>
            <a:off x="9385299" y="8340749"/>
            <a:ext cx="3299980" cy="4191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17 = max(17, 9 + 7)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01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02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03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04" name="Circle"/>
          <p:cNvSpPr/>
          <p:nvPr/>
        </p:nvSpPr>
        <p:spPr>
          <a:xfrm>
            <a:off x="9738783" y="512447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05" name="Circle"/>
          <p:cNvSpPr/>
          <p:nvPr/>
        </p:nvSpPr>
        <p:spPr>
          <a:xfrm>
            <a:off x="10344150" y="512447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06" name="Circle"/>
          <p:cNvSpPr/>
          <p:nvPr/>
        </p:nvSpPr>
        <p:spPr>
          <a:xfrm>
            <a:off x="9738783" y="358142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07" name="7 = max(0, 7)"/>
          <p:cNvSpPr txBox="1"/>
          <p:nvPr/>
        </p:nvSpPr>
        <p:spPr>
          <a:xfrm>
            <a:off x="9758325" y="5928345"/>
            <a:ext cx="2293975" cy="4191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7 = max(0, 7)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10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11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12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13" name="Circle"/>
          <p:cNvSpPr/>
          <p:nvPr/>
        </p:nvSpPr>
        <p:spPr>
          <a:xfrm>
            <a:off x="9738783" y="5648349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14" name="Circle"/>
          <p:cNvSpPr/>
          <p:nvPr/>
        </p:nvSpPr>
        <p:spPr>
          <a:xfrm>
            <a:off x="10306050" y="5648349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15" name="Circle"/>
          <p:cNvSpPr/>
          <p:nvPr/>
        </p:nvSpPr>
        <p:spPr>
          <a:xfrm>
            <a:off x="9738783" y="407672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16" name="9 = max(9, 7)"/>
          <p:cNvSpPr txBox="1"/>
          <p:nvPr/>
        </p:nvSpPr>
        <p:spPr>
          <a:xfrm>
            <a:off x="9758325" y="6245249"/>
            <a:ext cx="2293975" cy="4191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9 = max(9, 7)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19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20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21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22" name="This is a tie!…"/>
          <p:cNvSpPr txBox="1"/>
          <p:nvPr/>
        </p:nvSpPr>
        <p:spPr>
          <a:xfrm>
            <a:off x="7935383" y="8661400"/>
            <a:ext cx="4445695" cy="95250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This is a tie!</a:t>
            </a:r>
          </a:p>
          <a:p>
            <a:pPr/>
            <a:r>
              <a:t>Break it as you wish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25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26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27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30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31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32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33" name="max(9, 0+4)"/>
          <p:cNvSpPr txBox="1"/>
          <p:nvPr/>
        </p:nvSpPr>
        <p:spPr>
          <a:xfrm>
            <a:off x="10197062" y="6172224"/>
            <a:ext cx="2525143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max(9, 0+4)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36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37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38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39" name="max(10, 7+4)"/>
          <p:cNvSpPr txBox="1"/>
          <p:nvPr/>
        </p:nvSpPr>
        <p:spPr>
          <a:xfrm>
            <a:off x="10197062" y="6647826"/>
            <a:ext cx="2738537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max(10, 7+4)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2</a:t>
            </a:r>
          </a:p>
          <a:p>
            <a:pPr defTabSz="484886">
              <a:defRPr sz="6640"/>
            </a:pPr>
            <a:r>
              <a:t>Dominoes</a:t>
            </a:r>
          </a:p>
        </p:txBody>
      </p:sp>
      <p:sp>
        <p:nvSpPr>
          <p:cNvPr id="163" name="Can we reduce the problem to simpler one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we reduce the problem to simpler ones?</a:t>
            </a:r>
          </a:p>
          <a:p>
            <a:pPr lvl="1"/>
            <a:r>
              <a:t>              number of tessellations for an             area</a:t>
            </a:r>
          </a:p>
          <a:p>
            <a:pPr lvl="1"/>
            <a:r>
              <a:t>There is a problem for the reduction</a:t>
            </a:r>
          </a:p>
          <a:p>
            <a:pPr lvl="2"/>
            <a:r>
              <a:t>We can make progress with five different stacks</a:t>
            </a:r>
          </a:p>
        </p:txBody>
      </p:sp>
      <p:sp>
        <p:nvSpPr>
          <p:cNvPr id="164" name="Equation"/>
          <p:cNvSpPr txBox="1"/>
          <p:nvPr/>
        </p:nvSpPr>
        <p:spPr>
          <a:xfrm>
            <a:off x="2209810" y="3352137"/>
            <a:ext cx="487141" cy="55479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4800"/>
          </a:p>
        </p:txBody>
      </p:sp>
      <p:sp>
        <p:nvSpPr>
          <p:cNvPr id="165" name="Equation"/>
          <p:cNvSpPr txBox="1"/>
          <p:nvPr/>
        </p:nvSpPr>
        <p:spPr>
          <a:xfrm>
            <a:off x="8946361" y="3437854"/>
            <a:ext cx="1102274" cy="38336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  <a:endParaRPr sz="4300"/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3380" y="6491086"/>
            <a:ext cx="1102274" cy="1627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2466" y="6491086"/>
            <a:ext cx="1102273" cy="1627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02400" y="6491086"/>
            <a:ext cx="1102273" cy="1627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2722" y="6491086"/>
            <a:ext cx="1084777" cy="1627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05546" y="6517268"/>
            <a:ext cx="1066801" cy="157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42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43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44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45" name="max(10, 9+4)"/>
          <p:cNvSpPr txBox="1"/>
          <p:nvPr/>
        </p:nvSpPr>
        <p:spPr>
          <a:xfrm>
            <a:off x="9939711" y="7270125"/>
            <a:ext cx="2738537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max(10, 9+4)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48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49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50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51" name="max(16, 10+4)"/>
          <p:cNvSpPr txBox="1"/>
          <p:nvPr/>
        </p:nvSpPr>
        <p:spPr>
          <a:xfrm>
            <a:off x="9888240" y="7832328"/>
            <a:ext cx="2951933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max(16, 10+4)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54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55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56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57" name="max(17, 10+4)"/>
          <p:cNvSpPr txBox="1"/>
          <p:nvPr/>
        </p:nvSpPr>
        <p:spPr>
          <a:xfrm>
            <a:off x="9983668" y="8286750"/>
            <a:ext cx="2951932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max(17, 10+4)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60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61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62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63" name="max(19, 16+4)"/>
          <p:cNvSpPr txBox="1"/>
          <p:nvPr/>
        </p:nvSpPr>
        <p:spPr>
          <a:xfrm>
            <a:off x="9391001" y="8791599"/>
            <a:ext cx="2951932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max(19, 16+4)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66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67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68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69" name="max(19, 17+4)"/>
          <p:cNvSpPr txBox="1"/>
          <p:nvPr/>
        </p:nvSpPr>
        <p:spPr>
          <a:xfrm>
            <a:off x="9417050" y="9163050"/>
            <a:ext cx="2951932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max(19, 17+4)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72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73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74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75" name="max(9, 4+3)"/>
          <p:cNvSpPr txBox="1"/>
          <p:nvPr/>
        </p:nvSpPr>
        <p:spPr>
          <a:xfrm>
            <a:off x="9417050" y="6396771"/>
            <a:ext cx="2525142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max(9, 4+3)</a:t>
            </a:r>
          </a:p>
        </p:txBody>
      </p:sp>
      <p:sp>
        <p:nvSpPr>
          <p:cNvPr id="676" name="Circle"/>
          <p:cNvSpPr/>
          <p:nvPr/>
        </p:nvSpPr>
        <p:spPr>
          <a:xfrm>
            <a:off x="10483850" y="4591441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77" name="Circle"/>
          <p:cNvSpPr/>
          <p:nvPr/>
        </p:nvSpPr>
        <p:spPr>
          <a:xfrm>
            <a:off x="10483850" y="567692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80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81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82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83" name="max(11, 7+3)"/>
          <p:cNvSpPr txBox="1"/>
          <p:nvPr/>
        </p:nvSpPr>
        <p:spPr>
          <a:xfrm>
            <a:off x="9439044" y="6908824"/>
            <a:ext cx="2738537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max(11, 7+3)</a:t>
            </a:r>
          </a:p>
        </p:txBody>
      </p:sp>
      <p:sp>
        <p:nvSpPr>
          <p:cNvPr id="684" name="Circle"/>
          <p:cNvSpPr/>
          <p:nvPr/>
        </p:nvSpPr>
        <p:spPr>
          <a:xfrm>
            <a:off x="10496550" y="5086741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85" name="Circle"/>
          <p:cNvSpPr/>
          <p:nvPr/>
        </p:nvSpPr>
        <p:spPr>
          <a:xfrm>
            <a:off x="10496550" y="6188099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88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89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90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91" name="max(13, 9+3)"/>
          <p:cNvSpPr txBox="1"/>
          <p:nvPr/>
        </p:nvSpPr>
        <p:spPr>
          <a:xfrm>
            <a:off x="9417050" y="7645424"/>
            <a:ext cx="2738537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max(13, 9+3)</a:t>
            </a:r>
          </a:p>
        </p:txBody>
      </p:sp>
      <p:sp>
        <p:nvSpPr>
          <p:cNvPr id="692" name="Circle"/>
          <p:cNvSpPr/>
          <p:nvPr/>
        </p:nvSpPr>
        <p:spPr>
          <a:xfrm>
            <a:off x="10483850" y="5648349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93" name="Circle"/>
          <p:cNvSpPr/>
          <p:nvPr/>
        </p:nvSpPr>
        <p:spPr>
          <a:xfrm>
            <a:off x="10518219" y="6696099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696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97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698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99" name="max(16, 11+3)"/>
          <p:cNvSpPr txBox="1"/>
          <p:nvPr/>
        </p:nvSpPr>
        <p:spPr>
          <a:xfrm>
            <a:off x="9417050" y="8039100"/>
            <a:ext cx="2951932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max(16, 11+3)</a:t>
            </a:r>
          </a:p>
        </p:txBody>
      </p:sp>
      <p:sp>
        <p:nvSpPr>
          <p:cNvPr id="700" name="Circle"/>
          <p:cNvSpPr/>
          <p:nvPr/>
        </p:nvSpPr>
        <p:spPr>
          <a:xfrm>
            <a:off x="10483850" y="6149121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01" name="Circle"/>
          <p:cNvSpPr/>
          <p:nvPr/>
        </p:nvSpPr>
        <p:spPr>
          <a:xfrm>
            <a:off x="10518219" y="7248549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704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05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706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07" name="max(17, 13+3)"/>
          <p:cNvSpPr txBox="1"/>
          <p:nvPr/>
        </p:nvSpPr>
        <p:spPr>
          <a:xfrm>
            <a:off x="9417050" y="8413750"/>
            <a:ext cx="2951932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max(17, 13+3)</a:t>
            </a:r>
          </a:p>
        </p:txBody>
      </p:sp>
      <p:sp>
        <p:nvSpPr>
          <p:cNvPr id="708" name="Circle"/>
          <p:cNvSpPr/>
          <p:nvPr/>
        </p:nvSpPr>
        <p:spPr>
          <a:xfrm>
            <a:off x="10518219" y="6696099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09" name="Circle"/>
          <p:cNvSpPr/>
          <p:nvPr/>
        </p:nvSpPr>
        <p:spPr>
          <a:xfrm>
            <a:off x="10518219" y="7706802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2</a:t>
            </a:r>
          </a:p>
          <a:p>
            <a:pPr defTabSz="484886">
              <a:defRPr sz="6640"/>
            </a:pPr>
            <a:r>
              <a:t>Dominoes</a:t>
            </a:r>
          </a:p>
        </p:txBody>
      </p:sp>
      <p:sp>
        <p:nvSpPr>
          <p:cNvPr id="173" name="Cannot just assume that we progress by tw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Cannot just assume that we progress by two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9491" y="3825974"/>
            <a:ext cx="7405818" cy="2101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712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13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714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15" name="max(20, 16+3)"/>
          <p:cNvSpPr txBox="1"/>
          <p:nvPr/>
        </p:nvSpPr>
        <p:spPr>
          <a:xfrm>
            <a:off x="9068618" y="8791599"/>
            <a:ext cx="2951932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max(20, 16+3)</a:t>
            </a:r>
          </a:p>
        </p:txBody>
      </p:sp>
      <p:sp>
        <p:nvSpPr>
          <p:cNvPr id="716" name="Circle"/>
          <p:cNvSpPr/>
          <p:nvPr/>
        </p:nvSpPr>
        <p:spPr>
          <a:xfrm>
            <a:off x="10518219" y="7211502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17" name="Circle"/>
          <p:cNvSpPr/>
          <p:nvPr/>
        </p:nvSpPr>
        <p:spPr>
          <a:xfrm>
            <a:off x="10483850" y="826772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720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21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722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23" name="max(21, 17+3)"/>
          <p:cNvSpPr txBox="1"/>
          <p:nvPr/>
        </p:nvSpPr>
        <p:spPr>
          <a:xfrm>
            <a:off x="8976134" y="9163050"/>
            <a:ext cx="2951932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max(21, 17+3)</a:t>
            </a:r>
          </a:p>
        </p:txBody>
      </p:sp>
      <p:sp>
        <p:nvSpPr>
          <p:cNvPr id="724" name="Circle"/>
          <p:cNvSpPr/>
          <p:nvPr/>
        </p:nvSpPr>
        <p:spPr>
          <a:xfrm>
            <a:off x="10518219" y="7211502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25" name="Circle"/>
          <p:cNvSpPr/>
          <p:nvPr/>
        </p:nvSpPr>
        <p:spPr>
          <a:xfrm>
            <a:off x="10483850" y="826772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728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29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730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31" name="max(21, 17+1)"/>
          <p:cNvSpPr txBox="1"/>
          <p:nvPr/>
        </p:nvSpPr>
        <p:spPr>
          <a:xfrm>
            <a:off x="8442734" y="9163050"/>
            <a:ext cx="2951932" cy="55880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max(21, 17+1)</a:t>
            </a:r>
          </a:p>
        </p:txBody>
      </p:sp>
      <p:sp>
        <p:nvSpPr>
          <p:cNvPr id="732" name="Circle"/>
          <p:cNvSpPr/>
          <p:nvPr/>
        </p:nvSpPr>
        <p:spPr>
          <a:xfrm>
            <a:off x="11017250" y="7743849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33" name="Circle"/>
          <p:cNvSpPr/>
          <p:nvPr/>
        </p:nvSpPr>
        <p:spPr>
          <a:xfrm>
            <a:off x="11017250" y="8791599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736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37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738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39" name="Circle"/>
          <p:cNvSpPr/>
          <p:nvPr/>
        </p:nvSpPr>
        <p:spPr>
          <a:xfrm>
            <a:off x="11550650" y="882017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40" name="Backtracking is now easier"/>
          <p:cNvSpPr txBox="1"/>
          <p:nvPr>
            <p:ph type="body" sz="quarter" idx="1"/>
          </p:nvPr>
        </p:nvSpPr>
        <p:spPr>
          <a:xfrm>
            <a:off x="952500" y="2590800"/>
            <a:ext cx="5549900" cy="704934"/>
          </a:xfrm>
          <a:prstGeom prst="rect">
            <a:avLst/>
          </a:prstGeom>
        </p:spPr>
        <p:txBody>
          <a:bodyPr anchor="t"/>
          <a:lstStyle/>
          <a:p>
            <a:pPr/>
            <a:r>
              <a:t>Backtracking is now easier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743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44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745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46" name="Circle"/>
          <p:cNvSpPr/>
          <p:nvPr/>
        </p:nvSpPr>
        <p:spPr>
          <a:xfrm>
            <a:off x="11550650" y="882017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47" name="Do not include H"/>
          <p:cNvSpPr txBox="1"/>
          <p:nvPr>
            <p:ph type="body" sz="quarter" idx="1"/>
          </p:nvPr>
        </p:nvSpPr>
        <p:spPr>
          <a:xfrm>
            <a:off x="952500" y="2590800"/>
            <a:ext cx="5549900" cy="704934"/>
          </a:xfrm>
          <a:prstGeom prst="rect">
            <a:avLst/>
          </a:prstGeom>
        </p:spPr>
        <p:txBody>
          <a:bodyPr anchor="t"/>
          <a:lstStyle/>
          <a:p>
            <a:pPr/>
            <a:r>
              <a:t>Do not include 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750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51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752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53" name="Circle"/>
          <p:cNvSpPr/>
          <p:nvPr/>
        </p:nvSpPr>
        <p:spPr>
          <a:xfrm>
            <a:off x="11013519" y="882017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54" name="Do not include G"/>
          <p:cNvSpPr txBox="1"/>
          <p:nvPr>
            <p:ph type="body" sz="quarter" idx="1"/>
          </p:nvPr>
        </p:nvSpPr>
        <p:spPr>
          <a:xfrm>
            <a:off x="952500" y="2590800"/>
            <a:ext cx="5549900" cy="704934"/>
          </a:xfrm>
          <a:prstGeom prst="rect">
            <a:avLst/>
          </a:prstGeom>
        </p:spPr>
        <p:txBody>
          <a:bodyPr anchor="t"/>
          <a:lstStyle/>
          <a:p>
            <a:pPr/>
            <a:r>
              <a:t>Do not include 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757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58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759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60" name="Circle"/>
          <p:cNvSpPr/>
          <p:nvPr/>
        </p:nvSpPr>
        <p:spPr>
          <a:xfrm>
            <a:off x="10483850" y="882017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61" name="Do include F"/>
          <p:cNvSpPr txBox="1"/>
          <p:nvPr>
            <p:ph type="body" sz="quarter" idx="1"/>
          </p:nvPr>
        </p:nvSpPr>
        <p:spPr>
          <a:xfrm>
            <a:off x="952500" y="2590800"/>
            <a:ext cx="5549900" cy="704934"/>
          </a:xfrm>
          <a:prstGeom prst="rect">
            <a:avLst/>
          </a:prstGeom>
        </p:spPr>
        <p:txBody>
          <a:bodyPr anchor="t"/>
          <a:lstStyle/>
          <a:p>
            <a:pPr/>
            <a:r>
              <a:t>Do include 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764" name="Table"/>
          <p:cNvGraphicFramePr/>
          <p:nvPr/>
        </p:nvGraphicFramePr>
        <p:xfrm>
          <a:off x="1777162" y="43470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65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766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67" name="Circle"/>
          <p:cNvSpPr/>
          <p:nvPr/>
        </p:nvSpPr>
        <p:spPr>
          <a:xfrm>
            <a:off x="10483850" y="882017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68" name="Do include F…"/>
          <p:cNvSpPr txBox="1"/>
          <p:nvPr>
            <p:ph type="body" sz="quarter" idx="1"/>
          </p:nvPr>
        </p:nvSpPr>
        <p:spPr>
          <a:xfrm>
            <a:off x="952500" y="2254702"/>
            <a:ext cx="5549900" cy="1914518"/>
          </a:xfrm>
          <a:prstGeom prst="rect">
            <a:avLst/>
          </a:prstGeom>
        </p:spPr>
        <p:txBody>
          <a:bodyPr anchor="t"/>
          <a:lstStyle/>
          <a:p>
            <a:pPr/>
            <a:r>
              <a:t>Do include F</a:t>
            </a:r>
          </a:p>
          <a:p>
            <a:pPr lvl="1"/>
            <a:r>
              <a:t>F has weight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771" name="Table"/>
          <p:cNvGraphicFramePr/>
          <p:nvPr/>
        </p:nvGraphicFramePr>
        <p:xfrm>
          <a:off x="1777162" y="43470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72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773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74" name="Circle"/>
          <p:cNvSpPr/>
          <p:nvPr/>
        </p:nvSpPr>
        <p:spPr>
          <a:xfrm>
            <a:off x="9984819" y="777242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75" name="Do include F…"/>
          <p:cNvSpPr txBox="1"/>
          <p:nvPr>
            <p:ph type="body" sz="quarter" idx="1"/>
          </p:nvPr>
        </p:nvSpPr>
        <p:spPr>
          <a:xfrm>
            <a:off x="952500" y="2254702"/>
            <a:ext cx="5549900" cy="1914518"/>
          </a:xfrm>
          <a:prstGeom prst="rect">
            <a:avLst/>
          </a:prstGeom>
        </p:spPr>
        <p:txBody>
          <a:bodyPr anchor="t"/>
          <a:lstStyle/>
          <a:p>
            <a:pPr/>
            <a:r>
              <a:t>Do include F</a:t>
            </a:r>
          </a:p>
          <a:p>
            <a:pPr lvl="1"/>
            <a:r>
              <a:t>F has weight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778" name="Table"/>
          <p:cNvGraphicFramePr/>
          <p:nvPr/>
        </p:nvGraphicFramePr>
        <p:xfrm>
          <a:off x="1777162" y="43470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79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780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81" name="Circle"/>
          <p:cNvSpPr/>
          <p:nvPr/>
        </p:nvSpPr>
        <p:spPr>
          <a:xfrm>
            <a:off x="9984819" y="777242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82" name="Do not include E"/>
          <p:cNvSpPr txBox="1"/>
          <p:nvPr>
            <p:ph type="body" sz="quarter" idx="1"/>
          </p:nvPr>
        </p:nvSpPr>
        <p:spPr>
          <a:xfrm>
            <a:off x="952500" y="2254702"/>
            <a:ext cx="5549900" cy="1914518"/>
          </a:xfrm>
          <a:prstGeom prst="rect">
            <a:avLst/>
          </a:prstGeom>
        </p:spPr>
        <p:txBody>
          <a:bodyPr anchor="t"/>
          <a:lstStyle/>
          <a:p>
            <a:pPr/>
            <a:r>
              <a:t>Do not include 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2</a:t>
            </a:r>
          </a:p>
          <a:p>
            <a:pPr defTabSz="484886">
              <a:defRPr sz="6640"/>
            </a:pPr>
            <a:r>
              <a:t>Dominoes</a:t>
            </a:r>
          </a:p>
        </p:txBody>
      </p:sp>
      <p:sp>
        <p:nvSpPr>
          <p:cNvPr id="177" name="Need to introduce two more shapes"/>
          <p:cNvSpPr txBox="1"/>
          <p:nvPr>
            <p:ph type="body" sz="quarter" idx="1"/>
          </p:nvPr>
        </p:nvSpPr>
        <p:spPr>
          <a:xfrm>
            <a:off x="1197385" y="2370285"/>
            <a:ext cx="11099801" cy="1078653"/>
          </a:xfrm>
          <a:prstGeom prst="rect">
            <a:avLst/>
          </a:prstGeom>
        </p:spPr>
        <p:txBody>
          <a:bodyPr anchor="t"/>
          <a:lstStyle/>
          <a:p>
            <a:pPr/>
            <a:r>
              <a:t>Need to introduce two more shapes</a:t>
            </a:r>
          </a:p>
        </p:txBody>
      </p:sp>
      <p:sp>
        <p:nvSpPr>
          <p:cNvPr id="178" name="Equation"/>
          <p:cNvSpPr txBox="1"/>
          <p:nvPr/>
        </p:nvSpPr>
        <p:spPr>
          <a:xfrm>
            <a:off x="6110583" y="4295881"/>
            <a:ext cx="783634" cy="75192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6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6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6400"/>
          </a:p>
        </p:txBody>
      </p:sp>
      <p:sp>
        <p:nvSpPr>
          <p:cNvPr id="179" name="Equation"/>
          <p:cNvSpPr txBox="1"/>
          <p:nvPr/>
        </p:nvSpPr>
        <p:spPr>
          <a:xfrm>
            <a:off x="6355469" y="6769534"/>
            <a:ext cx="748683" cy="73973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6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6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6400"/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0566" y="4007253"/>
            <a:ext cx="3014430" cy="1739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8284" y="6417716"/>
            <a:ext cx="2998993" cy="144336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Number of tessellations…"/>
          <p:cNvSpPr txBox="1"/>
          <p:nvPr/>
        </p:nvSpPr>
        <p:spPr>
          <a:xfrm>
            <a:off x="9707424" y="4329003"/>
            <a:ext cx="502238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Number of tessellations</a:t>
            </a:r>
          </a:p>
          <a:p>
            <a:pPr/>
            <a:r>
              <a:t>of this type  </a:t>
            </a:r>
          </a:p>
        </p:txBody>
      </p:sp>
      <p:sp>
        <p:nvSpPr>
          <p:cNvPr id="183" name="Number of tessellations…"/>
          <p:cNvSpPr txBox="1"/>
          <p:nvPr/>
        </p:nvSpPr>
        <p:spPr>
          <a:xfrm>
            <a:off x="9707424" y="6587142"/>
            <a:ext cx="502238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Number of tessellations</a:t>
            </a:r>
          </a:p>
          <a:p>
            <a:pPr/>
            <a:r>
              <a:t>of this type  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29778" y="5415263"/>
            <a:ext cx="2955294" cy="974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0800000">
            <a:off x="7963648" y="7861081"/>
            <a:ext cx="3585779" cy="1182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785" name="Table"/>
          <p:cNvGraphicFramePr/>
          <p:nvPr/>
        </p:nvGraphicFramePr>
        <p:xfrm>
          <a:off x="1777162" y="43470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86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787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88" name="Circle"/>
          <p:cNvSpPr/>
          <p:nvPr/>
        </p:nvSpPr>
        <p:spPr>
          <a:xfrm>
            <a:off x="9451419" y="777242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89" name="Do not include D"/>
          <p:cNvSpPr txBox="1"/>
          <p:nvPr>
            <p:ph type="body" sz="quarter" idx="1"/>
          </p:nvPr>
        </p:nvSpPr>
        <p:spPr>
          <a:xfrm>
            <a:off x="952500" y="2254702"/>
            <a:ext cx="5549900" cy="1914518"/>
          </a:xfrm>
          <a:prstGeom prst="rect">
            <a:avLst/>
          </a:prstGeom>
        </p:spPr>
        <p:txBody>
          <a:bodyPr anchor="t"/>
          <a:lstStyle/>
          <a:p>
            <a:pPr/>
            <a:r>
              <a:t>Do not include 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792" name="Table"/>
          <p:cNvGraphicFramePr/>
          <p:nvPr/>
        </p:nvGraphicFramePr>
        <p:xfrm>
          <a:off x="1777162" y="43470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93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794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95" name="Circle"/>
          <p:cNvSpPr/>
          <p:nvPr/>
        </p:nvSpPr>
        <p:spPr>
          <a:xfrm>
            <a:off x="8918019" y="777242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96" name="Do include C"/>
          <p:cNvSpPr txBox="1"/>
          <p:nvPr>
            <p:ph type="body" sz="quarter" idx="1"/>
          </p:nvPr>
        </p:nvSpPr>
        <p:spPr>
          <a:xfrm>
            <a:off x="952500" y="2254702"/>
            <a:ext cx="5549900" cy="1914518"/>
          </a:xfrm>
          <a:prstGeom prst="rect">
            <a:avLst/>
          </a:prstGeom>
        </p:spPr>
        <p:txBody>
          <a:bodyPr anchor="t"/>
          <a:lstStyle/>
          <a:p>
            <a:pPr/>
            <a:r>
              <a:t>Do include 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799" name="Table"/>
          <p:cNvGraphicFramePr/>
          <p:nvPr/>
        </p:nvGraphicFramePr>
        <p:xfrm>
          <a:off x="1777162" y="43470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00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801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02" name="Circle"/>
          <p:cNvSpPr/>
          <p:nvPr/>
        </p:nvSpPr>
        <p:spPr>
          <a:xfrm>
            <a:off x="8359219" y="567692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03" name="Do include C…"/>
          <p:cNvSpPr txBox="1"/>
          <p:nvPr>
            <p:ph type="body" sz="quarter" idx="1"/>
          </p:nvPr>
        </p:nvSpPr>
        <p:spPr>
          <a:xfrm>
            <a:off x="952500" y="2254702"/>
            <a:ext cx="5549900" cy="1914518"/>
          </a:xfrm>
          <a:prstGeom prst="rect">
            <a:avLst/>
          </a:prstGeom>
        </p:spPr>
        <p:txBody>
          <a:bodyPr anchor="t"/>
          <a:lstStyle/>
          <a:p>
            <a:pPr/>
            <a:r>
              <a:t>Do include C</a:t>
            </a:r>
          </a:p>
          <a:p>
            <a:pPr lvl="1"/>
            <a:r>
              <a:t>C has weight 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806" name="Table"/>
          <p:cNvGraphicFramePr/>
          <p:nvPr/>
        </p:nvGraphicFramePr>
        <p:xfrm>
          <a:off x="1777162" y="43470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07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808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09" name="Circle"/>
          <p:cNvSpPr/>
          <p:nvPr/>
        </p:nvSpPr>
        <p:spPr>
          <a:xfrm>
            <a:off x="8359219" y="567692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10" name="Do include B"/>
          <p:cNvSpPr txBox="1"/>
          <p:nvPr>
            <p:ph type="body" sz="quarter" idx="1"/>
          </p:nvPr>
        </p:nvSpPr>
        <p:spPr>
          <a:xfrm>
            <a:off x="952500" y="2254702"/>
            <a:ext cx="5549900" cy="1914518"/>
          </a:xfrm>
          <a:prstGeom prst="rect">
            <a:avLst/>
          </a:prstGeom>
        </p:spPr>
        <p:txBody>
          <a:bodyPr anchor="t"/>
          <a:lstStyle/>
          <a:p>
            <a:pPr/>
            <a:r>
              <a:t>Do include 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813" name="Table"/>
          <p:cNvGraphicFramePr/>
          <p:nvPr/>
        </p:nvGraphicFramePr>
        <p:xfrm>
          <a:off x="1777162" y="43470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14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815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16" name="Circle"/>
          <p:cNvSpPr/>
          <p:nvPr/>
        </p:nvSpPr>
        <p:spPr>
          <a:xfrm>
            <a:off x="7816850" y="358142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17" name="Do include B…"/>
          <p:cNvSpPr txBox="1"/>
          <p:nvPr>
            <p:ph type="body" sz="quarter" idx="1"/>
          </p:nvPr>
        </p:nvSpPr>
        <p:spPr>
          <a:xfrm>
            <a:off x="952500" y="2254702"/>
            <a:ext cx="5549900" cy="1914518"/>
          </a:xfrm>
          <a:prstGeom prst="rect">
            <a:avLst/>
          </a:prstGeom>
        </p:spPr>
        <p:txBody>
          <a:bodyPr anchor="t"/>
          <a:lstStyle/>
          <a:p>
            <a:pPr/>
            <a:r>
              <a:t>Do include B</a:t>
            </a:r>
          </a:p>
          <a:p>
            <a:pPr lvl="1"/>
            <a:r>
              <a:t>B has weight 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graphicFrame>
        <p:nvGraphicFramePr>
          <p:cNvPr id="820" name="Table"/>
          <p:cNvGraphicFramePr/>
          <p:nvPr/>
        </p:nvGraphicFramePr>
        <p:xfrm>
          <a:off x="1777162" y="43470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21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822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23" name="Circle"/>
          <p:cNvSpPr/>
          <p:nvPr/>
        </p:nvSpPr>
        <p:spPr>
          <a:xfrm>
            <a:off x="7816850" y="3581424"/>
            <a:ext cx="435531" cy="431801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24" name="We have reached the upper row"/>
          <p:cNvSpPr txBox="1"/>
          <p:nvPr>
            <p:ph type="body" sz="quarter" idx="1"/>
          </p:nvPr>
        </p:nvSpPr>
        <p:spPr>
          <a:xfrm>
            <a:off x="952500" y="2254702"/>
            <a:ext cx="5549900" cy="1914518"/>
          </a:xfrm>
          <a:prstGeom prst="rect">
            <a:avLst/>
          </a:prstGeom>
        </p:spPr>
        <p:txBody>
          <a:bodyPr anchor="t"/>
          <a:lstStyle/>
          <a:p>
            <a:pPr/>
            <a:r>
              <a:t>We have reached the upper row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827" name="Multiple Item Sele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Multiple Item Selection</a:t>
            </a:r>
          </a:p>
          <a:p>
            <a:pPr lvl="1"/>
            <a:r>
              <a:t>When considering item </a:t>
            </a:r>
            <a:r>
              <a:rPr i="1"/>
              <a:t>j</a:t>
            </a:r>
            <a:r>
              <a:t>, need to look at including       items </a:t>
            </a:r>
          </a:p>
          <a:p>
            <a:pPr lvl="1"/>
          </a:p>
          <a:p>
            <a:pPr lvl="1"/>
            <a:r>
              <a:t>Formula changes</a:t>
            </a:r>
          </a:p>
        </p:txBody>
      </p:sp>
      <p:sp>
        <p:nvSpPr>
          <p:cNvPr id="828" name="Equation"/>
          <p:cNvSpPr txBox="1"/>
          <p:nvPr/>
        </p:nvSpPr>
        <p:spPr>
          <a:xfrm>
            <a:off x="2398625" y="5711180"/>
            <a:ext cx="9184815" cy="12896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max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sSub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ν</m:t>
                      </m:r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ν</m:t>
                  </m:r>
                  <m:sSub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ν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0,1,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⌊</m:t>
                  </m:r>
                  <m:f>
                    <m:fPr>
                      <m:ctrl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den>
                  </m:f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⌋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100"/>
          </a:p>
        </p:txBody>
      </p:sp>
      <p:sp>
        <p:nvSpPr>
          <p:cNvPr id="829" name="Equation"/>
          <p:cNvSpPr txBox="1"/>
          <p:nvPr/>
        </p:nvSpPr>
        <p:spPr>
          <a:xfrm>
            <a:off x="11166275" y="3536400"/>
            <a:ext cx="257049" cy="2687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ν</m:t>
                  </m:r>
                </m:oMath>
              </m:oMathPara>
            </a14:m>
            <a:endParaRPr sz="4600"/>
          </a:p>
        </p:txBody>
      </p:sp>
      <p:sp>
        <p:nvSpPr>
          <p:cNvPr id="830" name="Equation"/>
          <p:cNvSpPr txBox="1"/>
          <p:nvPr/>
        </p:nvSpPr>
        <p:spPr>
          <a:xfrm>
            <a:off x="3302077" y="3893745"/>
            <a:ext cx="4404684" cy="144687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ν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0,1,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⌊</m:t>
                  </m:r>
                  <m:f>
                    <m:fPr>
                      <m:ctrlP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4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den>
                  </m:f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⌋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  <a:endParaRPr sz="46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833" name="Example:  Items with value-weight of (26,5), (20,4), (14,3), (9,2), (4,1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 Items with value-weight of (26,5), (20,4), (14,3), (9,2), (4,1)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pic>
        <p:nvPicPr>
          <p:cNvPr id="836" name="c|cccccc_TW_&amp;_A_.pdf" descr="c|cccccc_TW_&amp;_A_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8223" y="2526700"/>
            <a:ext cx="4493230" cy="642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37" name="(26,5), (20,4), (14,3), (9,2), (4,1)"/>
          <p:cNvSpPr txBox="1"/>
          <p:nvPr/>
        </p:nvSpPr>
        <p:spPr>
          <a:xfrm>
            <a:off x="4255790" y="2031400"/>
            <a:ext cx="77965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(26,5), (20,4), (14,3), (9,2), (4,1)</a:t>
            </a:r>
          </a:p>
        </p:txBody>
      </p:sp>
      <p:sp>
        <p:nvSpPr>
          <p:cNvPr id="838" name="Oval"/>
          <p:cNvSpPr/>
          <p:nvPr/>
        </p:nvSpPr>
        <p:spPr>
          <a:xfrm>
            <a:off x="5211802" y="8476603"/>
            <a:ext cx="721478" cy="634684"/>
          </a:xfrm>
          <a:prstGeom prst="ellipse">
            <a:avLst/>
          </a:prstGeom>
          <a:solidFill>
            <a:schemeClr val="accent1">
              <a:alpha val="3396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pic>
        <p:nvPicPr>
          <p:cNvPr id="841" name="c|cccccc_TW_&amp;_A_.pdf" descr="c|cccccc_TW_&amp;_A_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8223" y="2526700"/>
            <a:ext cx="4493230" cy="642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42" name="(26,5), (20,4), (14,3), (9,2), (4,1)"/>
          <p:cNvSpPr txBox="1"/>
          <p:nvPr/>
        </p:nvSpPr>
        <p:spPr>
          <a:xfrm>
            <a:off x="2738822" y="1917700"/>
            <a:ext cx="77965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(26,5), (20,4), (14,3), (9,2), (4,1)</a:t>
            </a:r>
          </a:p>
        </p:txBody>
      </p:sp>
      <p:sp>
        <p:nvSpPr>
          <p:cNvPr id="843" name="Oval"/>
          <p:cNvSpPr/>
          <p:nvPr/>
        </p:nvSpPr>
        <p:spPr>
          <a:xfrm>
            <a:off x="5211802" y="8476603"/>
            <a:ext cx="721478" cy="634684"/>
          </a:xfrm>
          <a:prstGeom prst="ellipse">
            <a:avLst/>
          </a:prstGeom>
          <a:solidFill>
            <a:schemeClr val="accent1">
              <a:alpha val="3396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44" name="Backtrack to find optimal…"/>
          <p:cNvSpPr txBox="1"/>
          <p:nvPr/>
        </p:nvSpPr>
        <p:spPr>
          <a:xfrm>
            <a:off x="6637077" y="3229867"/>
            <a:ext cx="566256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Backtrack to find optimal </a:t>
            </a:r>
          </a:p>
          <a:p>
            <a:pPr/>
            <a:r>
              <a:t>selection</a:t>
            </a:r>
          </a:p>
        </p:txBody>
      </p:sp>
      <p:sp>
        <p:nvSpPr>
          <p:cNvPr id="845" name="Oval"/>
          <p:cNvSpPr/>
          <p:nvPr/>
        </p:nvSpPr>
        <p:spPr>
          <a:xfrm>
            <a:off x="4559173" y="8107475"/>
            <a:ext cx="721478" cy="634684"/>
          </a:xfrm>
          <a:prstGeom prst="ellipse">
            <a:avLst/>
          </a:prstGeom>
          <a:solidFill>
            <a:schemeClr val="accent1">
              <a:alpha val="3396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46" name="Oval"/>
          <p:cNvSpPr/>
          <p:nvPr/>
        </p:nvSpPr>
        <p:spPr>
          <a:xfrm>
            <a:off x="3885857" y="8107475"/>
            <a:ext cx="721478" cy="634684"/>
          </a:xfrm>
          <a:prstGeom prst="ellipse">
            <a:avLst/>
          </a:prstGeom>
          <a:solidFill>
            <a:schemeClr val="accent1">
              <a:alpha val="3396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47" name="Oval"/>
          <p:cNvSpPr/>
          <p:nvPr/>
        </p:nvSpPr>
        <p:spPr>
          <a:xfrm>
            <a:off x="3265697" y="8107475"/>
            <a:ext cx="721479" cy="634684"/>
          </a:xfrm>
          <a:prstGeom prst="ellipse">
            <a:avLst/>
          </a:prstGeom>
          <a:solidFill>
            <a:schemeClr val="accent1">
              <a:alpha val="3396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48" name="Oval"/>
          <p:cNvSpPr/>
          <p:nvPr/>
        </p:nvSpPr>
        <p:spPr>
          <a:xfrm>
            <a:off x="2559912" y="8107475"/>
            <a:ext cx="721478" cy="634684"/>
          </a:xfrm>
          <a:prstGeom prst="ellipse">
            <a:avLst/>
          </a:prstGeom>
          <a:solidFill>
            <a:schemeClr val="accent1">
              <a:alpha val="3396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2</a:t>
            </a:r>
          </a:p>
          <a:p>
            <a:pPr defTabSz="484886">
              <a:defRPr sz="6640"/>
            </a:pPr>
            <a:r>
              <a:t>Dominoes</a:t>
            </a:r>
          </a:p>
        </p:txBody>
      </p:sp>
      <p:sp>
        <p:nvSpPr>
          <p:cNvPr id="188" name="Need recursions for all three…"/>
          <p:cNvSpPr txBox="1"/>
          <p:nvPr>
            <p:ph type="body" sz="quarter" idx="1"/>
          </p:nvPr>
        </p:nvSpPr>
        <p:spPr>
          <a:xfrm>
            <a:off x="1123903" y="2674007"/>
            <a:ext cx="11099801" cy="1357340"/>
          </a:xfrm>
          <a:prstGeom prst="rect">
            <a:avLst/>
          </a:prstGeom>
        </p:spPr>
        <p:txBody>
          <a:bodyPr anchor="t"/>
          <a:lstStyle/>
          <a:p>
            <a:pPr/>
            <a:r>
              <a:t>Need recursions for all three</a:t>
            </a:r>
          </a:p>
          <a:p>
            <a:pPr/>
            <a:r>
              <a:t>T can be generated from a T, a B and an A</a:t>
            </a:r>
          </a:p>
        </p:txBody>
      </p:sp>
      <p:sp>
        <p:nvSpPr>
          <p:cNvPr id="189" name="Equation"/>
          <p:cNvSpPr txBox="1"/>
          <p:nvPr/>
        </p:nvSpPr>
        <p:spPr>
          <a:xfrm>
            <a:off x="3820560" y="7700912"/>
            <a:ext cx="5706486" cy="55219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700"/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4329" y="4031346"/>
            <a:ext cx="9596142" cy="3071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pic>
        <p:nvPicPr>
          <p:cNvPr id="851" name="c|cccccc_TW_&amp;_A_.pdf" descr="c|cccccc_TW_&amp;_A_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8223" y="2526700"/>
            <a:ext cx="4493230" cy="642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52" name="(26,5), (20,4), (14,3), (9,2), (4,1)"/>
          <p:cNvSpPr txBox="1"/>
          <p:nvPr/>
        </p:nvSpPr>
        <p:spPr>
          <a:xfrm>
            <a:off x="2692496" y="1917700"/>
            <a:ext cx="77965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(26,5), (20,4), (14,3), (9,2), (4,1)</a:t>
            </a:r>
          </a:p>
        </p:txBody>
      </p:sp>
      <p:sp>
        <p:nvSpPr>
          <p:cNvPr id="853" name="Oval"/>
          <p:cNvSpPr/>
          <p:nvPr/>
        </p:nvSpPr>
        <p:spPr>
          <a:xfrm>
            <a:off x="5211802" y="8476603"/>
            <a:ext cx="721478" cy="634684"/>
          </a:xfrm>
          <a:prstGeom prst="ellipse">
            <a:avLst/>
          </a:prstGeom>
          <a:solidFill>
            <a:schemeClr val="accent1">
              <a:alpha val="3396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54" name="Optimal solution:…"/>
          <p:cNvSpPr txBox="1"/>
          <p:nvPr/>
        </p:nvSpPr>
        <p:spPr>
          <a:xfrm>
            <a:off x="7704050" y="3755098"/>
            <a:ext cx="3742012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Optimal solution:</a:t>
            </a:r>
          </a:p>
          <a:p>
            <a:pPr/>
          </a:p>
          <a:p>
            <a:pPr/>
            <a:r>
              <a:t>3 items of type A</a:t>
            </a:r>
          </a:p>
          <a:p>
            <a:pPr/>
            <a:r>
              <a:t>1 item of type E</a:t>
            </a:r>
          </a:p>
        </p:txBody>
      </p:sp>
      <p:sp>
        <p:nvSpPr>
          <p:cNvPr id="855" name="Oval"/>
          <p:cNvSpPr/>
          <p:nvPr/>
        </p:nvSpPr>
        <p:spPr>
          <a:xfrm>
            <a:off x="4559173" y="8107475"/>
            <a:ext cx="721478" cy="634684"/>
          </a:xfrm>
          <a:prstGeom prst="ellipse">
            <a:avLst/>
          </a:prstGeom>
          <a:solidFill>
            <a:schemeClr val="accent1">
              <a:alpha val="3396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56" name="Oval"/>
          <p:cNvSpPr/>
          <p:nvPr/>
        </p:nvSpPr>
        <p:spPr>
          <a:xfrm>
            <a:off x="3885857" y="8107475"/>
            <a:ext cx="721478" cy="634684"/>
          </a:xfrm>
          <a:prstGeom prst="ellipse">
            <a:avLst/>
          </a:prstGeom>
          <a:solidFill>
            <a:schemeClr val="accent1">
              <a:alpha val="3396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57" name="Oval"/>
          <p:cNvSpPr/>
          <p:nvPr/>
        </p:nvSpPr>
        <p:spPr>
          <a:xfrm>
            <a:off x="3265697" y="8107475"/>
            <a:ext cx="721479" cy="634684"/>
          </a:xfrm>
          <a:prstGeom prst="ellipse">
            <a:avLst/>
          </a:prstGeom>
          <a:solidFill>
            <a:schemeClr val="accent1">
              <a:alpha val="3396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58" name="Oval"/>
          <p:cNvSpPr/>
          <p:nvPr/>
        </p:nvSpPr>
        <p:spPr>
          <a:xfrm>
            <a:off x="2559912" y="8107475"/>
            <a:ext cx="721478" cy="634684"/>
          </a:xfrm>
          <a:prstGeom prst="ellipse">
            <a:avLst/>
          </a:prstGeom>
          <a:solidFill>
            <a:schemeClr val="accent1">
              <a:alpha val="3396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Matrix Chain Multiplic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Matrix Chain Multiplication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Matrix Chai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Matrix Chain Multiplication</a:t>
            </a:r>
          </a:p>
        </p:txBody>
      </p:sp>
      <p:sp>
        <p:nvSpPr>
          <p:cNvPr id="863" name="Given n integer matrices of various dimens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Given </a:t>
            </a:r>
            <a:r>
              <a:rPr i="1"/>
              <a:t>n</a:t>
            </a:r>
            <a:r>
              <a:t> integer matrices of various dimensions</a:t>
            </a:r>
          </a:p>
          <a:p>
            <a:pPr/>
          </a:p>
          <a:p>
            <a:pPr/>
            <a:r>
              <a:t>Task is: multiply the matrices with the least number of multiplications of coefficients</a:t>
            </a:r>
          </a:p>
          <a:p>
            <a:pPr/>
          </a:p>
          <a:p>
            <a:pPr lvl="1"/>
            <a:r>
              <a:t>We can change the order in which we execute the multiplications</a:t>
            </a:r>
          </a:p>
        </p:txBody>
      </p:sp>
      <p:sp>
        <p:nvSpPr>
          <p:cNvPr id="864" name="Equation"/>
          <p:cNvSpPr txBox="1"/>
          <p:nvPr/>
        </p:nvSpPr>
        <p:spPr>
          <a:xfrm>
            <a:off x="5058421" y="3450176"/>
            <a:ext cx="2887958" cy="4127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3500"/>
          </a:p>
        </p:txBody>
      </p:sp>
      <p:sp>
        <p:nvSpPr>
          <p:cNvPr id="865" name="Equation"/>
          <p:cNvSpPr txBox="1"/>
          <p:nvPr/>
        </p:nvSpPr>
        <p:spPr>
          <a:xfrm>
            <a:off x="4101604" y="5527657"/>
            <a:ext cx="4089746" cy="4127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sSub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35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Matrix Chai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Matrix Chain Multiplication</a:t>
            </a:r>
          </a:p>
        </p:txBody>
      </p:sp>
      <p:sp>
        <p:nvSpPr>
          <p:cNvPr id="868" name="Different parenthesization have different costs…"/>
          <p:cNvSpPr txBox="1"/>
          <p:nvPr>
            <p:ph type="body" idx="1"/>
          </p:nvPr>
        </p:nvSpPr>
        <p:spPr>
          <a:xfrm>
            <a:off x="952500" y="2271860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Different parenthesization have different costs</a:t>
            </a:r>
          </a:p>
          <a:p>
            <a:pPr lvl="1"/>
            <a:r>
              <a:t>Parenthesization corresponds to different evaluation trees</a:t>
            </a:r>
          </a:p>
        </p:txBody>
      </p:sp>
      <p:sp>
        <p:nvSpPr>
          <p:cNvPr id="869" name="Equation"/>
          <p:cNvSpPr txBox="1"/>
          <p:nvPr/>
        </p:nvSpPr>
        <p:spPr>
          <a:xfrm>
            <a:off x="1942501" y="5556021"/>
            <a:ext cx="2266011" cy="36875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  <a:endParaRPr sz="3400"/>
          </a:p>
        </p:txBody>
      </p:sp>
      <p:pic>
        <p:nvPicPr>
          <p:cNvPr id="8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4782736"/>
            <a:ext cx="2413001" cy="273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Matrix Chai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Matrix Chain Multiplication</a:t>
            </a:r>
          </a:p>
        </p:txBody>
      </p:sp>
      <p:sp>
        <p:nvSpPr>
          <p:cNvPr id="873" name="Dynamic programming approa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Dynamic programming approach</a:t>
            </a:r>
          </a:p>
          <a:p>
            <a:pPr lvl="1"/>
            <a:r>
              <a:t>A product of </a:t>
            </a:r>
            <a:r>
              <a:rPr i="1"/>
              <a:t>n</a:t>
            </a:r>
            <a:r>
              <a:t> matrices is made up of one of the following</a:t>
            </a:r>
          </a:p>
          <a:p>
            <a:pPr lvl="2"/>
            <a:r>
              <a:t>Product of 1 with product of </a:t>
            </a:r>
            <a:r>
              <a:rPr i="1"/>
              <a:t>n</a:t>
            </a:r>
            <a:r>
              <a:t>-1 matrices</a:t>
            </a:r>
          </a:p>
          <a:p>
            <a:pPr lvl="2"/>
            <a:r>
              <a:t>Product of 2 with product of </a:t>
            </a:r>
            <a:r>
              <a:rPr i="1"/>
              <a:t>n-2 </a:t>
            </a:r>
            <a:r>
              <a:t>matrices</a:t>
            </a:r>
          </a:p>
          <a:p>
            <a:pPr lvl="2"/>
            <a:r>
              <a:t>…</a:t>
            </a:r>
          </a:p>
          <a:p>
            <a:pPr lvl="2"/>
            <a:r>
              <a:t>Product of </a:t>
            </a:r>
            <a:r>
              <a:rPr i="1"/>
              <a:t>n</a:t>
            </a:r>
            <a:r>
              <a:t>-2 with product of 2 matrices</a:t>
            </a:r>
          </a:p>
          <a:p>
            <a:pPr lvl="2"/>
            <a:r>
              <a:t>Product of </a:t>
            </a:r>
            <a:r>
              <a:rPr i="1"/>
              <a:t>n</a:t>
            </a:r>
            <a:r>
              <a:t>-1 with product of 1 matrix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Matrix Chai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Matrix Chain Multiplication</a:t>
            </a:r>
          </a:p>
        </p:txBody>
      </p:sp>
      <p:sp>
        <p:nvSpPr>
          <p:cNvPr id="876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A </a:t>
            </a:r>
          </a:p>
          <a:p>
            <a:pPr lvl="1"/>
            <a:r>
              <a:t>B</a:t>
            </a:r>
          </a:p>
          <a:p>
            <a:pPr lvl="1"/>
            <a:r>
              <a:t>C</a:t>
            </a:r>
          </a:p>
          <a:p>
            <a:pPr lvl="1"/>
            <a:r>
              <a:t>D</a:t>
            </a:r>
          </a:p>
          <a:p>
            <a:pPr lvl="1"/>
            <a:r>
              <a:t>E</a:t>
            </a:r>
          </a:p>
        </p:txBody>
      </p:sp>
      <p:sp>
        <p:nvSpPr>
          <p:cNvPr id="877" name="Equation"/>
          <p:cNvSpPr txBox="1"/>
          <p:nvPr/>
        </p:nvSpPr>
        <p:spPr>
          <a:xfrm>
            <a:off x="3131715" y="3435655"/>
            <a:ext cx="915975" cy="32644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</m:oMath>
              </m:oMathPara>
            </a14:m>
            <a:endParaRPr sz="3600"/>
          </a:p>
        </p:txBody>
      </p:sp>
      <p:sp>
        <p:nvSpPr>
          <p:cNvPr id="878" name="Equation"/>
          <p:cNvSpPr txBox="1"/>
          <p:nvPr/>
        </p:nvSpPr>
        <p:spPr>
          <a:xfrm>
            <a:off x="3136435" y="4134433"/>
            <a:ext cx="906534" cy="3120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  <a:endParaRPr sz="3500"/>
          </a:p>
        </p:txBody>
      </p:sp>
      <p:sp>
        <p:nvSpPr>
          <p:cNvPr id="879" name="Equation"/>
          <p:cNvSpPr txBox="1"/>
          <p:nvPr/>
        </p:nvSpPr>
        <p:spPr>
          <a:xfrm>
            <a:off x="3026866" y="4892041"/>
            <a:ext cx="1125673" cy="3120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</m:oMath>
              </m:oMathPara>
            </a14:m>
            <a:endParaRPr sz="3500"/>
          </a:p>
        </p:txBody>
      </p:sp>
      <p:sp>
        <p:nvSpPr>
          <p:cNvPr id="880" name="Equation"/>
          <p:cNvSpPr txBox="1"/>
          <p:nvPr/>
        </p:nvSpPr>
        <p:spPr>
          <a:xfrm>
            <a:off x="3045757" y="5666930"/>
            <a:ext cx="1087890" cy="3120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</m:oMath>
              </m:oMathPara>
            </a14:m>
            <a:endParaRPr sz="3500"/>
          </a:p>
        </p:txBody>
      </p:sp>
      <p:sp>
        <p:nvSpPr>
          <p:cNvPr id="881" name="Equation"/>
          <p:cNvSpPr txBox="1"/>
          <p:nvPr/>
        </p:nvSpPr>
        <p:spPr>
          <a:xfrm>
            <a:off x="3045757" y="6403719"/>
            <a:ext cx="894088" cy="31737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</m:oMath>
              </m:oMathPara>
            </a14:m>
            <a:endParaRPr sz="35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Matrix Chai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Matrix Chain Multiplication</a:t>
            </a:r>
          </a:p>
        </p:txBody>
      </p:sp>
      <p:sp>
        <p:nvSpPr>
          <p:cNvPr id="884" name="Start with product of two matrices in ord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Start with product of two matrices in order</a:t>
            </a:r>
          </a:p>
        </p:txBody>
      </p:sp>
      <p:sp>
        <p:nvSpPr>
          <p:cNvPr id="885" name="Equation"/>
          <p:cNvSpPr txBox="1"/>
          <p:nvPr/>
        </p:nvSpPr>
        <p:spPr>
          <a:xfrm>
            <a:off x="3020072" y="3494069"/>
            <a:ext cx="3847779" cy="299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70</m:t>
                  </m:r>
                </m:oMath>
              </m:oMathPara>
            </a14:m>
            <a:endParaRPr sz="3300"/>
          </a:p>
        </p:txBody>
      </p:sp>
      <p:sp>
        <p:nvSpPr>
          <p:cNvPr id="886" name="Equation"/>
          <p:cNvSpPr txBox="1"/>
          <p:nvPr/>
        </p:nvSpPr>
        <p:spPr>
          <a:xfrm>
            <a:off x="3055510" y="4114397"/>
            <a:ext cx="4279027" cy="2942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140</m:t>
                  </m:r>
                </m:oMath>
              </m:oMathPara>
            </a14:m>
            <a:endParaRPr sz="3300"/>
          </a:p>
        </p:txBody>
      </p:sp>
      <p:sp>
        <p:nvSpPr>
          <p:cNvPr id="887" name="Equation"/>
          <p:cNvSpPr txBox="1"/>
          <p:nvPr/>
        </p:nvSpPr>
        <p:spPr>
          <a:xfrm>
            <a:off x="3020072" y="4729695"/>
            <a:ext cx="4069229" cy="29421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80</m:t>
                  </m:r>
                </m:oMath>
              </m:oMathPara>
            </a14:m>
            <a:endParaRPr sz="3300"/>
          </a:p>
        </p:txBody>
      </p:sp>
      <p:sp>
        <p:nvSpPr>
          <p:cNvPr id="888" name="Equation"/>
          <p:cNvSpPr txBox="1"/>
          <p:nvPr/>
        </p:nvSpPr>
        <p:spPr>
          <a:xfrm>
            <a:off x="2911525" y="5344994"/>
            <a:ext cx="4286323" cy="29923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200</m:t>
                  </m:r>
                </m:oMath>
              </m:oMathPara>
            </a14:m>
            <a:endParaRPr sz="3300"/>
          </a:p>
        </p:txBody>
      </p:sp>
      <p:sp>
        <p:nvSpPr>
          <p:cNvPr id="889" name="Equation"/>
          <p:cNvSpPr txBox="1"/>
          <p:nvPr/>
        </p:nvSpPr>
        <p:spPr>
          <a:xfrm>
            <a:off x="1347945" y="7894702"/>
            <a:ext cx="9054370" cy="3056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</m:oMath>
              </m:oMathPara>
            </a14:m>
            <a:endParaRPr sz="29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Matrix Chai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Matrix Chain Multiplication</a:t>
            </a:r>
          </a:p>
        </p:txBody>
      </p:sp>
      <p:sp>
        <p:nvSpPr>
          <p:cNvPr id="892" name="Then products of thre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Then products of three</a:t>
            </a:r>
          </a:p>
        </p:txBody>
      </p:sp>
      <p:sp>
        <p:nvSpPr>
          <p:cNvPr id="893" name="Equation"/>
          <p:cNvSpPr txBox="1"/>
          <p:nvPr/>
        </p:nvSpPr>
        <p:spPr>
          <a:xfrm>
            <a:off x="1201713" y="3624752"/>
            <a:ext cx="10601374" cy="30795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140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490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170</m:t>
                  </m:r>
                </m:oMath>
              </m:oMathPara>
            </a14:m>
            <a:endParaRPr sz="2800"/>
          </a:p>
        </p:txBody>
      </p:sp>
      <p:sp>
        <p:nvSpPr>
          <p:cNvPr id="894" name="Equation"/>
          <p:cNvSpPr txBox="1"/>
          <p:nvPr/>
        </p:nvSpPr>
        <p:spPr>
          <a:xfrm>
            <a:off x="1262270" y="4389630"/>
            <a:ext cx="10480260" cy="3065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136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140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420</m:t>
                  </m:r>
                </m:oMath>
              </m:oMathPara>
            </a14:m>
            <a:endParaRPr sz="2800"/>
          </a:p>
        </p:txBody>
      </p:sp>
      <p:sp>
        <p:nvSpPr>
          <p:cNvPr id="895" name="Equation"/>
          <p:cNvSpPr txBox="1"/>
          <p:nvPr/>
        </p:nvSpPr>
        <p:spPr>
          <a:xfrm>
            <a:off x="1274845" y="5153086"/>
            <a:ext cx="10455110" cy="3079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200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300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120</m:t>
                  </m:r>
                </m:oMath>
              </m:oMathPara>
            </a14:m>
            <a:endParaRPr sz="2800"/>
          </a:p>
        </p:txBody>
      </p:sp>
      <p:sp>
        <p:nvSpPr>
          <p:cNvPr id="896" name="Equation"/>
          <p:cNvSpPr txBox="1"/>
          <p:nvPr/>
        </p:nvSpPr>
        <p:spPr>
          <a:xfrm>
            <a:off x="1805708" y="6918070"/>
            <a:ext cx="8429931" cy="2846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</m:oMath>
              </m:oMathPara>
            </a14:m>
            <a:endParaRPr sz="27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Matrix Chai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Matrix Chain Multiplication</a:t>
            </a:r>
          </a:p>
        </p:txBody>
      </p:sp>
      <p:sp>
        <p:nvSpPr>
          <p:cNvPr id="899" name="And products of four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And products of four</a:t>
            </a:r>
          </a:p>
          <a:p>
            <a:pPr/>
          </a:p>
          <a:p>
            <a:pPr/>
          </a:p>
          <a:p>
            <a:pPr/>
          </a:p>
          <a:p>
            <a:pPr/>
          </a:p>
        </p:txBody>
      </p:sp>
      <p:sp>
        <p:nvSpPr>
          <p:cNvPr id="900" name="Equation"/>
          <p:cNvSpPr txBox="1"/>
          <p:nvPr/>
        </p:nvSpPr>
        <p:spPr>
          <a:xfrm>
            <a:off x="1795478" y="3553700"/>
            <a:ext cx="5893275" cy="30795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190</m:t>
                  </m:r>
                </m:oMath>
              </m:oMathPara>
            </a14:m>
            <a:endParaRPr sz="2800"/>
          </a:p>
        </p:txBody>
      </p:sp>
      <p:sp>
        <p:nvSpPr>
          <p:cNvPr id="901" name="Equation"/>
          <p:cNvSpPr txBox="1"/>
          <p:nvPr/>
        </p:nvSpPr>
        <p:spPr>
          <a:xfrm>
            <a:off x="1799467" y="4088233"/>
            <a:ext cx="5097843" cy="30795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136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276</m:t>
                  </m:r>
                </m:oMath>
              </m:oMathPara>
            </a14:m>
            <a:endParaRPr sz="2800"/>
          </a:p>
        </p:txBody>
      </p:sp>
      <p:sp>
        <p:nvSpPr>
          <p:cNvPr id="902" name="Equation"/>
          <p:cNvSpPr txBox="1"/>
          <p:nvPr/>
        </p:nvSpPr>
        <p:spPr>
          <a:xfrm>
            <a:off x="1866354" y="4622767"/>
            <a:ext cx="5277726" cy="30795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170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370</m:t>
                  </m:r>
                </m:oMath>
              </m:oMathPara>
            </a14:m>
            <a:endParaRPr sz="2800"/>
          </a:p>
        </p:txBody>
      </p:sp>
      <p:sp>
        <p:nvSpPr>
          <p:cNvPr id="903" name="Equation"/>
          <p:cNvSpPr txBox="1"/>
          <p:nvPr/>
        </p:nvSpPr>
        <p:spPr>
          <a:xfrm>
            <a:off x="5597027" y="2718570"/>
            <a:ext cx="1082854" cy="27919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</m:oMath>
              </m:oMathPara>
            </a14:m>
            <a:endParaRPr sz="3200"/>
          </a:p>
        </p:txBody>
      </p:sp>
      <p:sp>
        <p:nvSpPr>
          <p:cNvPr id="904" name="Equation"/>
          <p:cNvSpPr txBox="1"/>
          <p:nvPr/>
        </p:nvSpPr>
        <p:spPr>
          <a:xfrm>
            <a:off x="1723052" y="6405279"/>
            <a:ext cx="1208380" cy="3131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  <a:endParaRPr sz="3600"/>
          </a:p>
        </p:txBody>
      </p:sp>
      <p:sp>
        <p:nvSpPr>
          <p:cNvPr id="905" name="Equation"/>
          <p:cNvSpPr txBox="1"/>
          <p:nvPr/>
        </p:nvSpPr>
        <p:spPr>
          <a:xfrm>
            <a:off x="1819517" y="7071423"/>
            <a:ext cx="6461321" cy="30795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140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200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690</m:t>
                  </m:r>
                </m:oMath>
              </m:oMathPara>
            </a14:m>
            <a:endParaRPr sz="2800"/>
          </a:p>
        </p:txBody>
      </p:sp>
      <p:sp>
        <p:nvSpPr>
          <p:cNvPr id="906" name="Equation"/>
          <p:cNvSpPr txBox="1"/>
          <p:nvPr/>
        </p:nvSpPr>
        <p:spPr>
          <a:xfrm>
            <a:off x="1795479" y="7487542"/>
            <a:ext cx="5108663" cy="3079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120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190</m:t>
                  </m:r>
                </m:oMath>
              </m:oMathPara>
            </a14:m>
            <a:endParaRPr sz="2800"/>
          </a:p>
        </p:txBody>
      </p:sp>
      <p:sp>
        <p:nvSpPr>
          <p:cNvPr id="907" name="Equation"/>
          <p:cNvSpPr txBox="1"/>
          <p:nvPr/>
        </p:nvSpPr>
        <p:spPr>
          <a:xfrm>
            <a:off x="1808243" y="7903662"/>
            <a:ext cx="5080290" cy="3079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136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276</m:t>
                  </m:r>
                </m:oMath>
              </m:oMathPara>
            </a14:m>
            <a:endParaRPr sz="2800"/>
          </a:p>
        </p:txBody>
      </p:sp>
      <p:sp>
        <p:nvSpPr>
          <p:cNvPr id="908" name="Equation"/>
          <p:cNvSpPr txBox="1"/>
          <p:nvPr/>
        </p:nvSpPr>
        <p:spPr>
          <a:xfrm>
            <a:off x="1445132" y="9255932"/>
            <a:ext cx="8429930" cy="2846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</m:oMath>
              </m:oMathPara>
            </a14:m>
            <a:endParaRPr sz="27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Matrix Chai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Matrix Chain Multiplication</a:t>
            </a:r>
          </a:p>
        </p:txBody>
      </p:sp>
      <p:sp>
        <p:nvSpPr>
          <p:cNvPr id="911" name="And finally the complete produc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And finally the complete product</a:t>
            </a:r>
          </a:p>
        </p:txBody>
      </p:sp>
      <p:sp>
        <p:nvSpPr>
          <p:cNvPr id="912" name="Equation"/>
          <p:cNvSpPr txBox="1"/>
          <p:nvPr/>
        </p:nvSpPr>
        <p:spPr>
          <a:xfrm>
            <a:off x="2600293" y="3730885"/>
            <a:ext cx="7433715" cy="31894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190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175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190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285</m:t>
                  </m:r>
                </m:oMath>
              </m:oMathPara>
            </a14:m>
            <a:endParaRPr sz="2900"/>
          </a:p>
        </p:txBody>
      </p:sp>
      <p:sp>
        <p:nvSpPr>
          <p:cNvPr id="913" name="Equation"/>
          <p:cNvSpPr txBox="1"/>
          <p:nvPr/>
        </p:nvSpPr>
        <p:spPr>
          <a:xfrm>
            <a:off x="1853785" y="8672877"/>
            <a:ext cx="8429931" cy="2846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</m:oMath>
              </m:oMathPara>
            </a14:m>
            <a:endParaRPr sz="2700"/>
          </a:p>
        </p:txBody>
      </p:sp>
      <p:sp>
        <p:nvSpPr>
          <p:cNvPr id="914" name="Equation"/>
          <p:cNvSpPr txBox="1"/>
          <p:nvPr/>
        </p:nvSpPr>
        <p:spPr>
          <a:xfrm>
            <a:off x="2600293" y="4410769"/>
            <a:ext cx="8267697" cy="31894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190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240</m:t>
                  </m:r>
                </m:oMath>
              </m:oMathPara>
            </a14:m>
            <a:endParaRPr sz="2900"/>
          </a:p>
        </p:txBody>
      </p:sp>
      <p:sp>
        <p:nvSpPr>
          <p:cNvPr id="915" name="Equation"/>
          <p:cNvSpPr txBox="1"/>
          <p:nvPr/>
        </p:nvSpPr>
        <p:spPr>
          <a:xfrm>
            <a:off x="2600293" y="5090654"/>
            <a:ext cx="8842969" cy="31894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170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200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250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370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620</m:t>
                  </m:r>
                </m:oMath>
              </m:oMathPara>
            </a14:m>
            <a:endParaRPr sz="2900"/>
          </a:p>
        </p:txBody>
      </p:sp>
      <p:sp>
        <p:nvSpPr>
          <p:cNvPr id="916" name="Equation"/>
          <p:cNvSpPr txBox="1"/>
          <p:nvPr/>
        </p:nvSpPr>
        <p:spPr>
          <a:xfrm>
            <a:off x="2600293" y="5770538"/>
            <a:ext cx="7399094" cy="31894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190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190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290</m:t>
                  </m:r>
                </m:oMath>
              </m:oMathPara>
            </a14:m>
            <a:endParaRPr sz="29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2</a:t>
            </a:r>
          </a:p>
          <a:p>
            <a:pPr defTabSz="484886">
              <a:defRPr sz="6640"/>
            </a:pPr>
            <a:r>
              <a:t>Dominoes</a:t>
            </a:r>
          </a:p>
        </p:txBody>
      </p:sp>
      <p:sp>
        <p:nvSpPr>
          <p:cNvPr id="193" name="To generate a type A there are only two possibiliti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generate a type A there are only two possibilities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3007" y="3733202"/>
            <a:ext cx="3539812" cy="988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1101" y="5441265"/>
            <a:ext cx="3483624" cy="988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Equation"/>
          <p:cNvSpPr txBox="1"/>
          <p:nvPr/>
        </p:nvSpPr>
        <p:spPr>
          <a:xfrm>
            <a:off x="6129196" y="4782804"/>
            <a:ext cx="4640706" cy="6344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5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5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5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Matrix Chai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Matrix Chain Multiplication</a:t>
            </a:r>
          </a:p>
        </p:txBody>
      </p:sp>
      <p:sp>
        <p:nvSpPr>
          <p:cNvPr id="919" name="How to best organize the calculation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to best organize the calculation?</a:t>
            </a:r>
          </a:p>
        </p:txBody>
      </p:sp>
      <p:pic>
        <p:nvPicPr>
          <p:cNvPr id="9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9700" y="3904757"/>
            <a:ext cx="2565400" cy="420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0" grpId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Matrix Chai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Matrix Chain Multiplication</a:t>
            </a:r>
          </a:p>
        </p:txBody>
      </p:sp>
      <p:sp>
        <p:nvSpPr>
          <p:cNvPr id="923" name="Another way to look at it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Another way to look at it:</a:t>
            </a:r>
          </a:p>
        </p:txBody>
      </p:sp>
      <p:pic>
        <p:nvPicPr>
          <p:cNvPr id="9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1800" y="4013200"/>
            <a:ext cx="4521200" cy="3441700"/>
          </a:xfrm>
          <a:prstGeom prst="rect">
            <a:avLst/>
          </a:prstGeom>
          <a:ln w="12700">
            <a:miter lim="400000"/>
          </a:ln>
        </p:spPr>
      </p:pic>
      <p:sp>
        <p:nvSpPr>
          <p:cNvPr id="925" name="Equation"/>
          <p:cNvSpPr txBox="1"/>
          <p:nvPr/>
        </p:nvSpPr>
        <p:spPr>
          <a:xfrm>
            <a:off x="865173" y="8208637"/>
            <a:ext cx="11274454" cy="19682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240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min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190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nor/>
                    </m:rP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costs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,120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70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nor/>
                    </m:rP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costs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,200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170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nor/>
                    </m:rP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costs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,0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190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nor/>
                    </m:rP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costs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Matrix Chai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Matrix Chain Multiplication</a:t>
            </a:r>
          </a:p>
        </p:txBody>
      </p:sp>
      <p:sp>
        <p:nvSpPr>
          <p:cNvPr id="928" name="Arrange the sizes of the matrices in an array siz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Arrange the sizes of the matrices in an array sizes</a:t>
            </a:r>
          </a:p>
          <a:p>
            <a:pPr/>
            <a:r>
              <a:t>Matrix           has size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sizes[i-1] x sizes[i]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Recursively, define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m[i][j] = 0 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if  </a:t>
            </a:r>
            <a:r>
              <a:t>i==j</a:t>
            </a:r>
          </a:p>
          <a:p>
            <a:pPr lvl="1"/>
            <a:r>
              <a:rPr>
                <a:latin typeface="Courier New"/>
                <a:ea typeface="Courier New"/>
                <a:cs typeface="Courier New"/>
                <a:sym typeface="Courier New"/>
              </a:rPr>
              <a:t>m[i][j] = min([ m[i][k]+m[k+1][j] + sizes[i-1]sizes[k]sizes[j] for k in range(i,j)])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To remember our choice for </a:t>
            </a:r>
            <a:r>
              <a:rPr i="1"/>
              <a:t>k</a:t>
            </a:r>
            <a:r>
              <a:t>, we mark it in an array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rPr>
                <a:latin typeface="Courier New"/>
                <a:ea typeface="Courier New"/>
                <a:cs typeface="Courier New"/>
                <a:sym typeface="Courier New"/>
              </a:rPr>
              <a:t>best[i][j] = k</a:t>
            </a:r>
          </a:p>
        </p:txBody>
      </p:sp>
      <p:sp>
        <p:nvSpPr>
          <p:cNvPr id="929" name="Equation"/>
          <p:cNvSpPr txBox="1"/>
          <p:nvPr/>
        </p:nvSpPr>
        <p:spPr>
          <a:xfrm>
            <a:off x="2964732" y="3423299"/>
            <a:ext cx="445080" cy="50597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  <a:endParaRPr sz="43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Matrix Chai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Matrix Chain Multiplication</a:t>
            </a:r>
          </a:p>
        </p:txBody>
      </p:sp>
      <p:sp>
        <p:nvSpPr>
          <p:cNvPr id="932" name="Implementation:…"/>
          <p:cNvSpPr txBox="1"/>
          <p:nvPr>
            <p:ph type="body" idx="1"/>
          </p:nvPr>
        </p:nvSpPr>
        <p:spPr>
          <a:xfrm>
            <a:off x="952500" y="25781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Implementation:</a:t>
            </a:r>
          </a:p>
          <a:p>
            <a:pPr lvl="1"/>
            <a:r>
              <a:t>We can either fill in the two arrays (m and best)</a:t>
            </a:r>
          </a:p>
          <a:p>
            <a:pPr lvl="1"/>
            <a:r>
              <a:t>Or we can use memoization with the recursion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Levenshtein Distanc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37" name="Given two strings, find the shortest way of converting one to the other us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Given two strings, find the shortest way of converting one to the other using</a:t>
            </a:r>
          </a:p>
          <a:p>
            <a:pPr lvl="1"/>
            <a:r>
              <a:t>Insertion of a Character</a:t>
            </a:r>
          </a:p>
          <a:p>
            <a:pPr lvl="1"/>
            <a:r>
              <a:t>Deletion of a Character</a:t>
            </a:r>
          </a:p>
          <a:p>
            <a:pPr lvl="1"/>
            <a:r>
              <a:t>Substitution of a Character</a:t>
            </a:r>
          </a:p>
          <a:p>
            <a:pPr/>
            <a:r>
              <a:t>If all these processes cost 1, then this is the Levenshtein distance</a:t>
            </a:r>
          </a:p>
          <a:p>
            <a:pPr/>
            <a:r>
              <a:t>Important for approximate string matching, e.g. bio-informatics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40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university —&gt; aniversity —&gt; anniversity —&gt; anniversaty —&gt; anniversary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43" name="Dynamic Programming approa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Dynamic Programming approach</a:t>
            </a:r>
          </a:p>
          <a:p>
            <a:pPr lvl="1"/>
            <a:r>
              <a:t>Define sub-problems:</a:t>
            </a:r>
          </a:p>
          <a:p>
            <a:pPr lvl="2"/>
            <a:r>
              <a:t>Smaller strings:</a:t>
            </a:r>
          </a:p>
        </p:txBody>
      </p:sp>
      <p:pic>
        <p:nvPicPr>
          <p:cNvPr id="9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6263" y="5156169"/>
            <a:ext cx="5105401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47" name="Dynamic Programming Approa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Dynamic Programming Approach</a:t>
            </a:r>
          </a:p>
          <a:p>
            <a:pPr lvl="1"/>
            <a:r>
              <a:t>Case 1a: Add the same letter</a:t>
            </a:r>
          </a:p>
          <a:p>
            <a:pPr lvl="2"/>
            <a:r>
              <a:t>Distance does not change</a:t>
            </a:r>
          </a:p>
        </p:txBody>
      </p:sp>
      <p:pic>
        <p:nvPicPr>
          <p:cNvPr id="9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0" y="5194825"/>
            <a:ext cx="5105401" cy="262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51" name="Dynamic Programm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Dynamic Programming</a:t>
            </a:r>
          </a:p>
          <a:p>
            <a:pPr lvl="1"/>
            <a:r>
              <a:t>Case 1B:  Add a different letter </a:t>
            </a:r>
          </a:p>
          <a:p>
            <a:pPr lvl="2"/>
            <a:r>
              <a:t>Distance increases by one</a:t>
            </a:r>
          </a:p>
        </p:txBody>
      </p:sp>
      <p:pic>
        <p:nvPicPr>
          <p:cNvPr id="9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6999" y="5084078"/>
            <a:ext cx="5105401" cy="262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2</a:t>
            </a:r>
          </a:p>
          <a:p>
            <a:pPr defTabSz="484886">
              <a:defRPr sz="6640"/>
            </a:pPr>
            <a:r>
              <a:t>Dominoes</a:t>
            </a:r>
          </a:p>
        </p:txBody>
      </p:sp>
      <p:sp>
        <p:nvSpPr>
          <p:cNvPr id="199" name="Similarly:  Type B can be generated from a Type B and a Type 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Similarly:  Type B can be generated from a Type B and a Type T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9612" y="3709315"/>
            <a:ext cx="4605576" cy="300184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Equation"/>
          <p:cNvSpPr txBox="1"/>
          <p:nvPr/>
        </p:nvSpPr>
        <p:spPr>
          <a:xfrm>
            <a:off x="4621001" y="8007478"/>
            <a:ext cx="4184187" cy="56635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9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55" name="Dynamic Programming Approa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Dynamic Programming Approach</a:t>
            </a:r>
          </a:p>
          <a:p>
            <a:pPr lvl="1"/>
            <a:r>
              <a:t>Case 2:  Add a letter to string 1</a:t>
            </a:r>
          </a:p>
          <a:p>
            <a:pPr lvl="2"/>
            <a:r>
              <a:t>Increments distance</a:t>
            </a:r>
          </a:p>
        </p:txBody>
      </p:sp>
      <p:pic>
        <p:nvPicPr>
          <p:cNvPr id="9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1226" y="5734050"/>
            <a:ext cx="4470401" cy="262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59" name="Dynamic Programming Approa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Dynamic Programming Approach</a:t>
            </a:r>
          </a:p>
          <a:p>
            <a:pPr lvl="1"/>
            <a:r>
              <a:t>Case 3:</a:t>
            </a:r>
          </a:p>
          <a:p>
            <a:pPr lvl="2"/>
            <a:r>
              <a:t>Add a letter to String 2</a:t>
            </a:r>
          </a:p>
        </p:txBody>
      </p:sp>
      <p:pic>
        <p:nvPicPr>
          <p:cNvPr id="9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0" y="5856384"/>
            <a:ext cx="5105401" cy="262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63" name="Dynamic Programming Approa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Dynamic Programming Approach</a:t>
            </a:r>
          </a:p>
          <a:p>
            <a:pPr lvl="1"/>
            <a:r>
              <a:t>Strings are character arrays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A, B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2"/>
            <a:r>
              <a:t>Look at sub-strings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delta(A[0::i], B[0::j])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2"/>
            <a:r>
              <a:t>Use an indicator function</a:t>
            </a:r>
          </a:p>
          <a:p>
            <a:pPr lvl="3" marL="0" indent="0">
              <a:buSzTx/>
              <a:buNone/>
            </a:pPr>
            <a:r>
              <a:t>                 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≠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m>
                  <m:mPr>
                    <m:ctrlP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baseJc m:val="center"/>
                    <m:plcHide m:val="on"/>
                    <m:mcs>
                      <m:mc>
                        <m:mcPr>
                          <m:count m:val="2"/>
                          <m:mcJc m:val="center"/>
                        </m:mcPr>
                      </m:mc>
                    </m:mcs>
                  </m:mPr>
                  <m:mr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  <m:e>
                      <m:r>
                        <m:rPr>
                          <m:nor/>
                        </m:r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e>
                  </m:mr>
                  <m:mr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  <m:e>
                      <m:r>
                        <m:rPr>
                          <m:nor/>
                        </m:r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e>
                  </m:mr>
                </m:m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6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2" marL="0" indent="0">
              <a:buSzTx/>
              <a:buNone/>
            </a:pPr>
          </a:p>
          <a:p>
            <a:pPr lvl="2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2" marL="0" indent="0">
              <a:buSzTx/>
              <a:buNone/>
            </a:pPr>
          </a:p>
          <a:p>
            <a:pPr lvl="2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min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eqArr>
                    <m:eqArr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eqArrPr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eqAr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69" name="Dynamic Programming Approa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Dynamic Programming Approach</a:t>
            </a:r>
          </a:p>
          <a:p>
            <a:pPr lvl="1"/>
            <a:r>
              <a:t>Base case</a:t>
            </a:r>
          </a:p>
          <a:p>
            <a:pPr lvl="1"/>
            <a:r>
              <a:t>If one string is empty, then the distance is the length of the other string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72" name="Dynamic Programming Approa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Dynamic Programming Approach</a:t>
            </a:r>
          </a:p>
          <a:p>
            <a:pPr lvl="1"/>
            <a:r>
              <a:t>Bottom-up / Tabulation approach</a:t>
            </a:r>
          </a:p>
          <a:p>
            <a:pPr lvl="2"/>
            <a:r>
              <a:t>Create a two dimensional table</a:t>
            </a:r>
          </a:p>
          <a:p>
            <a:pPr lvl="3"/>
            <a:r>
              <a:t>Fill in first row and first column with length of other string</a:t>
            </a:r>
          </a:p>
          <a:p>
            <a:pPr lvl="2"/>
            <a:r>
              <a:t>In order to find the edits without backtracking, mark where the value is coming from</a:t>
            </a:r>
          </a:p>
          <a:p>
            <a:pPr lvl="3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  <m:r>
                    <a:rPr xmlns:a="http://schemas.openxmlformats.org/drawingml/2006/main" sz="4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  <m:r>
                    <a:rPr xmlns:a="http://schemas.openxmlformats.org/drawingml/2006/main" sz="4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75" name="Example…"/>
          <p:cNvSpPr txBox="1"/>
          <p:nvPr>
            <p:ph type="body" sz="half" idx="1"/>
          </p:nvPr>
        </p:nvSpPr>
        <p:spPr>
          <a:xfrm>
            <a:off x="952500" y="2590800"/>
            <a:ext cx="5765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  <a:p>
            <a:pPr lvl="1"/>
            <a:r>
              <a:t>Fill in the first row / column</a:t>
            </a:r>
          </a:p>
        </p:txBody>
      </p:sp>
      <p:graphicFrame>
        <p:nvGraphicFramePr>
          <p:cNvPr id="976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79" name="Example…"/>
          <p:cNvSpPr txBox="1"/>
          <p:nvPr>
            <p:ph type="body" sz="half" idx="1"/>
          </p:nvPr>
        </p:nvSpPr>
        <p:spPr>
          <a:xfrm>
            <a:off x="952500" y="25908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  <a:p>
            <a:pPr lvl="1"/>
            <a:r>
              <a:t>Fill in the first row / column</a:t>
            </a:r>
          </a:p>
          <a:p>
            <a:pPr marL="0" indent="0">
              <a:buSzTx/>
              <a:buNone/>
            </a:pPr>
            <a:r>
              <a:t>How to get from 'O' to 'S?'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</p:txBody>
      </p:sp>
      <p:graphicFrame>
        <p:nvGraphicFramePr>
          <p:cNvPr id="980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olidFill>
                            <a:srgbClr val="FF0407"/>
                          </a:solidFill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83" name="Example…"/>
          <p:cNvSpPr txBox="1"/>
          <p:nvPr>
            <p:ph type="body" sz="half" idx="1"/>
          </p:nvPr>
        </p:nvSpPr>
        <p:spPr>
          <a:xfrm>
            <a:off x="952500" y="25908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  <a:p>
            <a:pPr lvl="1"/>
            <a:r>
              <a:t>How to go from 'O' to 'S'?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 marL="0" indent="0">
              <a:buSzTx/>
              <a:buNone/>
            </a:pPr>
            <a:r>
              <a:t>First choice: Go from "" to "S"; Add 'S' to the empty string: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</a:p>
        </p:txBody>
      </p:sp>
      <p:graphicFrame>
        <p:nvGraphicFramePr>
          <p:cNvPr id="984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olidFill>
                            <a:srgbClr val="FF0407"/>
                          </a:solidFill>
                          <a:sym typeface="Helvetica Neue"/>
                        </a:rPr>
                        <a:t>?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985" name="Equation"/>
          <p:cNvSpPr txBox="1"/>
          <p:nvPr/>
        </p:nvSpPr>
        <p:spPr>
          <a:xfrm>
            <a:off x="8480702" y="4139361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88" name="Example…"/>
          <p:cNvSpPr txBox="1"/>
          <p:nvPr>
            <p:ph type="body" sz="half" idx="1"/>
          </p:nvPr>
        </p:nvSpPr>
        <p:spPr>
          <a:xfrm>
            <a:off x="952500" y="25908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  <a:p>
            <a:pPr lvl="1"/>
            <a:r>
              <a:t>How to go from 'O' to 'S'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 marL="0" indent="0">
              <a:buSzTx/>
              <a:buNone/>
            </a:pPr>
            <a:r>
              <a:t>Go from "" to "S"</a:t>
            </a:r>
          </a:p>
          <a:p>
            <a:pPr marL="0" indent="0">
              <a:buSzTx/>
              <a:buNone/>
            </a:pPr>
            <a:r>
              <a:t>Add 'S'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</a:p>
        </p:txBody>
      </p:sp>
      <p:graphicFrame>
        <p:nvGraphicFramePr>
          <p:cNvPr id="989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olidFill>
                            <a:srgbClr val="FF0407"/>
                          </a:solidFill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990" name="Equation"/>
          <p:cNvSpPr txBox="1"/>
          <p:nvPr/>
        </p:nvSpPr>
        <p:spPr>
          <a:xfrm>
            <a:off x="8115948" y="457670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2</a:t>
            </a:r>
          </a:p>
          <a:p>
            <a:pPr defTabSz="484886">
              <a:defRPr sz="6640"/>
            </a:pPr>
            <a:r>
              <a:t>Dominoes</a:t>
            </a:r>
          </a:p>
        </p:txBody>
      </p:sp>
      <p:sp>
        <p:nvSpPr>
          <p:cNvPr id="204" name="Need to give base case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give base cases:</a:t>
            </a:r>
          </a:p>
          <a:p>
            <a:pPr lvl="1"/>
            <a:r>
              <a:t> </a:t>
            </a:r>
          </a:p>
          <a:p>
            <a:pPr lvl="1"/>
            <a:r>
              <a:t> </a:t>
            </a:r>
          </a:p>
          <a:p>
            <a:pPr lvl="1"/>
            <a:r>
              <a:t> </a:t>
            </a:r>
          </a:p>
        </p:txBody>
      </p:sp>
      <p:sp>
        <p:nvSpPr>
          <p:cNvPr id="205" name="Equation"/>
          <p:cNvSpPr txBox="1"/>
          <p:nvPr/>
        </p:nvSpPr>
        <p:spPr>
          <a:xfrm>
            <a:off x="2490335" y="3395279"/>
            <a:ext cx="2839972" cy="459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3,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900"/>
          </a:p>
        </p:txBody>
      </p:sp>
      <p:sp>
        <p:nvSpPr>
          <p:cNvPr id="206" name="Equation"/>
          <p:cNvSpPr txBox="1"/>
          <p:nvPr/>
        </p:nvSpPr>
        <p:spPr>
          <a:xfrm>
            <a:off x="2490335" y="4089282"/>
            <a:ext cx="1296409" cy="459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900"/>
          </a:p>
        </p:txBody>
      </p:sp>
      <p:sp>
        <p:nvSpPr>
          <p:cNvPr id="207" name="Equation"/>
          <p:cNvSpPr txBox="1"/>
          <p:nvPr/>
        </p:nvSpPr>
        <p:spPr>
          <a:xfrm>
            <a:off x="2490335" y="4783285"/>
            <a:ext cx="1275112" cy="459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9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93" name="Example…"/>
          <p:cNvSpPr txBox="1"/>
          <p:nvPr>
            <p:ph type="body" sz="half" idx="1"/>
          </p:nvPr>
        </p:nvSpPr>
        <p:spPr>
          <a:xfrm>
            <a:off x="952500" y="25908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1900"/>
              </a:spcBef>
              <a:defRPr sz="3040"/>
            </a:pPr>
            <a:r>
              <a:t>Example</a:t>
            </a:r>
          </a:p>
          <a:p>
            <a:pPr lvl="1" marL="844550" indent="-422275" defTabSz="554990">
              <a:spcBef>
                <a:spcPts val="1900"/>
              </a:spcBef>
              <a:defRPr sz="3040"/>
            </a:pPr>
            <a:r>
              <a:t>Edit distance between OSLO and SNOW</a:t>
            </a:r>
          </a:p>
          <a:p>
            <a:pPr lvl="1" marL="844550" indent="-422275" defTabSz="554990">
              <a:spcBef>
                <a:spcPts val="1900"/>
              </a:spcBef>
              <a:defRPr sz="3040"/>
            </a:pPr>
            <a:r>
              <a:t>How to go from 'O' to 'S'?</a:t>
            </a:r>
          </a:p>
          <a:p>
            <a:pPr marL="0" indent="0" defTabSz="554990">
              <a:spcBef>
                <a:spcPts val="1900"/>
              </a:spcBef>
              <a:buSzTx/>
              <a:buNone/>
              <a:defRPr sz="304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 marL="0" indent="0" defTabSz="554990">
              <a:spcBef>
                <a:spcPts val="1900"/>
              </a:spcBef>
              <a:buSzTx/>
              <a:buNone/>
              <a:defRPr sz="3040"/>
            </a:pPr>
            <a:r>
              <a:t>Went from "" to ""  </a:t>
            </a:r>
          </a:p>
          <a:p>
            <a:pPr marL="0" indent="0" defTabSz="554990">
              <a:spcBef>
                <a:spcPts val="1900"/>
              </a:spcBef>
              <a:buSzTx/>
              <a:buNone/>
              <a:defRPr sz="3040"/>
            </a:pPr>
            <a:r>
              <a:t>Now  "O" to "S")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</p:txBody>
      </p:sp>
      <p:graphicFrame>
        <p:nvGraphicFramePr>
          <p:cNvPr id="994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olidFill>
                            <a:srgbClr val="FF0407"/>
                          </a:solidFill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997" name="Example…"/>
          <p:cNvSpPr txBox="1"/>
          <p:nvPr>
            <p:ph type="body" sz="half" idx="1"/>
          </p:nvPr>
        </p:nvSpPr>
        <p:spPr>
          <a:xfrm>
            <a:off x="952500" y="25908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1900"/>
              </a:spcBef>
              <a:defRPr sz="3040"/>
            </a:pPr>
            <a:r>
              <a:t>Example</a:t>
            </a:r>
          </a:p>
          <a:p>
            <a:pPr lvl="1" marL="844550" indent="-422275" defTabSz="554990">
              <a:spcBef>
                <a:spcPts val="1900"/>
              </a:spcBef>
              <a:defRPr sz="3040"/>
            </a:pPr>
            <a:r>
              <a:t>Edit distance between OSLO and SNOW</a:t>
            </a:r>
          </a:p>
          <a:p>
            <a:pPr lvl="1" marL="844550" indent="-422275" defTabSz="554990">
              <a:spcBef>
                <a:spcPts val="1900"/>
              </a:spcBef>
              <a:defRPr sz="3040"/>
            </a:pPr>
            <a:r>
              <a:t>How to go from 'O' to 'S'?</a:t>
            </a:r>
          </a:p>
          <a:p>
            <a:pPr lvl="1" marL="844550" indent="-422275" defTabSz="554990">
              <a:spcBef>
                <a:spcPts val="1900"/>
              </a:spcBef>
              <a:defRPr sz="3040"/>
            </a:pPr>
            <a:r>
              <a:t>Starting with ' ' to ' '</a:t>
            </a:r>
          </a:p>
          <a:p>
            <a:pPr marL="0" indent="0" defTabSz="554990">
              <a:spcBef>
                <a:spcPts val="1900"/>
              </a:spcBef>
              <a:buSzTx/>
              <a:buNone/>
              <a:defRPr sz="304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 marL="0" indent="0" defTabSz="554990">
              <a:spcBef>
                <a:spcPts val="1900"/>
              </a:spcBef>
              <a:buSzTx/>
              <a:buNone/>
              <a:defRPr sz="3040"/>
            </a:pPr>
            <a:r>
              <a:t>(Switch "O" to "S")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</p:txBody>
      </p:sp>
      <p:graphicFrame>
        <p:nvGraphicFramePr>
          <p:cNvPr id="998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olidFill>
                            <a:srgbClr val="FF0407"/>
                          </a:solidFill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999" name="Equation"/>
          <p:cNvSpPr txBox="1"/>
          <p:nvPr/>
        </p:nvSpPr>
        <p:spPr>
          <a:xfrm>
            <a:off x="8115948" y="4139361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002" name="Example…"/>
          <p:cNvSpPr txBox="1"/>
          <p:nvPr>
            <p:ph type="body" sz="half" idx="1"/>
          </p:nvPr>
        </p:nvSpPr>
        <p:spPr>
          <a:xfrm>
            <a:off x="952500" y="25908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 marL="440055" indent="-440055" defTabSz="578358">
              <a:spcBef>
                <a:spcPts val="1900"/>
              </a:spcBef>
              <a:defRPr sz="3168"/>
            </a:pPr>
            <a:r>
              <a:t>Example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Edit distance between OSLO and SNOW</a:t>
            </a:r>
          </a:p>
          <a:p>
            <a:pPr marL="0" indent="0" defTabSz="578358">
              <a:spcBef>
                <a:spcPts val="1900"/>
              </a:spcBef>
              <a:buSzTx/>
              <a:buNone/>
              <a:defRPr sz="3168"/>
            </a:pPr>
          </a:p>
          <a:p>
            <a:pPr marL="0" indent="0" defTabSz="578358">
              <a:spcBef>
                <a:spcPts val="1900"/>
              </a:spcBef>
              <a:buSzTx/>
              <a:buNone/>
              <a:defRPr sz="316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 marL="440055" indent="-440055" defTabSz="578358">
              <a:spcBef>
                <a:spcPts val="1900"/>
              </a:spcBef>
              <a:defRPr sz="3168"/>
            </a:pPr>
            <a:r>
              <a:t>Reduce from: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'OS' to 'S'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'O' to ' '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'O' to 'S'</a:t>
            </a:r>
          </a:p>
        </p:txBody>
      </p:sp>
      <p:graphicFrame>
        <p:nvGraphicFramePr>
          <p:cNvPr id="1003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004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007" name="Example…"/>
          <p:cNvSpPr txBox="1"/>
          <p:nvPr>
            <p:ph type="body" sz="half" idx="1"/>
          </p:nvPr>
        </p:nvSpPr>
        <p:spPr>
          <a:xfrm>
            <a:off x="952500" y="25908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/>
            <a:r>
              <a:t>Minimum of </a:t>
            </a:r>
          </a:p>
          <a:p>
            <a:pPr lvl="1"/>
            <a:r>
              <a:t>2+1</a:t>
            </a:r>
          </a:p>
          <a:p>
            <a:pPr lvl="2"/>
            <a:r>
              <a:t>from above</a:t>
            </a:r>
          </a:p>
        </p:txBody>
      </p:sp>
      <p:graphicFrame>
        <p:nvGraphicFramePr>
          <p:cNvPr id="1008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009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012" name="Example…"/>
          <p:cNvSpPr txBox="1"/>
          <p:nvPr>
            <p:ph type="body" sz="half" idx="1"/>
          </p:nvPr>
        </p:nvSpPr>
        <p:spPr>
          <a:xfrm>
            <a:off x="952500" y="25908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/>
            <a:r>
              <a:t>Minimum of </a:t>
            </a:r>
          </a:p>
          <a:p>
            <a:pPr lvl="1"/>
            <a:r>
              <a:t>1+1</a:t>
            </a:r>
          </a:p>
          <a:p>
            <a:pPr lvl="2"/>
            <a:r>
              <a:t>from left</a:t>
            </a:r>
          </a:p>
        </p:txBody>
      </p:sp>
      <p:graphicFrame>
        <p:nvGraphicFramePr>
          <p:cNvPr id="1013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014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017" name="Example…"/>
          <p:cNvSpPr txBox="1"/>
          <p:nvPr>
            <p:ph type="body" sz="half" idx="1"/>
          </p:nvPr>
        </p:nvSpPr>
        <p:spPr>
          <a:xfrm>
            <a:off x="952500" y="25908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1800"/>
              </a:spcBef>
              <a:defRPr sz="2976"/>
            </a:pPr>
            <a:r>
              <a:t>Example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Edit distance between OSLO and SNOW</a:t>
            </a:r>
          </a:p>
          <a:p>
            <a:pPr marL="0" indent="0" defTabSz="543305">
              <a:spcBef>
                <a:spcPts val="1800"/>
              </a:spcBef>
              <a:buSzTx/>
              <a:buNone/>
              <a:defRPr sz="297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 marL="413384" indent="-413384" defTabSz="543305">
              <a:spcBef>
                <a:spcPts val="1800"/>
              </a:spcBef>
              <a:defRPr sz="2976"/>
            </a:pPr>
            <a:r>
              <a:t>Minimum of 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1+0</a:t>
            </a:r>
          </a:p>
          <a:p>
            <a:pPr lvl="2" marL="1240155" indent="-413384" defTabSz="543305">
              <a:spcBef>
                <a:spcPts val="1800"/>
              </a:spcBef>
              <a:defRPr sz="2976"/>
            </a:pPr>
            <a:r>
              <a:t>from upper left</a:t>
            </a:r>
          </a:p>
          <a:p>
            <a:pPr lvl="2" marL="1240155" indent="-413384" defTabSz="543305">
              <a:spcBef>
                <a:spcPts val="1800"/>
              </a:spcBef>
              <a:defRPr sz="2976"/>
            </a:pPr>
            <a:r>
              <a:t>0 because the letters are the same</a:t>
            </a:r>
          </a:p>
        </p:txBody>
      </p:sp>
      <p:graphicFrame>
        <p:nvGraphicFramePr>
          <p:cNvPr id="1018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019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022" name="Example…"/>
          <p:cNvSpPr txBox="1"/>
          <p:nvPr>
            <p:ph type="body" sz="half" idx="1"/>
          </p:nvPr>
        </p:nvSpPr>
        <p:spPr>
          <a:xfrm>
            <a:off x="952500" y="25908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graphicFrame>
        <p:nvGraphicFramePr>
          <p:cNvPr id="1023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024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025" name="Equation"/>
          <p:cNvSpPr txBox="1"/>
          <p:nvPr/>
        </p:nvSpPr>
        <p:spPr>
          <a:xfrm>
            <a:off x="9029471" y="4139361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028" name="Example…"/>
          <p:cNvSpPr txBox="1"/>
          <p:nvPr>
            <p:ph type="body" sz="half" idx="1"/>
          </p:nvPr>
        </p:nvSpPr>
        <p:spPr>
          <a:xfrm>
            <a:off x="952500" y="25908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/>
            <a:r>
              <a:t>Minimum of </a:t>
            </a:r>
          </a:p>
        </p:txBody>
      </p:sp>
      <p:graphicFrame>
        <p:nvGraphicFramePr>
          <p:cNvPr id="1029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030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031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pic>
        <p:nvPicPr>
          <p:cNvPr id="10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0649" y="6197180"/>
            <a:ext cx="3073401" cy="307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035" name="Example…"/>
          <p:cNvSpPr txBox="1"/>
          <p:nvPr>
            <p:ph type="body" sz="half" idx="1"/>
          </p:nvPr>
        </p:nvSpPr>
        <p:spPr>
          <a:xfrm>
            <a:off x="1175692" y="2412999"/>
            <a:ext cx="5326709" cy="6299201"/>
          </a:xfrm>
          <a:prstGeom prst="rect">
            <a:avLst/>
          </a:prstGeom>
        </p:spPr>
        <p:txBody>
          <a:bodyPr anchor="t"/>
          <a:lstStyle/>
          <a:p>
            <a:pPr marL="440055" indent="-440055" defTabSz="578358">
              <a:spcBef>
                <a:spcPts val="1900"/>
              </a:spcBef>
              <a:defRPr sz="3168"/>
            </a:pPr>
            <a:r>
              <a:t>Example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Edit distance between OSLO and SNOW</a:t>
            </a:r>
          </a:p>
          <a:p>
            <a:pPr marL="0" indent="0" defTabSz="578358">
              <a:spcBef>
                <a:spcPts val="1900"/>
              </a:spcBef>
              <a:buSzTx/>
              <a:buNone/>
              <a:defRPr sz="316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 marL="440055" indent="-440055" defTabSz="578358">
              <a:spcBef>
                <a:spcPts val="1900"/>
              </a:spcBef>
              <a:defRPr sz="3168"/>
            </a:pPr>
            <a:r>
              <a:t>Minimum of 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3+1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2+1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1+1</a:t>
            </a:r>
          </a:p>
        </p:txBody>
      </p:sp>
      <p:graphicFrame>
        <p:nvGraphicFramePr>
          <p:cNvPr id="1036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037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038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039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40" name="Oval"/>
          <p:cNvSpPr/>
          <p:nvPr/>
        </p:nvSpPr>
        <p:spPr>
          <a:xfrm>
            <a:off x="10039902" y="3393214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41" name="Oval"/>
          <p:cNvSpPr/>
          <p:nvPr/>
        </p:nvSpPr>
        <p:spPr>
          <a:xfrm>
            <a:off x="9201150" y="3393214"/>
            <a:ext cx="505745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42" name="Oval"/>
          <p:cNvSpPr/>
          <p:nvPr/>
        </p:nvSpPr>
        <p:spPr>
          <a:xfrm>
            <a:off x="9201150" y="4365882"/>
            <a:ext cx="505745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045" name="Example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 marL="440055" indent="-440055" defTabSz="578358">
              <a:spcBef>
                <a:spcPts val="1900"/>
              </a:spcBef>
              <a:defRPr sz="3168"/>
            </a:pPr>
            <a:r>
              <a:t>Example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Edit distance between OSLO and SNOW</a:t>
            </a:r>
          </a:p>
          <a:p>
            <a:pPr marL="0" indent="0" defTabSz="578358">
              <a:spcBef>
                <a:spcPts val="1900"/>
              </a:spcBef>
              <a:buSzTx/>
              <a:buNone/>
              <a:defRPr sz="316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 marL="440055" indent="-440055" defTabSz="578358">
              <a:spcBef>
                <a:spcPts val="1900"/>
              </a:spcBef>
              <a:defRPr sz="3168"/>
            </a:pPr>
            <a:r>
              <a:t>Minimum of 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3+1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2+1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1+1</a:t>
            </a:r>
          </a:p>
        </p:txBody>
      </p:sp>
      <p:graphicFrame>
        <p:nvGraphicFramePr>
          <p:cNvPr id="1046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047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048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049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50" name="Oval"/>
          <p:cNvSpPr/>
          <p:nvPr/>
        </p:nvSpPr>
        <p:spPr>
          <a:xfrm>
            <a:off x="10905876" y="3393214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51" name="Oval"/>
          <p:cNvSpPr/>
          <p:nvPr/>
        </p:nvSpPr>
        <p:spPr>
          <a:xfrm>
            <a:off x="10039902" y="3393214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52" name="Oval"/>
          <p:cNvSpPr/>
          <p:nvPr/>
        </p:nvSpPr>
        <p:spPr>
          <a:xfrm>
            <a:off x="10039902" y="4394135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53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54" name="Equation"/>
          <p:cNvSpPr txBox="1"/>
          <p:nvPr/>
        </p:nvSpPr>
        <p:spPr>
          <a:xfrm>
            <a:off x="7976020" y="3563100"/>
            <a:ext cx="279858" cy="1393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55" name="Equation"/>
          <p:cNvSpPr txBox="1"/>
          <p:nvPr/>
        </p:nvSpPr>
        <p:spPr>
          <a:xfrm>
            <a:off x="8852157" y="3563100"/>
            <a:ext cx="279859" cy="1393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56" name="Equation"/>
          <p:cNvSpPr txBox="1"/>
          <p:nvPr/>
        </p:nvSpPr>
        <p:spPr>
          <a:xfrm>
            <a:off x="9728296" y="3563100"/>
            <a:ext cx="279858" cy="1393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57" name="Equation"/>
          <p:cNvSpPr txBox="1"/>
          <p:nvPr/>
        </p:nvSpPr>
        <p:spPr>
          <a:xfrm>
            <a:off x="10604434" y="3563100"/>
            <a:ext cx="279858" cy="1393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58" name="Equation"/>
          <p:cNvSpPr txBox="1"/>
          <p:nvPr/>
        </p:nvSpPr>
        <p:spPr>
          <a:xfrm>
            <a:off x="7587334" y="4139360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059" name="Equation"/>
          <p:cNvSpPr txBox="1"/>
          <p:nvPr/>
        </p:nvSpPr>
        <p:spPr>
          <a:xfrm>
            <a:off x="7587334" y="5168270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060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061" name="Equation"/>
          <p:cNvSpPr txBox="1"/>
          <p:nvPr/>
        </p:nvSpPr>
        <p:spPr>
          <a:xfrm>
            <a:off x="7587334" y="722609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2</a:t>
            </a:r>
          </a:p>
          <a:p>
            <a:pPr defTabSz="484886">
              <a:defRPr sz="6640"/>
            </a:pPr>
            <a:r>
              <a:t>Dominoes</a:t>
            </a:r>
          </a:p>
        </p:txBody>
      </p:sp>
      <p:sp>
        <p:nvSpPr>
          <p:cNvPr id="210" name="Now we can calculat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can calculate: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lvl="1"/>
          </a:p>
          <a:p>
            <a:pPr lvl="1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</m:oMath>
              </m:oMathPara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</m:oMath>
              </m:oMathPara>
            </a14:m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2401" y="6526368"/>
            <a:ext cx="4432301" cy="78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2401" y="7638944"/>
            <a:ext cx="4432301" cy="78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064" name="Example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 marL="391159" indent="-391159" defTabSz="514095">
              <a:spcBef>
                <a:spcPts val="1700"/>
              </a:spcBef>
              <a:defRPr sz="2816"/>
            </a:pPr>
            <a:r>
              <a:t>Example</a:t>
            </a:r>
          </a:p>
          <a:p>
            <a:pPr lvl="1" marL="782319" indent="-391159" defTabSz="514095">
              <a:spcBef>
                <a:spcPts val="1700"/>
              </a:spcBef>
              <a:defRPr sz="2816"/>
            </a:pPr>
            <a:r>
              <a:t>Edit distance between OSLO and SNOW</a:t>
            </a:r>
          </a:p>
          <a:p>
            <a:pPr marL="0" indent="0" defTabSz="514095">
              <a:spcBef>
                <a:spcPts val="1700"/>
              </a:spcBef>
              <a:buSzTx/>
              <a:buNone/>
              <a:defRPr sz="281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 marL="391159" indent="-391159" defTabSz="514095">
              <a:spcBef>
                <a:spcPts val="1700"/>
              </a:spcBef>
              <a:defRPr sz="2816"/>
            </a:pPr>
            <a:r>
              <a:t>Minimum of </a:t>
            </a:r>
          </a:p>
          <a:p>
            <a:pPr lvl="1" marL="782319" indent="-391159" defTabSz="514095">
              <a:spcBef>
                <a:spcPts val="1700"/>
              </a:spcBef>
              <a:defRPr sz="2816"/>
            </a:pPr>
            <a:r>
              <a:t>1+1</a:t>
            </a:r>
          </a:p>
          <a:p>
            <a:pPr lvl="1" marL="782319" indent="-391159" defTabSz="514095">
              <a:spcBef>
                <a:spcPts val="1700"/>
              </a:spcBef>
              <a:defRPr sz="2816"/>
            </a:pPr>
            <a:r>
              <a:t>2+1</a:t>
            </a:r>
          </a:p>
          <a:p>
            <a:pPr lvl="1" marL="782319" indent="-391159" defTabSz="514095">
              <a:spcBef>
                <a:spcPts val="1700"/>
              </a:spcBef>
              <a:defRPr sz="2816"/>
            </a:pPr>
            <a:r>
              <a:t>1+1</a:t>
            </a:r>
          </a:p>
          <a:p>
            <a:pPr marL="391159" indent="-391159" defTabSz="514095">
              <a:spcBef>
                <a:spcPts val="1700"/>
              </a:spcBef>
              <a:defRPr sz="2816"/>
            </a:pPr>
            <a:r>
              <a:t>which is 2</a:t>
            </a:r>
          </a:p>
        </p:txBody>
      </p:sp>
      <p:graphicFrame>
        <p:nvGraphicFramePr>
          <p:cNvPr id="1065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066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067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068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69" name="Oval"/>
          <p:cNvSpPr/>
          <p:nvPr/>
        </p:nvSpPr>
        <p:spPr>
          <a:xfrm>
            <a:off x="8249873" y="4394135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70" name="Oval"/>
          <p:cNvSpPr/>
          <p:nvPr/>
        </p:nvSpPr>
        <p:spPr>
          <a:xfrm>
            <a:off x="7438525" y="4394135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71" name="Oval"/>
          <p:cNvSpPr/>
          <p:nvPr/>
        </p:nvSpPr>
        <p:spPr>
          <a:xfrm>
            <a:off x="7404159" y="5454649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72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73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74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75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76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77" name="Equation"/>
          <p:cNvSpPr txBox="1"/>
          <p:nvPr/>
        </p:nvSpPr>
        <p:spPr>
          <a:xfrm>
            <a:off x="7621700" y="4139360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078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079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080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083" name="Example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 marL="391159" indent="-391159" defTabSz="514095">
              <a:spcBef>
                <a:spcPts val="1700"/>
              </a:spcBef>
              <a:defRPr sz="2816"/>
            </a:pPr>
            <a:r>
              <a:t>Example</a:t>
            </a:r>
          </a:p>
          <a:p>
            <a:pPr lvl="1" marL="782319" indent="-391159" defTabSz="514095">
              <a:spcBef>
                <a:spcPts val="1700"/>
              </a:spcBef>
              <a:defRPr sz="2816"/>
            </a:pPr>
            <a:r>
              <a:t>Edit distance between OSLO and SNOW</a:t>
            </a:r>
          </a:p>
          <a:p>
            <a:pPr marL="0" indent="0" defTabSz="514095">
              <a:spcBef>
                <a:spcPts val="1700"/>
              </a:spcBef>
              <a:buSzTx/>
              <a:buNone/>
              <a:defRPr sz="281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 marL="391159" indent="-391159" defTabSz="514095">
              <a:spcBef>
                <a:spcPts val="1700"/>
              </a:spcBef>
              <a:defRPr sz="2816"/>
            </a:pPr>
            <a:r>
              <a:t>Minimum of </a:t>
            </a:r>
          </a:p>
          <a:p>
            <a:pPr lvl="1" marL="782319" indent="-391159" defTabSz="514095">
              <a:spcBef>
                <a:spcPts val="1700"/>
              </a:spcBef>
              <a:defRPr sz="2816"/>
            </a:pPr>
            <a:r>
              <a:t>1+1</a:t>
            </a:r>
          </a:p>
          <a:p>
            <a:pPr lvl="1" marL="782319" indent="-391159" defTabSz="514095">
              <a:spcBef>
                <a:spcPts val="1700"/>
              </a:spcBef>
              <a:defRPr sz="2816"/>
            </a:pPr>
            <a:r>
              <a:t>2+1</a:t>
            </a:r>
          </a:p>
          <a:p>
            <a:pPr lvl="1" marL="782319" indent="-391159" defTabSz="514095">
              <a:spcBef>
                <a:spcPts val="1700"/>
              </a:spcBef>
              <a:defRPr sz="2816"/>
            </a:pPr>
            <a:r>
              <a:t>1+1</a:t>
            </a:r>
          </a:p>
          <a:p>
            <a:pPr marL="391159" indent="-391159" defTabSz="514095">
              <a:spcBef>
                <a:spcPts val="1700"/>
              </a:spcBef>
              <a:defRPr sz="2816"/>
            </a:pPr>
            <a:r>
              <a:t>which is 2</a:t>
            </a:r>
          </a:p>
          <a:p>
            <a:pPr lvl="1" marL="0" indent="0" defTabSz="514095">
              <a:spcBef>
                <a:spcPts val="1700"/>
              </a:spcBef>
              <a:buSzTx/>
              <a:buNone/>
              <a:defRPr sz="2816"/>
            </a:pPr>
            <a:r>
              <a:t>break the tie arbitrarily</a:t>
            </a:r>
          </a:p>
        </p:txBody>
      </p:sp>
      <p:graphicFrame>
        <p:nvGraphicFramePr>
          <p:cNvPr id="1084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085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086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087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88" name="Oval"/>
          <p:cNvSpPr/>
          <p:nvPr/>
        </p:nvSpPr>
        <p:spPr>
          <a:xfrm>
            <a:off x="8249873" y="4394135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89" name="Oval"/>
          <p:cNvSpPr/>
          <p:nvPr/>
        </p:nvSpPr>
        <p:spPr>
          <a:xfrm>
            <a:off x="7438525" y="4394135"/>
            <a:ext cx="505745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90" name="Oval"/>
          <p:cNvSpPr/>
          <p:nvPr/>
        </p:nvSpPr>
        <p:spPr>
          <a:xfrm>
            <a:off x="7404159" y="5454650"/>
            <a:ext cx="505746" cy="479168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91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92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93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94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95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096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097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098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099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00" name="Equation"/>
          <p:cNvSpPr txBox="1"/>
          <p:nvPr/>
        </p:nvSpPr>
        <p:spPr>
          <a:xfrm>
            <a:off x="8433048" y="5168270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103" name="Example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</p:txBody>
      </p:sp>
      <p:graphicFrame>
        <p:nvGraphicFramePr>
          <p:cNvPr id="1104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105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06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07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08" name="Oval"/>
          <p:cNvSpPr/>
          <p:nvPr/>
        </p:nvSpPr>
        <p:spPr>
          <a:xfrm>
            <a:off x="9163765" y="4394135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09" name="Oval"/>
          <p:cNvSpPr/>
          <p:nvPr/>
        </p:nvSpPr>
        <p:spPr>
          <a:xfrm>
            <a:off x="8287627" y="4394135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10" name="Oval"/>
          <p:cNvSpPr/>
          <p:nvPr/>
        </p:nvSpPr>
        <p:spPr>
          <a:xfrm>
            <a:off x="8287627" y="5454649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11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12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13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14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15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16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17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18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19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20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21" name="Equation"/>
          <p:cNvSpPr txBox="1"/>
          <p:nvPr/>
        </p:nvSpPr>
        <p:spPr>
          <a:xfrm>
            <a:off x="9029471" y="516827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124" name="Example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</p:txBody>
      </p:sp>
      <p:graphicFrame>
        <p:nvGraphicFramePr>
          <p:cNvPr id="1125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126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27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28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29" name="Oval"/>
          <p:cNvSpPr/>
          <p:nvPr/>
        </p:nvSpPr>
        <p:spPr>
          <a:xfrm>
            <a:off x="10039902" y="4394135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30" name="Oval"/>
          <p:cNvSpPr/>
          <p:nvPr/>
        </p:nvSpPr>
        <p:spPr>
          <a:xfrm>
            <a:off x="9190801" y="4394135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31" name="Oval"/>
          <p:cNvSpPr/>
          <p:nvPr/>
        </p:nvSpPr>
        <p:spPr>
          <a:xfrm>
            <a:off x="9163765" y="5454649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32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33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34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35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36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37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38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39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40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41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42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43" name="Equation"/>
          <p:cNvSpPr txBox="1"/>
          <p:nvPr/>
        </p:nvSpPr>
        <p:spPr>
          <a:xfrm>
            <a:off x="9868224" y="516827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146" name="Example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</p:txBody>
      </p:sp>
      <p:graphicFrame>
        <p:nvGraphicFramePr>
          <p:cNvPr id="1147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148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49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50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51" name="Oval"/>
          <p:cNvSpPr/>
          <p:nvPr/>
        </p:nvSpPr>
        <p:spPr>
          <a:xfrm>
            <a:off x="10916040" y="4365882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52" name="Oval"/>
          <p:cNvSpPr/>
          <p:nvPr/>
        </p:nvSpPr>
        <p:spPr>
          <a:xfrm>
            <a:off x="10066939" y="4394135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53" name="Oval"/>
          <p:cNvSpPr/>
          <p:nvPr/>
        </p:nvSpPr>
        <p:spPr>
          <a:xfrm>
            <a:off x="10039902" y="5454649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54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55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56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57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58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59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60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61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62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63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64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65" name="Equation"/>
          <p:cNvSpPr txBox="1"/>
          <p:nvPr/>
        </p:nvSpPr>
        <p:spPr>
          <a:xfrm>
            <a:off x="9868224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66" name="Equation"/>
          <p:cNvSpPr txBox="1"/>
          <p:nvPr/>
        </p:nvSpPr>
        <p:spPr>
          <a:xfrm>
            <a:off x="10744362" y="516827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169" name="Example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  <a:p>
            <a:pPr lvl="1"/>
          </a:p>
          <a:p>
            <a:pPr lvl="1"/>
            <a:r>
              <a:t>Because the letters are equal, changing a letter does not cost anything</a:t>
            </a:r>
          </a:p>
        </p:txBody>
      </p:sp>
      <p:graphicFrame>
        <p:nvGraphicFramePr>
          <p:cNvPr id="1170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171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72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73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74" name="Oval"/>
          <p:cNvSpPr/>
          <p:nvPr/>
        </p:nvSpPr>
        <p:spPr>
          <a:xfrm>
            <a:off x="8287627" y="544045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75" name="Oval"/>
          <p:cNvSpPr/>
          <p:nvPr/>
        </p:nvSpPr>
        <p:spPr>
          <a:xfrm>
            <a:off x="7404159" y="545001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76" name="Oval"/>
          <p:cNvSpPr/>
          <p:nvPr/>
        </p:nvSpPr>
        <p:spPr>
          <a:xfrm>
            <a:off x="7400425" y="6456666"/>
            <a:ext cx="505745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77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78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79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80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81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82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83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84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85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86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187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88" name="Equation"/>
          <p:cNvSpPr txBox="1"/>
          <p:nvPr/>
        </p:nvSpPr>
        <p:spPr>
          <a:xfrm>
            <a:off x="9868224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89" name="Equation"/>
          <p:cNvSpPr txBox="1"/>
          <p:nvPr/>
        </p:nvSpPr>
        <p:spPr>
          <a:xfrm>
            <a:off x="10744362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90" name="Equation"/>
          <p:cNvSpPr txBox="1"/>
          <p:nvPr/>
        </p:nvSpPr>
        <p:spPr>
          <a:xfrm>
            <a:off x="8115948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193" name="Example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  <a:p>
            <a:pPr lvl="1"/>
          </a:p>
          <a:p>
            <a:pPr lvl="1"/>
            <a:r>
              <a:t>Because the letters are equal, changing a letter does not cost anything</a:t>
            </a:r>
          </a:p>
        </p:txBody>
      </p:sp>
      <p:graphicFrame>
        <p:nvGraphicFramePr>
          <p:cNvPr id="1194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195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96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197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198" name="Oval"/>
          <p:cNvSpPr/>
          <p:nvPr/>
        </p:nvSpPr>
        <p:spPr>
          <a:xfrm>
            <a:off x="8287627" y="5440457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99" name="Oval"/>
          <p:cNvSpPr/>
          <p:nvPr/>
        </p:nvSpPr>
        <p:spPr>
          <a:xfrm>
            <a:off x="9163765" y="5440457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00" name="Oval"/>
          <p:cNvSpPr/>
          <p:nvPr/>
        </p:nvSpPr>
        <p:spPr>
          <a:xfrm>
            <a:off x="8287627" y="64693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01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02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03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04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05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06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07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08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09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10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11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12" name="Equation"/>
          <p:cNvSpPr txBox="1"/>
          <p:nvPr/>
        </p:nvSpPr>
        <p:spPr>
          <a:xfrm>
            <a:off x="9868224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13" name="Equation"/>
          <p:cNvSpPr txBox="1"/>
          <p:nvPr/>
        </p:nvSpPr>
        <p:spPr>
          <a:xfrm>
            <a:off x="10744362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14" name="Equation"/>
          <p:cNvSpPr txBox="1"/>
          <p:nvPr/>
        </p:nvSpPr>
        <p:spPr>
          <a:xfrm>
            <a:off x="8115948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15" name="Equation"/>
          <p:cNvSpPr txBox="1"/>
          <p:nvPr/>
        </p:nvSpPr>
        <p:spPr>
          <a:xfrm>
            <a:off x="8889542" y="6197180"/>
            <a:ext cx="279859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218" name="Example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</p:txBody>
      </p:sp>
      <p:graphicFrame>
        <p:nvGraphicFramePr>
          <p:cNvPr id="1219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220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21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22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23" name="Oval"/>
          <p:cNvSpPr/>
          <p:nvPr/>
        </p:nvSpPr>
        <p:spPr>
          <a:xfrm>
            <a:off x="9163765" y="545001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24" name="Oval"/>
          <p:cNvSpPr/>
          <p:nvPr/>
        </p:nvSpPr>
        <p:spPr>
          <a:xfrm>
            <a:off x="10039902" y="545001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25" name="Oval"/>
          <p:cNvSpPr/>
          <p:nvPr/>
        </p:nvSpPr>
        <p:spPr>
          <a:xfrm>
            <a:off x="9163765" y="64693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26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27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28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29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30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31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32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33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34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35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36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37" name="Equation"/>
          <p:cNvSpPr txBox="1"/>
          <p:nvPr/>
        </p:nvSpPr>
        <p:spPr>
          <a:xfrm>
            <a:off x="9868224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38" name="Equation"/>
          <p:cNvSpPr txBox="1"/>
          <p:nvPr/>
        </p:nvSpPr>
        <p:spPr>
          <a:xfrm>
            <a:off x="10744362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39" name="Equation"/>
          <p:cNvSpPr txBox="1"/>
          <p:nvPr/>
        </p:nvSpPr>
        <p:spPr>
          <a:xfrm>
            <a:off x="8115948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40" name="Equation"/>
          <p:cNvSpPr txBox="1"/>
          <p:nvPr/>
        </p:nvSpPr>
        <p:spPr>
          <a:xfrm>
            <a:off x="8992086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41" name="Equation"/>
          <p:cNvSpPr txBox="1"/>
          <p:nvPr/>
        </p:nvSpPr>
        <p:spPr>
          <a:xfrm>
            <a:off x="9868224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244" name="Example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</p:txBody>
      </p:sp>
      <p:graphicFrame>
        <p:nvGraphicFramePr>
          <p:cNvPr id="1245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246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47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48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49" name="Oval"/>
          <p:cNvSpPr/>
          <p:nvPr/>
        </p:nvSpPr>
        <p:spPr>
          <a:xfrm>
            <a:off x="10916040" y="545001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50" name="Oval"/>
          <p:cNvSpPr/>
          <p:nvPr/>
        </p:nvSpPr>
        <p:spPr>
          <a:xfrm>
            <a:off x="10039902" y="545001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51" name="Oval"/>
          <p:cNvSpPr/>
          <p:nvPr/>
        </p:nvSpPr>
        <p:spPr>
          <a:xfrm>
            <a:off x="10039902" y="64566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52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53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54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55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56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57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58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59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60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61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62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63" name="Equation"/>
          <p:cNvSpPr txBox="1"/>
          <p:nvPr/>
        </p:nvSpPr>
        <p:spPr>
          <a:xfrm>
            <a:off x="9868224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64" name="Equation"/>
          <p:cNvSpPr txBox="1"/>
          <p:nvPr/>
        </p:nvSpPr>
        <p:spPr>
          <a:xfrm>
            <a:off x="10744362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65" name="Equation"/>
          <p:cNvSpPr txBox="1"/>
          <p:nvPr/>
        </p:nvSpPr>
        <p:spPr>
          <a:xfrm>
            <a:off x="8115948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66" name="Equation"/>
          <p:cNvSpPr txBox="1"/>
          <p:nvPr/>
        </p:nvSpPr>
        <p:spPr>
          <a:xfrm>
            <a:off x="8992086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67" name="Equation"/>
          <p:cNvSpPr txBox="1"/>
          <p:nvPr/>
        </p:nvSpPr>
        <p:spPr>
          <a:xfrm>
            <a:off x="9868224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68" name="Equation"/>
          <p:cNvSpPr txBox="1"/>
          <p:nvPr/>
        </p:nvSpPr>
        <p:spPr>
          <a:xfrm>
            <a:off x="10744362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271" name="Example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</p:txBody>
      </p:sp>
      <p:graphicFrame>
        <p:nvGraphicFramePr>
          <p:cNvPr id="1272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273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74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75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76" name="Oval"/>
          <p:cNvSpPr/>
          <p:nvPr/>
        </p:nvSpPr>
        <p:spPr>
          <a:xfrm>
            <a:off x="8287627" y="64566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77" name="Oval"/>
          <p:cNvSpPr/>
          <p:nvPr/>
        </p:nvSpPr>
        <p:spPr>
          <a:xfrm>
            <a:off x="7435757" y="64566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78" name="Oval"/>
          <p:cNvSpPr/>
          <p:nvPr/>
        </p:nvSpPr>
        <p:spPr>
          <a:xfrm>
            <a:off x="7435757" y="751097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79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80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81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82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83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284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85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86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87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88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289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90" name="Equation"/>
          <p:cNvSpPr txBox="1"/>
          <p:nvPr/>
        </p:nvSpPr>
        <p:spPr>
          <a:xfrm>
            <a:off x="9868224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91" name="Equation"/>
          <p:cNvSpPr txBox="1"/>
          <p:nvPr/>
        </p:nvSpPr>
        <p:spPr>
          <a:xfrm>
            <a:off x="10744362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92" name="Equation"/>
          <p:cNvSpPr txBox="1"/>
          <p:nvPr/>
        </p:nvSpPr>
        <p:spPr>
          <a:xfrm>
            <a:off x="8115948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93" name="Equation"/>
          <p:cNvSpPr txBox="1"/>
          <p:nvPr/>
        </p:nvSpPr>
        <p:spPr>
          <a:xfrm>
            <a:off x="8992086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94" name="Equation"/>
          <p:cNvSpPr txBox="1"/>
          <p:nvPr/>
        </p:nvSpPr>
        <p:spPr>
          <a:xfrm>
            <a:off x="9868224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95" name="Equation"/>
          <p:cNvSpPr txBox="1"/>
          <p:nvPr/>
        </p:nvSpPr>
        <p:spPr>
          <a:xfrm>
            <a:off x="10744362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296" name="Equation"/>
          <p:cNvSpPr txBox="1"/>
          <p:nvPr/>
        </p:nvSpPr>
        <p:spPr>
          <a:xfrm>
            <a:off x="8470802" y="722609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2</a:t>
            </a:r>
          </a:p>
          <a:p>
            <a:pPr defTabSz="484886">
              <a:defRPr sz="6640"/>
            </a:pPr>
            <a:r>
              <a:t>Dominoes</a:t>
            </a:r>
          </a:p>
        </p:txBody>
      </p:sp>
      <p:sp>
        <p:nvSpPr>
          <p:cNvPr id="215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11</m:t>
                  </m:r>
                </m:oMath>
              </m:oMathPara>
            </a14:m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4517" y="3467100"/>
            <a:ext cx="6663075" cy="3287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299" name="Example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</p:txBody>
      </p:sp>
      <p:graphicFrame>
        <p:nvGraphicFramePr>
          <p:cNvPr id="1300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301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02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03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04" name="Oval"/>
          <p:cNvSpPr/>
          <p:nvPr/>
        </p:nvSpPr>
        <p:spPr>
          <a:xfrm>
            <a:off x="8287627" y="64566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5" name="Oval"/>
          <p:cNvSpPr/>
          <p:nvPr/>
        </p:nvSpPr>
        <p:spPr>
          <a:xfrm>
            <a:off x="9163765" y="64566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6" name="Oval"/>
          <p:cNvSpPr/>
          <p:nvPr/>
        </p:nvSpPr>
        <p:spPr>
          <a:xfrm>
            <a:off x="8287627" y="749827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7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08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09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10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11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12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13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14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15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16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17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18" name="Equation"/>
          <p:cNvSpPr txBox="1"/>
          <p:nvPr/>
        </p:nvSpPr>
        <p:spPr>
          <a:xfrm>
            <a:off x="9868224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19" name="Equation"/>
          <p:cNvSpPr txBox="1"/>
          <p:nvPr/>
        </p:nvSpPr>
        <p:spPr>
          <a:xfrm>
            <a:off x="10744362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20" name="Equation"/>
          <p:cNvSpPr txBox="1"/>
          <p:nvPr/>
        </p:nvSpPr>
        <p:spPr>
          <a:xfrm>
            <a:off x="8115948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21" name="Equation"/>
          <p:cNvSpPr txBox="1"/>
          <p:nvPr/>
        </p:nvSpPr>
        <p:spPr>
          <a:xfrm>
            <a:off x="8992086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22" name="Equation"/>
          <p:cNvSpPr txBox="1"/>
          <p:nvPr/>
        </p:nvSpPr>
        <p:spPr>
          <a:xfrm>
            <a:off x="9868224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23" name="Equation"/>
          <p:cNvSpPr txBox="1"/>
          <p:nvPr/>
        </p:nvSpPr>
        <p:spPr>
          <a:xfrm>
            <a:off x="10744362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24" name="Equation"/>
          <p:cNvSpPr txBox="1"/>
          <p:nvPr/>
        </p:nvSpPr>
        <p:spPr>
          <a:xfrm>
            <a:off x="8470802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25" name="Equation"/>
          <p:cNvSpPr txBox="1"/>
          <p:nvPr/>
        </p:nvSpPr>
        <p:spPr>
          <a:xfrm>
            <a:off x="9029471" y="722609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328" name="Example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</p:txBody>
      </p:sp>
      <p:graphicFrame>
        <p:nvGraphicFramePr>
          <p:cNvPr id="1329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330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31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32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33" name="Oval"/>
          <p:cNvSpPr/>
          <p:nvPr/>
        </p:nvSpPr>
        <p:spPr>
          <a:xfrm>
            <a:off x="10039902" y="64566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4" name="Oval"/>
          <p:cNvSpPr/>
          <p:nvPr/>
        </p:nvSpPr>
        <p:spPr>
          <a:xfrm>
            <a:off x="9163765" y="64566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5" name="Oval"/>
          <p:cNvSpPr/>
          <p:nvPr/>
        </p:nvSpPr>
        <p:spPr>
          <a:xfrm>
            <a:off x="9163765" y="749827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6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37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38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39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40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41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42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43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44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45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46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47" name="Equation"/>
          <p:cNvSpPr txBox="1"/>
          <p:nvPr/>
        </p:nvSpPr>
        <p:spPr>
          <a:xfrm>
            <a:off x="9868224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48" name="Equation"/>
          <p:cNvSpPr txBox="1"/>
          <p:nvPr/>
        </p:nvSpPr>
        <p:spPr>
          <a:xfrm>
            <a:off x="10744362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49" name="Equation"/>
          <p:cNvSpPr txBox="1"/>
          <p:nvPr/>
        </p:nvSpPr>
        <p:spPr>
          <a:xfrm>
            <a:off x="8115948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50" name="Equation"/>
          <p:cNvSpPr txBox="1"/>
          <p:nvPr/>
        </p:nvSpPr>
        <p:spPr>
          <a:xfrm>
            <a:off x="8992086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51" name="Equation"/>
          <p:cNvSpPr txBox="1"/>
          <p:nvPr/>
        </p:nvSpPr>
        <p:spPr>
          <a:xfrm>
            <a:off x="9868224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52" name="Equation"/>
          <p:cNvSpPr txBox="1"/>
          <p:nvPr/>
        </p:nvSpPr>
        <p:spPr>
          <a:xfrm>
            <a:off x="10744362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53" name="Equation"/>
          <p:cNvSpPr txBox="1"/>
          <p:nvPr/>
        </p:nvSpPr>
        <p:spPr>
          <a:xfrm>
            <a:off x="8470802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54" name="Equation"/>
          <p:cNvSpPr txBox="1"/>
          <p:nvPr/>
        </p:nvSpPr>
        <p:spPr>
          <a:xfrm>
            <a:off x="9029471" y="7226089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55" name="Equation"/>
          <p:cNvSpPr txBox="1"/>
          <p:nvPr/>
        </p:nvSpPr>
        <p:spPr>
          <a:xfrm>
            <a:off x="9868224" y="7226089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358" name="Example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Edit distance between OSLO and SNOW</a:t>
            </a:r>
          </a:p>
        </p:txBody>
      </p:sp>
      <p:graphicFrame>
        <p:nvGraphicFramePr>
          <p:cNvPr id="1359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360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61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62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63" name="Oval"/>
          <p:cNvSpPr/>
          <p:nvPr/>
        </p:nvSpPr>
        <p:spPr>
          <a:xfrm>
            <a:off x="10039902" y="64566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4" name="Oval"/>
          <p:cNvSpPr/>
          <p:nvPr/>
        </p:nvSpPr>
        <p:spPr>
          <a:xfrm>
            <a:off x="10916040" y="6463448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5" name="Oval"/>
          <p:cNvSpPr/>
          <p:nvPr/>
        </p:nvSpPr>
        <p:spPr>
          <a:xfrm>
            <a:off x="10039902" y="748557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6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67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68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69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70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71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72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73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74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75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76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77" name="Equation"/>
          <p:cNvSpPr txBox="1"/>
          <p:nvPr/>
        </p:nvSpPr>
        <p:spPr>
          <a:xfrm>
            <a:off x="9868224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78" name="Equation"/>
          <p:cNvSpPr txBox="1"/>
          <p:nvPr/>
        </p:nvSpPr>
        <p:spPr>
          <a:xfrm>
            <a:off x="10744362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79" name="Equation"/>
          <p:cNvSpPr txBox="1"/>
          <p:nvPr/>
        </p:nvSpPr>
        <p:spPr>
          <a:xfrm>
            <a:off x="8115948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80" name="Equation"/>
          <p:cNvSpPr txBox="1"/>
          <p:nvPr/>
        </p:nvSpPr>
        <p:spPr>
          <a:xfrm>
            <a:off x="8992086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81" name="Equation"/>
          <p:cNvSpPr txBox="1"/>
          <p:nvPr/>
        </p:nvSpPr>
        <p:spPr>
          <a:xfrm>
            <a:off x="9868224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82" name="Equation"/>
          <p:cNvSpPr txBox="1"/>
          <p:nvPr/>
        </p:nvSpPr>
        <p:spPr>
          <a:xfrm>
            <a:off x="10744362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83" name="Equation"/>
          <p:cNvSpPr txBox="1"/>
          <p:nvPr/>
        </p:nvSpPr>
        <p:spPr>
          <a:xfrm>
            <a:off x="8470802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384" name="Equation"/>
          <p:cNvSpPr txBox="1"/>
          <p:nvPr/>
        </p:nvSpPr>
        <p:spPr>
          <a:xfrm>
            <a:off x="9029471" y="7226089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85" name="Equation"/>
          <p:cNvSpPr txBox="1"/>
          <p:nvPr/>
        </p:nvSpPr>
        <p:spPr>
          <a:xfrm>
            <a:off x="9868224" y="7226089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86" name="Equation"/>
          <p:cNvSpPr txBox="1"/>
          <p:nvPr/>
        </p:nvSpPr>
        <p:spPr>
          <a:xfrm>
            <a:off x="11099215" y="71625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389" name="Interpreting the solution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Interpreting the solution</a:t>
            </a:r>
          </a:p>
          <a:p>
            <a:pPr lvl="1"/>
            <a:r>
              <a:t>Last step: add 'W'</a:t>
            </a:r>
          </a:p>
        </p:txBody>
      </p:sp>
      <p:graphicFrame>
        <p:nvGraphicFramePr>
          <p:cNvPr id="1390" name="Table"/>
          <p:cNvGraphicFramePr/>
          <p:nvPr/>
        </p:nvGraphicFramePr>
        <p:xfrm>
          <a:off x="6718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391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92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393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94" name="Oval"/>
          <p:cNvSpPr/>
          <p:nvPr/>
        </p:nvSpPr>
        <p:spPr>
          <a:xfrm>
            <a:off x="10039902" y="64566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95" name="Oval"/>
          <p:cNvSpPr/>
          <p:nvPr/>
        </p:nvSpPr>
        <p:spPr>
          <a:xfrm>
            <a:off x="10916040" y="6463448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96" name="Oval"/>
          <p:cNvSpPr/>
          <p:nvPr/>
        </p:nvSpPr>
        <p:spPr>
          <a:xfrm>
            <a:off x="10039902" y="748557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97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98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399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00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01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02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03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04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05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06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07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08" name="Equation"/>
          <p:cNvSpPr txBox="1"/>
          <p:nvPr/>
        </p:nvSpPr>
        <p:spPr>
          <a:xfrm>
            <a:off x="9868224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09" name="Equation"/>
          <p:cNvSpPr txBox="1"/>
          <p:nvPr/>
        </p:nvSpPr>
        <p:spPr>
          <a:xfrm>
            <a:off x="10744362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10" name="Equation"/>
          <p:cNvSpPr txBox="1"/>
          <p:nvPr/>
        </p:nvSpPr>
        <p:spPr>
          <a:xfrm>
            <a:off x="8115948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11" name="Equation"/>
          <p:cNvSpPr txBox="1"/>
          <p:nvPr/>
        </p:nvSpPr>
        <p:spPr>
          <a:xfrm>
            <a:off x="8992086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12" name="Equation"/>
          <p:cNvSpPr txBox="1"/>
          <p:nvPr/>
        </p:nvSpPr>
        <p:spPr>
          <a:xfrm>
            <a:off x="9868224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13" name="Equation"/>
          <p:cNvSpPr txBox="1"/>
          <p:nvPr/>
        </p:nvSpPr>
        <p:spPr>
          <a:xfrm>
            <a:off x="10744362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14" name="Equation"/>
          <p:cNvSpPr txBox="1"/>
          <p:nvPr/>
        </p:nvSpPr>
        <p:spPr>
          <a:xfrm>
            <a:off x="8470802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15" name="Equation"/>
          <p:cNvSpPr txBox="1"/>
          <p:nvPr/>
        </p:nvSpPr>
        <p:spPr>
          <a:xfrm>
            <a:off x="9029471" y="7226089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16" name="Equation"/>
          <p:cNvSpPr txBox="1"/>
          <p:nvPr/>
        </p:nvSpPr>
        <p:spPr>
          <a:xfrm>
            <a:off x="9868224" y="7226089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17" name="Equation"/>
          <p:cNvSpPr txBox="1"/>
          <p:nvPr/>
        </p:nvSpPr>
        <p:spPr>
          <a:xfrm>
            <a:off x="11099215" y="7162589"/>
            <a:ext cx="139396" cy="291238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420" name="Interpreting the solution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Interpreting the solution</a:t>
            </a:r>
          </a:p>
          <a:p>
            <a:pPr lvl="1"/>
            <a:r>
              <a:t>Last step: </a:t>
            </a:r>
          </a:p>
          <a:p>
            <a:pPr lvl="2"/>
            <a:r>
              <a:t>add 'W'</a:t>
            </a:r>
          </a:p>
          <a:p>
            <a:pPr lvl="1"/>
            <a:r>
              <a:t>Second last step:</a:t>
            </a:r>
          </a:p>
          <a:p>
            <a:pPr lvl="2"/>
            <a:r>
              <a:t>Copy 'O'</a:t>
            </a:r>
          </a:p>
        </p:txBody>
      </p:sp>
      <p:graphicFrame>
        <p:nvGraphicFramePr>
          <p:cNvPr id="1421" name="Table"/>
          <p:cNvGraphicFramePr/>
          <p:nvPr/>
        </p:nvGraphicFramePr>
        <p:xfrm>
          <a:off x="6718299" y="2627407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422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23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24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25" name="Oval"/>
          <p:cNvSpPr/>
          <p:nvPr/>
        </p:nvSpPr>
        <p:spPr>
          <a:xfrm>
            <a:off x="10039902" y="64566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26" name="Oval"/>
          <p:cNvSpPr/>
          <p:nvPr/>
        </p:nvSpPr>
        <p:spPr>
          <a:xfrm>
            <a:off x="10916040" y="6463448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27" name="Oval"/>
          <p:cNvSpPr/>
          <p:nvPr/>
        </p:nvSpPr>
        <p:spPr>
          <a:xfrm>
            <a:off x="10039902" y="748557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28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29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30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31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32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33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34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35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36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37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38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39" name="Equation"/>
          <p:cNvSpPr txBox="1"/>
          <p:nvPr/>
        </p:nvSpPr>
        <p:spPr>
          <a:xfrm>
            <a:off x="9868224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40" name="Equation"/>
          <p:cNvSpPr txBox="1"/>
          <p:nvPr/>
        </p:nvSpPr>
        <p:spPr>
          <a:xfrm>
            <a:off x="10744362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41" name="Equation"/>
          <p:cNvSpPr txBox="1"/>
          <p:nvPr/>
        </p:nvSpPr>
        <p:spPr>
          <a:xfrm>
            <a:off x="8115948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42" name="Equation"/>
          <p:cNvSpPr txBox="1"/>
          <p:nvPr/>
        </p:nvSpPr>
        <p:spPr>
          <a:xfrm>
            <a:off x="8992086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43" name="Equation"/>
          <p:cNvSpPr txBox="1"/>
          <p:nvPr/>
        </p:nvSpPr>
        <p:spPr>
          <a:xfrm>
            <a:off x="9868224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44" name="Equation"/>
          <p:cNvSpPr txBox="1"/>
          <p:nvPr/>
        </p:nvSpPr>
        <p:spPr>
          <a:xfrm>
            <a:off x="10744362" y="6197180"/>
            <a:ext cx="279858" cy="291237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45" name="Equation"/>
          <p:cNvSpPr txBox="1"/>
          <p:nvPr/>
        </p:nvSpPr>
        <p:spPr>
          <a:xfrm>
            <a:off x="8470802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46" name="Equation"/>
          <p:cNvSpPr txBox="1"/>
          <p:nvPr/>
        </p:nvSpPr>
        <p:spPr>
          <a:xfrm>
            <a:off x="9029471" y="7226089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47" name="Equation"/>
          <p:cNvSpPr txBox="1"/>
          <p:nvPr/>
        </p:nvSpPr>
        <p:spPr>
          <a:xfrm>
            <a:off x="9868224" y="7226089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48" name="Equation"/>
          <p:cNvSpPr txBox="1"/>
          <p:nvPr/>
        </p:nvSpPr>
        <p:spPr>
          <a:xfrm>
            <a:off x="11099215" y="7162589"/>
            <a:ext cx="139396" cy="291238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451" name="Interpreting the solution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Interpreting the solution</a:t>
            </a:r>
          </a:p>
          <a:p>
            <a:pPr lvl="1"/>
            <a:r>
              <a:t>Last step: </a:t>
            </a:r>
          </a:p>
          <a:p>
            <a:pPr lvl="2"/>
            <a:r>
              <a:t>add 'W'</a:t>
            </a:r>
          </a:p>
          <a:p>
            <a:pPr lvl="1"/>
            <a:r>
              <a:t>Second last step:</a:t>
            </a:r>
          </a:p>
          <a:p>
            <a:pPr lvl="2"/>
            <a:r>
              <a:t>Copy 'O'</a:t>
            </a:r>
          </a:p>
          <a:p>
            <a:pPr lvl="1"/>
            <a:r>
              <a:t>Before</a:t>
            </a:r>
          </a:p>
          <a:p>
            <a:pPr lvl="2"/>
            <a:r>
              <a:t>Change 'L' to 'N'</a:t>
            </a:r>
          </a:p>
        </p:txBody>
      </p:sp>
      <p:graphicFrame>
        <p:nvGraphicFramePr>
          <p:cNvPr id="1452" name="Table"/>
          <p:cNvGraphicFramePr/>
          <p:nvPr/>
        </p:nvGraphicFramePr>
        <p:xfrm>
          <a:off x="6718300" y="2627407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453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54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55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56" name="Oval"/>
          <p:cNvSpPr/>
          <p:nvPr/>
        </p:nvSpPr>
        <p:spPr>
          <a:xfrm>
            <a:off x="10039902" y="64566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57" name="Oval"/>
          <p:cNvSpPr/>
          <p:nvPr/>
        </p:nvSpPr>
        <p:spPr>
          <a:xfrm>
            <a:off x="10916040" y="6463448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58" name="Oval"/>
          <p:cNvSpPr/>
          <p:nvPr/>
        </p:nvSpPr>
        <p:spPr>
          <a:xfrm>
            <a:off x="10039902" y="748557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59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60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61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62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63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64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65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66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67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68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69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70" name="Equation"/>
          <p:cNvSpPr txBox="1"/>
          <p:nvPr/>
        </p:nvSpPr>
        <p:spPr>
          <a:xfrm>
            <a:off x="9868224" y="5168270"/>
            <a:ext cx="279858" cy="291237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71" name="Equation"/>
          <p:cNvSpPr txBox="1"/>
          <p:nvPr/>
        </p:nvSpPr>
        <p:spPr>
          <a:xfrm>
            <a:off x="10744362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72" name="Equation"/>
          <p:cNvSpPr txBox="1"/>
          <p:nvPr/>
        </p:nvSpPr>
        <p:spPr>
          <a:xfrm>
            <a:off x="8115948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73" name="Equation"/>
          <p:cNvSpPr txBox="1"/>
          <p:nvPr/>
        </p:nvSpPr>
        <p:spPr>
          <a:xfrm>
            <a:off x="8992086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74" name="Equation"/>
          <p:cNvSpPr txBox="1"/>
          <p:nvPr/>
        </p:nvSpPr>
        <p:spPr>
          <a:xfrm>
            <a:off x="9868224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75" name="Equation"/>
          <p:cNvSpPr txBox="1"/>
          <p:nvPr/>
        </p:nvSpPr>
        <p:spPr>
          <a:xfrm>
            <a:off x="10744362" y="6197180"/>
            <a:ext cx="279858" cy="291237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76" name="Equation"/>
          <p:cNvSpPr txBox="1"/>
          <p:nvPr/>
        </p:nvSpPr>
        <p:spPr>
          <a:xfrm>
            <a:off x="8470802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77" name="Equation"/>
          <p:cNvSpPr txBox="1"/>
          <p:nvPr/>
        </p:nvSpPr>
        <p:spPr>
          <a:xfrm>
            <a:off x="9029471" y="7226089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78" name="Equation"/>
          <p:cNvSpPr txBox="1"/>
          <p:nvPr/>
        </p:nvSpPr>
        <p:spPr>
          <a:xfrm>
            <a:off x="9868224" y="7226089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79" name="Equation"/>
          <p:cNvSpPr txBox="1"/>
          <p:nvPr/>
        </p:nvSpPr>
        <p:spPr>
          <a:xfrm>
            <a:off x="11099215" y="7162589"/>
            <a:ext cx="139396" cy="291238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482" name="Interpreting the solution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1900"/>
              </a:spcBef>
              <a:defRPr sz="3072"/>
            </a:pPr>
            <a:r>
              <a:t>Interpreting the solution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Last step: 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  <a:r>
              <a:t>add 'W'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Second last step: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  <a:r>
              <a:t>Copy 'O'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Before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  <a:r>
              <a:t>Change 'L' to 'N'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Before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  <a:r>
              <a:t>Copy 'S'</a:t>
            </a:r>
          </a:p>
        </p:txBody>
      </p:sp>
      <p:graphicFrame>
        <p:nvGraphicFramePr>
          <p:cNvPr id="1483" name="Table"/>
          <p:cNvGraphicFramePr/>
          <p:nvPr/>
        </p:nvGraphicFramePr>
        <p:xfrm>
          <a:off x="6718300" y="2627407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484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85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486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87" name="Oval"/>
          <p:cNvSpPr/>
          <p:nvPr/>
        </p:nvSpPr>
        <p:spPr>
          <a:xfrm>
            <a:off x="10039902" y="64566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88" name="Oval"/>
          <p:cNvSpPr/>
          <p:nvPr/>
        </p:nvSpPr>
        <p:spPr>
          <a:xfrm>
            <a:off x="10916040" y="6463448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89" name="Oval"/>
          <p:cNvSpPr/>
          <p:nvPr/>
        </p:nvSpPr>
        <p:spPr>
          <a:xfrm>
            <a:off x="10039902" y="748557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0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91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92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93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94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495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96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97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98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499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500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01" name="Equation"/>
          <p:cNvSpPr txBox="1"/>
          <p:nvPr/>
        </p:nvSpPr>
        <p:spPr>
          <a:xfrm>
            <a:off x="9868224" y="5168270"/>
            <a:ext cx="279858" cy="291237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02" name="Equation"/>
          <p:cNvSpPr txBox="1"/>
          <p:nvPr/>
        </p:nvSpPr>
        <p:spPr>
          <a:xfrm>
            <a:off x="10744362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03" name="Equation"/>
          <p:cNvSpPr txBox="1"/>
          <p:nvPr/>
        </p:nvSpPr>
        <p:spPr>
          <a:xfrm>
            <a:off x="8115948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04" name="Equation"/>
          <p:cNvSpPr txBox="1"/>
          <p:nvPr/>
        </p:nvSpPr>
        <p:spPr>
          <a:xfrm>
            <a:off x="8992086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05" name="Equation"/>
          <p:cNvSpPr txBox="1"/>
          <p:nvPr/>
        </p:nvSpPr>
        <p:spPr>
          <a:xfrm>
            <a:off x="9868224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06" name="Equation"/>
          <p:cNvSpPr txBox="1"/>
          <p:nvPr/>
        </p:nvSpPr>
        <p:spPr>
          <a:xfrm>
            <a:off x="10744362" y="6197180"/>
            <a:ext cx="279858" cy="291237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07" name="Equation"/>
          <p:cNvSpPr txBox="1"/>
          <p:nvPr/>
        </p:nvSpPr>
        <p:spPr>
          <a:xfrm>
            <a:off x="8470802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508" name="Equation"/>
          <p:cNvSpPr txBox="1"/>
          <p:nvPr/>
        </p:nvSpPr>
        <p:spPr>
          <a:xfrm>
            <a:off x="9029471" y="7226089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09" name="Equation"/>
          <p:cNvSpPr txBox="1"/>
          <p:nvPr/>
        </p:nvSpPr>
        <p:spPr>
          <a:xfrm>
            <a:off x="9868224" y="7226089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10" name="Equation"/>
          <p:cNvSpPr txBox="1"/>
          <p:nvPr/>
        </p:nvSpPr>
        <p:spPr>
          <a:xfrm>
            <a:off x="11099215" y="7162589"/>
            <a:ext cx="139396" cy="291238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513" name="Interpreting the solution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 marL="351155" indent="-351155" defTabSz="461518">
              <a:spcBef>
                <a:spcPts val="1500"/>
              </a:spcBef>
              <a:defRPr sz="2528"/>
            </a:pPr>
            <a:r>
              <a:t>Interpreting the solution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Last step: </a:t>
            </a:r>
          </a:p>
          <a:p>
            <a:pPr lvl="2" marL="1053465" indent="-351155" defTabSz="461518">
              <a:spcBef>
                <a:spcPts val="1500"/>
              </a:spcBef>
              <a:defRPr sz="2528"/>
            </a:pPr>
            <a:r>
              <a:t>add 'W'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Second last step:</a:t>
            </a:r>
          </a:p>
          <a:p>
            <a:pPr lvl="2" marL="1053465" indent="-351155" defTabSz="461518">
              <a:spcBef>
                <a:spcPts val="1500"/>
              </a:spcBef>
              <a:defRPr sz="2528"/>
            </a:pPr>
            <a:r>
              <a:t>Copy 'O'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Before</a:t>
            </a:r>
          </a:p>
          <a:p>
            <a:pPr lvl="2" marL="1053465" indent="-351155" defTabSz="461518">
              <a:spcBef>
                <a:spcPts val="1500"/>
              </a:spcBef>
              <a:defRPr sz="2528"/>
            </a:pPr>
            <a:r>
              <a:t>Change 'L' to 'N'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Before</a:t>
            </a:r>
          </a:p>
          <a:p>
            <a:pPr lvl="2" marL="1053465" indent="-351155" defTabSz="461518">
              <a:spcBef>
                <a:spcPts val="1500"/>
              </a:spcBef>
              <a:defRPr sz="2528"/>
            </a:pPr>
            <a:r>
              <a:t>Copy 'S'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Before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Drop 'O'</a:t>
            </a:r>
          </a:p>
        </p:txBody>
      </p:sp>
      <p:graphicFrame>
        <p:nvGraphicFramePr>
          <p:cNvPr id="1514" name="Table"/>
          <p:cNvGraphicFramePr/>
          <p:nvPr/>
        </p:nvGraphicFramePr>
        <p:xfrm>
          <a:off x="6718300" y="2627407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21510"/>
                <a:gridCol w="876137"/>
                <a:gridCol w="876137"/>
                <a:gridCol w="876137"/>
                <a:gridCol w="876137"/>
                <a:gridCol w="876137"/>
              </a:tblGrid>
              <a:tr h="519651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A: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200">
                          <a:solidFill>
                            <a:srgbClr val="FFFFFF"/>
                          </a:solidFill>
                          <a:sym typeface="Helvetica Neue"/>
                        </a:rPr>
                        <a:t>B: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2890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515" name="Equation"/>
          <p:cNvSpPr txBox="1"/>
          <p:nvPr/>
        </p:nvSpPr>
        <p:spPr>
          <a:xfrm>
            <a:off x="8115948" y="4139360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16" name="Equation"/>
          <p:cNvSpPr txBox="1"/>
          <p:nvPr/>
        </p:nvSpPr>
        <p:spPr>
          <a:xfrm>
            <a:off x="9029471" y="4139360"/>
            <a:ext cx="279858" cy="291238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17" name="Equation"/>
          <p:cNvSpPr txBox="1"/>
          <p:nvPr/>
        </p:nvSpPr>
        <p:spPr>
          <a:xfrm>
            <a:off x="9868224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518" name="Oval"/>
          <p:cNvSpPr/>
          <p:nvPr/>
        </p:nvSpPr>
        <p:spPr>
          <a:xfrm>
            <a:off x="10039902" y="645666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19" name="Oval"/>
          <p:cNvSpPr/>
          <p:nvPr/>
        </p:nvSpPr>
        <p:spPr>
          <a:xfrm>
            <a:off x="10916040" y="6463448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20" name="Oval"/>
          <p:cNvSpPr/>
          <p:nvPr/>
        </p:nvSpPr>
        <p:spPr>
          <a:xfrm>
            <a:off x="10039902" y="7485576"/>
            <a:ext cx="505746" cy="479169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21" name="Equation"/>
          <p:cNvSpPr txBox="1"/>
          <p:nvPr/>
        </p:nvSpPr>
        <p:spPr>
          <a:xfrm>
            <a:off x="10744362" y="4564022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522" name="Equation"/>
          <p:cNvSpPr txBox="1"/>
          <p:nvPr/>
        </p:nvSpPr>
        <p:spPr>
          <a:xfrm>
            <a:off x="7976020" y="3563101"/>
            <a:ext cx="279858" cy="139396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523" name="Equation"/>
          <p:cNvSpPr txBox="1"/>
          <p:nvPr/>
        </p:nvSpPr>
        <p:spPr>
          <a:xfrm>
            <a:off x="8852158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524" name="Equation"/>
          <p:cNvSpPr txBox="1"/>
          <p:nvPr/>
        </p:nvSpPr>
        <p:spPr>
          <a:xfrm>
            <a:off x="9728296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525" name="Equation"/>
          <p:cNvSpPr txBox="1"/>
          <p:nvPr/>
        </p:nvSpPr>
        <p:spPr>
          <a:xfrm>
            <a:off x="10604434" y="3563101"/>
            <a:ext cx="279858" cy="1393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</m:oMath>
              </m:oMathPara>
            </a14:m>
            <a:endParaRPr sz="2800"/>
          </a:p>
        </p:txBody>
      </p:sp>
      <p:sp>
        <p:nvSpPr>
          <p:cNvPr id="1526" name="Equation"/>
          <p:cNvSpPr txBox="1"/>
          <p:nvPr/>
        </p:nvSpPr>
        <p:spPr>
          <a:xfrm>
            <a:off x="7621699" y="4139360"/>
            <a:ext cx="139397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527" name="Equation"/>
          <p:cNvSpPr txBox="1"/>
          <p:nvPr/>
        </p:nvSpPr>
        <p:spPr>
          <a:xfrm>
            <a:off x="7587334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528" name="Equation"/>
          <p:cNvSpPr txBox="1"/>
          <p:nvPr/>
        </p:nvSpPr>
        <p:spPr>
          <a:xfrm>
            <a:off x="7587334" y="619718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529" name="Equation"/>
          <p:cNvSpPr txBox="1"/>
          <p:nvPr/>
        </p:nvSpPr>
        <p:spPr>
          <a:xfrm>
            <a:off x="7587334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530" name="Equation"/>
          <p:cNvSpPr txBox="1"/>
          <p:nvPr/>
        </p:nvSpPr>
        <p:spPr>
          <a:xfrm>
            <a:off x="8433048" y="5168270"/>
            <a:ext cx="139396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531" name="Equation"/>
          <p:cNvSpPr txBox="1"/>
          <p:nvPr/>
        </p:nvSpPr>
        <p:spPr>
          <a:xfrm>
            <a:off x="9029471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32" name="Equation"/>
          <p:cNvSpPr txBox="1"/>
          <p:nvPr/>
        </p:nvSpPr>
        <p:spPr>
          <a:xfrm>
            <a:off x="9868224" y="5168270"/>
            <a:ext cx="279858" cy="291237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33" name="Equation"/>
          <p:cNvSpPr txBox="1"/>
          <p:nvPr/>
        </p:nvSpPr>
        <p:spPr>
          <a:xfrm>
            <a:off x="10744362" y="516827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34" name="Equation"/>
          <p:cNvSpPr txBox="1"/>
          <p:nvPr/>
        </p:nvSpPr>
        <p:spPr>
          <a:xfrm>
            <a:off x="8115948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35" name="Equation"/>
          <p:cNvSpPr txBox="1"/>
          <p:nvPr/>
        </p:nvSpPr>
        <p:spPr>
          <a:xfrm>
            <a:off x="8992086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36" name="Equation"/>
          <p:cNvSpPr txBox="1"/>
          <p:nvPr/>
        </p:nvSpPr>
        <p:spPr>
          <a:xfrm>
            <a:off x="9868224" y="6197180"/>
            <a:ext cx="279858" cy="291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37" name="Equation"/>
          <p:cNvSpPr txBox="1"/>
          <p:nvPr/>
        </p:nvSpPr>
        <p:spPr>
          <a:xfrm>
            <a:off x="10744362" y="6197180"/>
            <a:ext cx="279858" cy="291237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38" name="Equation"/>
          <p:cNvSpPr txBox="1"/>
          <p:nvPr/>
        </p:nvSpPr>
        <p:spPr>
          <a:xfrm>
            <a:off x="8470802" y="7226089"/>
            <a:ext cx="139396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  <p:sp>
        <p:nvSpPr>
          <p:cNvPr id="1539" name="Equation"/>
          <p:cNvSpPr txBox="1"/>
          <p:nvPr/>
        </p:nvSpPr>
        <p:spPr>
          <a:xfrm>
            <a:off x="9029471" y="7226089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40" name="Equation"/>
          <p:cNvSpPr txBox="1"/>
          <p:nvPr/>
        </p:nvSpPr>
        <p:spPr>
          <a:xfrm>
            <a:off x="9868224" y="7226089"/>
            <a:ext cx="279858" cy="291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↖</m:t>
                  </m:r>
                </m:oMath>
              </m:oMathPara>
            </a14:m>
            <a:endParaRPr sz="2800"/>
          </a:p>
        </p:txBody>
      </p:sp>
      <p:sp>
        <p:nvSpPr>
          <p:cNvPr id="1541" name="Equation"/>
          <p:cNvSpPr txBox="1"/>
          <p:nvPr/>
        </p:nvSpPr>
        <p:spPr>
          <a:xfrm>
            <a:off x="11099215" y="7162589"/>
            <a:ext cx="139396" cy="291238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↑</m:t>
                  </m:r>
                </m:oMath>
              </m:oMathPara>
            </a14:m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544" name="Interpreting the solution…"/>
          <p:cNvSpPr txBox="1"/>
          <p:nvPr>
            <p:ph type="body" sz="half" idx="1"/>
          </p:nvPr>
        </p:nvSpPr>
        <p:spPr>
          <a:xfrm>
            <a:off x="1175692" y="2413000"/>
            <a:ext cx="5326708" cy="6299200"/>
          </a:xfrm>
          <a:prstGeom prst="rect">
            <a:avLst/>
          </a:prstGeom>
        </p:spPr>
        <p:txBody>
          <a:bodyPr anchor="t"/>
          <a:lstStyle/>
          <a:p>
            <a:pPr marL="351155" indent="-351155" defTabSz="461518">
              <a:spcBef>
                <a:spcPts val="1500"/>
              </a:spcBef>
              <a:defRPr sz="2528"/>
            </a:pPr>
            <a:r>
              <a:t>Interpreting the solution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Last step: </a:t>
            </a:r>
          </a:p>
          <a:p>
            <a:pPr lvl="2" marL="1053465" indent="-351155" defTabSz="461518">
              <a:spcBef>
                <a:spcPts val="1500"/>
              </a:spcBef>
              <a:defRPr sz="2528"/>
            </a:pPr>
            <a:r>
              <a:t>add 'W'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Second last step:</a:t>
            </a:r>
          </a:p>
          <a:p>
            <a:pPr lvl="2" marL="1053465" indent="-351155" defTabSz="461518">
              <a:spcBef>
                <a:spcPts val="1500"/>
              </a:spcBef>
              <a:defRPr sz="2528"/>
            </a:pPr>
            <a:r>
              <a:t>Copy 'O'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Before</a:t>
            </a:r>
          </a:p>
          <a:p>
            <a:pPr lvl="2" marL="1053465" indent="-351155" defTabSz="461518">
              <a:spcBef>
                <a:spcPts val="1500"/>
              </a:spcBef>
              <a:defRPr sz="2528"/>
            </a:pPr>
            <a:r>
              <a:t>Change 'L' to 'N'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Before</a:t>
            </a:r>
          </a:p>
          <a:p>
            <a:pPr lvl="2" marL="1053465" indent="-351155" defTabSz="461518">
              <a:spcBef>
                <a:spcPts val="1500"/>
              </a:spcBef>
              <a:defRPr sz="2528"/>
            </a:pPr>
            <a:r>
              <a:t>Copy 'S'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Before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Drop 'O'</a:t>
            </a:r>
          </a:p>
        </p:txBody>
      </p:sp>
      <p:pic>
        <p:nvPicPr>
          <p:cNvPr id="15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9871" y="2413000"/>
            <a:ext cx="4660901" cy="591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548" name="A Levenshtein Tableau has siz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Levenshtein Tableau has size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</a:t>
            </a:r>
          </a:p>
          <a:p>
            <a:pPr lvl="1"/>
            <a:r>
              <a:t>for string sizes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</m:oMath>
            </a14:m>
          </a:p>
          <a:p>
            <a:pPr/>
            <a:r>
              <a:t>Filling in a tableau costs constant work</a:t>
            </a:r>
          </a:p>
          <a:p>
            <a:pPr/>
            <a:r>
              <a:t>Reconstructing the solution takes work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Definition</a:t>
            </a:r>
          </a:p>
        </p:txBody>
      </p:sp>
      <p:sp>
        <p:nvSpPr>
          <p:cNvPr id="123" name="A quite generic strategy that reduces the solution of a problem to the solution of similar subproble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40055" indent="-440055" defTabSz="578358">
              <a:spcBef>
                <a:spcPts val="1900"/>
              </a:spcBef>
              <a:defRPr sz="3168"/>
            </a:pPr>
            <a:r>
              <a:t>A quite generic strategy that reduces the solution of a problem to the solution of similar subproblems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Divide and conquer:</a:t>
            </a:r>
          </a:p>
          <a:p>
            <a:pPr lvl="2" marL="1320165" indent="-440055" defTabSz="578358">
              <a:spcBef>
                <a:spcPts val="1900"/>
              </a:spcBef>
              <a:defRPr sz="3168"/>
            </a:pPr>
            <a:r>
              <a:t>Division leads to a recursion subject to the Master Theorem</a:t>
            </a:r>
          </a:p>
          <a:p>
            <a:pPr lvl="2" marL="1320165" indent="-440055" defTabSz="578358">
              <a:spcBef>
                <a:spcPts val="1900"/>
              </a:spcBef>
              <a:defRPr sz="3168"/>
            </a:pPr>
            <a:r>
              <a:t>Generate two or more subproblems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General dynamic programming:</a:t>
            </a:r>
          </a:p>
          <a:p>
            <a:pPr lvl="2" marL="1320165" indent="-440055" defTabSz="578358">
              <a:spcBef>
                <a:spcPts val="1900"/>
              </a:spcBef>
              <a:defRPr sz="3168"/>
            </a:pPr>
            <a:r>
              <a:t>In general, no division but a reduction of problem size</a:t>
            </a:r>
          </a:p>
          <a:p>
            <a:pPr lvl="2" marL="1320165" indent="-440055" defTabSz="578358">
              <a:spcBef>
                <a:spcPts val="1900"/>
              </a:spcBef>
              <a:defRPr sz="3168"/>
            </a:pPr>
            <a:r>
              <a:t>Leads often to super-polynomial algorithms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2</a:t>
            </a:r>
          </a:p>
          <a:p>
            <a:pPr defTabSz="484886">
              <a:defRPr sz="6640"/>
            </a:pPr>
            <a:r>
              <a:t>Dominoes</a:t>
            </a:r>
          </a:p>
        </p:txBody>
      </p:sp>
      <p:sp>
        <p:nvSpPr>
          <p:cNvPr id="219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/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15</m:t>
                </m:r>
              </m:oMath>
            </a14:m>
            <a:r>
              <a:t> </a:t>
            </a:r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11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15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Levenshtein Di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Levenshtein Distance</a:t>
            </a:r>
          </a:p>
        </p:txBody>
      </p:sp>
      <p:sp>
        <p:nvSpPr>
          <p:cNvPr id="1551" name="We can simply change the formula to adjust to different edit 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simply change the formula to adjust to different edit models</a:t>
            </a:r>
          </a:p>
          <a:p>
            <a:pPr lvl="1"/>
            <a:r>
              <a:t>For example: We can charge 2 for adding or dropping and 3 for changing a letter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2</a:t>
            </a:r>
          </a:p>
          <a:p>
            <a:pPr defTabSz="484886">
              <a:defRPr sz="6640"/>
            </a:pPr>
            <a:r>
              <a:t>Dominos</a:t>
            </a:r>
          </a:p>
        </p:txBody>
      </p:sp>
      <p:sp>
        <p:nvSpPr>
          <p:cNvPr id="222" name="If you have a domino set (or two) try out to generate them al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11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15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15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41</m:t>
                  </m:r>
                </m:oMath>
              </m:oMathPara>
            </a14:m>
          </a:p>
          <a:p>
            <a:pPr/>
          </a:p>
          <a:p>
            <a:pPr/>
            <a:r>
              <a:t>If you have a domino set (or two) try out to generate them all</a:t>
            </a:r>
          </a:p>
          <a:p>
            <a:pPr/>
          </a:p>
          <a:p>
            <a:pPr/>
            <a:r>
              <a:t>If we continue, we notice that if the number of columns is odd, there is </a:t>
            </a:r>
            <a:r>
              <a:rPr b="1"/>
              <a:t>no</a:t>
            </a:r>
            <a:r>
              <a:t> tiling.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Implementing Domin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Implementing Dominos</a:t>
            </a:r>
          </a:p>
        </p:txBody>
      </p:sp>
      <p:sp>
        <p:nvSpPr>
          <p:cNvPr id="225" name="Method 1: Tabul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Method 1: Tabulation</a:t>
            </a:r>
          </a:p>
          <a:p>
            <a:pPr lvl="1"/>
            <a:r>
              <a:t>Create three arrays for A, B, and T</a:t>
            </a:r>
          </a:p>
          <a:p>
            <a:pPr lvl="1"/>
            <a:r>
              <a:t>Seed them with the initial values</a:t>
            </a:r>
          </a:p>
          <a:p>
            <a:pPr lvl="1"/>
            <a:r>
              <a:t>Then calculate</a:t>
            </a:r>
          </a:p>
        </p:txBody>
      </p:sp>
      <p:graphicFrame>
        <p:nvGraphicFramePr>
          <p:cNvPr id="226" name="Table"/>
          <p:cNvGraphicFramePr/>
          <p:nvPr/>
        </p:nvGraphicFramePr>
        <p:xfrm>
          <a:off x="9766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57150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Implementing Domin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Implementing Dominos</a:t>
            </a:r>
          </a:p>
        </p:txBody>
      </p:sp>
      <p:sp>
        <p:nvSpPr>
          <p:cNvPr id="229" name="Method 1: Tabulation…"/>
          <p:cNvSpPr txBox="1"/>
          <p:nvPr>
            <p:ph type="body" idx="1"/>
          </p:nvPr>
        </p:nvSpPr>
        <p:spPr>
          <a:xfrm>
            <a:off x="952500" y="2590800"/>
            <a:ext cx="8493883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Method 1: Tabulation</a:t>
            </a:r>
          </a:p>
          <a:p>
            <a:pPr lvl="1"/>
            <a:r>
              <a:t>Create three arrays for A, B, and T</a:t>
            </a:r>
          </a:p>
          <a:p>
            <a:pPr lvl="1"/>
            <a:r>
              <a:t>Seed them with the initial values</a:t>
            </a:r>
          </a:p>
          <a:p>
            <a:pPr lvl="1"/>
            <a:r>
              <a:t>Then calculate</a:t>
            </a:r>
          </a:p>
          <a:p>
            <a:pPr lvl="2"/>
            <a:r>
              <a:t>T[3] = T[1]+A[2]+B[2]</a:t>
            </a:r>
          </a:p>
          <a:p>
            <a:pPr lvl="2"/>
            <a:r>
              <a:t>The needed values are already in the table</a:t>
            </a:r>
          </a:p>
        </p:txBody>
      </p:sp>
      <p:graphicFrame>
        <p:nvGraphicFramePr>
          <p:cNvPr id="230" name="Table"/>
          <p:cNvGraphicFramePr/>
          <p:nvPr/>
        </p:nvGraphicFramePr>
        <p:xfrm>
          <a:off x="9766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57150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31" name="Oval"/>
          <p:cNvSpPr/>
          <p:nvPr/>
        </p:nvSpPr>
        <p:spPr>
          <a:xfrm>
            <a:off x="10328046" y="3765550"/>
            <a:ext cx="549505" cy="508000"/>
          </a:xfrm>
          <a:prstGeom prst="ellipse">
            <a:avLst/>
          </a:prstGeom>
          <a:ln w="63500">
            <a:solidFill>
              <a:srgbClr val="FF181A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2" name="Oval"/>
          <p:cNvSpPr/>
          <p:nvPr/>
        </p:nvSpPr>
        <p:spPr>
          <a:xfrm>
            <a:off x="10899546" y="4337050"/>
            <a:ext cx="549505" cy="508000"/>
          </a:xfrm>
          <a:prstGeom prst="ellipse">
            <a:avLst/>
          </a:prstGeom>
          <a:ln w="63500">
            <a:solidFill>
              <a:srgbClr val="FF181A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3" name="Oval"/>
          <p:cNvSpPr/>
          <p:nvPr/>
        </p:nvSpPr>
        <p:spPr>
          <a:xfrm>
            <a:off x="11512550" y="4337050"/>
            <a:ext cx="549504" cy="508000"/>
          </a:xfrm>
          <a:prstGeom prst="ellipse">
            <a:avLst/>
          </a:prstGeom>
          <a:ln w="63500">
            <a:solidFill>
              <a:srgbClr val="FF181A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Implementing Domin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Implementing Dominos</a:t>
            </a:r>
          </a:p>
        </p:txBody>
      </p:sp>
      <p:sp>
        <p:nvSpPr>
          <p:cNvPr id="236" name="Method 1: Tabulation…"/>
          <p:cNvSpPr txBox="1"/>
          <p:nvPr>
            <p:ph type="body" idx="1"/>
          </p:nvPr>
        </p:nvSpPr>
        <p:spPr>
          <a:xfrm>
            <a:off x="952500" y="2590800"/>
            <a:ext cx="8493883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Method 1: Tabulation</a:t>
            </a:r>
          </a:p>
          <a:p>
            <a:pPr lvl="1"/>
            <a:r>
              <a:t>Create three arrays for A, B, and T</a:t>
            </a:r>
          </a:p>
          <a:p>
            <a:pPr lvl="1"/>
            <a:r>
              <a:t>Seed them with the initial values</a:t>
            </a:r>
          </a:p>
          <a:p>
            <a:pPr lvl="1"/>
            <a:r>
              <a:t>Then calculate</a:t>
            </a:r>
          </a:p>
          <a:p>
            <a:pPr lvl="2"/>
            <a:r>
              <a:t>A[3] =A[1]+T[2]</a:t>
            </a:r>
          </a:p>
          <a:p>
            <a:pPr lvl="2"/>
            <a:r>
              <a:t>The needed values are already in the table</a:t>
            </a:r>
          </a:p>
        </p:txBody>
      </p:sp>
      <p:graphicFrame>
        <p:nvGraphicFramePr>
          <p:cNvPr id="237" name="Table"/>
          <p:cNvGraphicFramePr/>
          <p:nvPr/>
        </p:nvGraphicFramePr>
        <p:xfrm>
          <a:off x="9766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57150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38" name="Oval"/>
          <p:cNvSpPr/>
          <p:nvPr/>
        </p:nvSpPr>
        <p:spPr>
          <a:xfrm>
            <a:off x="10899546" y="3765550"/>
            <a:ext cx="549505" cy="508000"/>
          </a:xfrm>
          <a:prstGeom prst="ellipse">
            <a:avLst/>
          </a:prstGeom>
          <a:ln w="63500">
            <a:solidFill>
              <a:srgbClr val="FF181A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9" name="Oval"/>
          <p:cNvSpPr/>
          <p:nvPr/>
        </p:nvSpPr>
        <p:spPr>
          <a:xfrm>
            <a:off x="10369550" y="4337050"/>
            <a:ext cx="549504" cy="508000"/>
          </a:xfrm>
          <a:prstGeom prst="ellipse">
            <a:avLst/>
          </a:prstGeom>
          <a:ln w="63500">
            <a:solidFill>
              <a:srgbClr val="FF181A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Implementing Domin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Implementing Dominos</a:t>
            </a:r>
          </a:p>
        </p:txBody>
      </p:sp>
      <p:sp>
        <p:nvSpPr>
          <p:cNvPr id="242" name="Method 1: Tabulation…"/>
          <p:cNvSpPr txBox="1"/>
          <p:nvPr>
            <p:ph type="body" idx="1"/>
          </p:nvPr>
        </p:nvSpPr>
        <p:spPr>
          <a:xfrm>
            <a:off x="952500" y="2590800"/>
            <a:ext cx="8493883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Method 1: Tabulation</a:t>
            </a:r>
          </a:p>
          <a:p>
            <a:pPr lvl="1"/>
            <a:r>
              <a:t>Create three arrays for A, B, and T</a:t>
            </a:r>
          </a:p>
          <a:p>
            <a:pPr lvl="1"/>
            <a:r>
              <a:t>Seed them with the initial values</a:t>
            </a:r>
          </a:p>
          <a:p>
            <a:pPr lvl="1"/>
            <a:r>
              <a:t>Then calculate</a:t>
            </a:r>
          </a:p>
          <a:p>
            <a:pPr lvl="2"/>
            <a:r>
              <a:t>A[3] =A[1]+T[2]</a:t>
            </a:r>
          </a:p>
          <a:p>
            <a:pPr lvl="2"/>
            <a:r>
              <a:t>The needed values are already in the table</a:t>
            </a:r>
          </a:p>
        </p:txBody>
      </p:sp>
      <p:graphicFrame>
        <p:nvGraphicFramePr>
          <p:cNvPr id="243" name="Table"/>
          <p:cNvGraphicFramePr/>
          <p:nvPr/>
        </p:nvGraphicFramePr>
        <p:xfrm>
          <a:off x="9766300" y="25908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57150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153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209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46" name="We can do this in Python as wel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do this in Python as well</a:t>
            </a:r>
          </a:p>
          <a:p>
            <a:pPr lvl="1"/>
            <a:r>
              <a:t>In order not to get confused with indexing, I generate arrays that are filled with zeroes but for the initial values</a:t>
            </a:r>
          </a:p>
        </p:txBody>
      </p:sp>
      <p:sp>
        <p:nvSpPr>
          <p:cNvPr id="247" name="def dominoes(n):…"/>
          <p:cNvSpPr txBox="1"/>
          <p:nvPr/>
        </p:nvSpPr>
        <p:spPr>
          <a:xfrm>
            <a:off x="3244329" y="4654550"/>
            <a:ext cx="7583116" cy="521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def dominoes(n):</a:t>
            </a:r>
          </a:p>
          <a:p>
            <a:pPr/>
            <a:r>
              <a:t>    A = [0, 1, 0]</a:t>
            </a:r>
          </a:p>
          <a:p>
            <a:pPr/>
            <a:r>
              <a:t>    B = [0, 1, 0]</a:t>
            </a:r>
          </a:p>
          <a:p>
            <a:pPr/>
            <a:r>
              <a:t>    T = [0, 0, 3]</a:t>
            </a:r>
          </a:p>
          <a:p>
            <a:pPr/>
            <a:r>
              <a:t>    for _ in range(n-2):</a:t>
            </a:r>
          </a:p>
          <a:p>
            <a:pPr/>
            <a:r>
              <a:t>        A.append(0)</a:t>
            </a:r>
          </a:p>
          <a:p>
            <a:pPr/>
            <a:r>
              <a:t>        B.append(0)</a:t>
            </a:r>
          </a:p>
          <a:p>
            <a:pPr/>
            <a:r>
              <a:t>        T.append(0)</a:t>
            </a:r>
          </a:p>
          <a:p>
            <a:pPr/>
            <a:r>
              <a:t>    for i in range(3,n+1):</a:t>
            </a:r>
          </a:p>
          <a:p>
            <a:pPr/>
            <a:r>
              <a:t>        T[i] = T[i-2]+A[i-1]+B[i-1]</a:t>
            </a:r>
          </a:p>
          <a:p>
            <a:pPr/>
            <a:r>
              <a:t>        A[i] = T[i-1]+A[i-2]</a:t>
            </a:r>
          </a:p>
          <a:p>
            <a:pPr/>
            <a:r>
              <a:t>        B[i] = T[i-1]+B[i-2]</a:t>
            </a:r>
          </a:p>
          <a:p>
            <a:pPr/>
            <a:r>
              <a:t>    return T, A, 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50" name="This can be improve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700"/>
              </a:spcBef>
              <a:defRPr sz="2752"/>
            </a:pPr>
            <a:r>
              <a:t>This can be improved.  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Filling with zeroes is for zombies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A and B array of course have the same contents, so we only need one</a:t>
            </a:r>
          </a:p>
          <a:p>
            <a:pPr marL="382270" indent="-382270" defTabSz="502412">
              <a:spcBef>
                <a:spcPts val="1700"/>
              </a:spcBef>
              <a:defRPr sz="2752"/>
            </a:pPr>
            <a:r>
              <a:t>However, an exploding function like this one is deeply satisfying.  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There are 7424580412223196202895949384810803026794570617631909076111668818665385199533772702640636049290938823932530336092053295714677938324976257680329735042825922332254742656185337688282886926827702457299195194779497983305675993745796937417114740601377128195365234422911247446963166340427777721 tessellations of a 1000 by 3 field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53" name="Method 2: Memoization (sic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Method 2: Memoization (sic)</a:t>
            </a:r>
          </a:p>
          <a:p>
            <a:pPr lvl="1"/>
            <a:r>
              <a:t>We really have a system of recurrences here</a:t>
            </a:r>
          </a:p>
          <a:p>
            <a:pPr lvl="2"/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3"/>
            <a:r>
              <a:t>after getting rid of the A-copy B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/>
            <a:r>
              <a:t>So, we could use recursion</a:t>
            </a:r>
          </a:p>
          <a:p>
            <a:pPr lvl="2"/>
            <a:r>
              <a:t>This will actually work, because we never calculate the same value twice.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56" name="def t(n):…"/>
          <p:cNvSpPr txBox="1"/>
          <p:nvPr/>
        </p:nvSpPr>
        <p:spPr>
          <a:xfrm>
            <a:off x="2882316" y="2311399"/>
            <a:ext cx="7240167" cy="744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t>def t(n):</a:t>
            </a:r>
          </a:p>
          <a:p>
            <a:pPr>
              <a:defRPr sz="3000"/>
            </a:pPr>
            <a:r>
              <a:t>    if n &lt; 2:</a:t>
            </a:r>
          </a:p>
          <a:p>
            <a:pPr>
              <a:defRPr sz="3000"/>
            </a:pPr>
            <a:r>
              <a:t>        return 0</a:t>
            </a:r>
          </a:p>
          <a:p>
            <a:pPr>
              <a:defRPr sz="3000"/>
            </a:pPr>
            <a:r>
              <a:t>    if n == 2:</a:t>
            </a:r>
          </a:p>
          <a:p>
            <a:pPr>
              <a:defRPr sz="3000"/>
            </a:pPr>
            <a:r>
              <a:t>        return 3</a:t>
            </a:r>
          </a:p>
          <a:p>
            <a:pPr>
              <a:defRPr sz="3000"/>
            </a:pPr>
            <a:r>
              <a:t>    else:</a:t>
            </a:r>
          </a:p>
          <a:p>
            <a:pPr>
              <a:defRPr sz="3000"/>
            </a:pPr>
            <a:r>
              <a:t>        return t(n-2)+2*a(n-1)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def a(n):</a:t>
            </a:r>
          </a:p>
          <a:p>
            <a:pPr>
              <a:defRPr sz="3000"/>
            </a:pPr>
            <a:r>
              <a:t>    if n&lt;1:</a:t>
            </a:r>
          </a:p>
          <a:p>
            <a:pPr>
              <a:defRPr sz="3000"/>
            </a:pPr>
            <a:r>
              <a:t>        return 0</a:t>
            </a:r>
          </a:p>
          <a:p>
            <a:pPr>
              <a:defRPr sz="3000"/>
            </a:pPr>
            <a:r>
              <a:t>    if n==1:</a:t>
            </a:r>
          </a:p>
          <a:p>
            <a:pPr>
              <a:defRPr sz="3000"/>
            </a:pPr>
            <a:r>
              <a:t>        return 1</a:t>
            </a:r>
          </a:p>
          <a:p>
            <a:pPr>
              <a:defRPr sz="3000"/>
            </a:pPr>
            <a:r>
              <a:t>    else:</a:t>
            </a:r>
          </a:p>
          <a:p>
            <a:pPr>
              <a:defRPr sz="3000"/>
            </a:pPr>
            <a:r>
              <a:t>        return a(n-2)+t(n-1)</a:t>
            </a:r>
          </a:p>
          <a:p>
            <a:pPr>
              <a:defRPr sz="3000"/>
            </a:pPr>
            <a:r>
              <a:t>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Definition</a:t>
            </a:r>
          </a:p>
        </p:txBody>
      </p:sp>
      <p:sp>
        <p:nvSpPr>
          <p:cNvPr id="126" name="Key techniqu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Key technique:</a:t>
            </a:r>
          </a:p>
          <a:p>
            <a:pPr lvl="1">
              <a:defRPr b="1"/>
            </a:pPr>
            <a:r>
              <a:t>Memoization</a:t>
            </a:r>
          </a:p>
          <a:p>
            <a:pPr lvl="2"/>
            <a:r>
              <a:t>Previously obtained results are cached</a:t>
            </a:r>
          </a:p>
          <a:p>
            <a:pPr lvl="1">
              <a:defRPr b="1"/>
            </a:pPr>
            <a:r>
              <a:t>Tabulation</a:t>
            </a:r>
            <a:endParaRPr b="0"/>
          </a:p>
          <a:p>
            <a:pPr lvl="2">
              <a:defRPr b="1"/>
            </a:pPr>
            <a:r>
              <a:rPr b="0"/>
              <a:t>Solve all previous problems and put them into a table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59" name="But remember recursive Fibonacci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But remember recursive Fibonacci?</a:t>
            </a:r>
          </a:p>
          <a:p>
            <a:pPr lvl="1"/>
            <a:r>
              <a:t>We could spend a lot of time recalculating values</a:t>
            </a:r>
          </a:p>
          <a:p>
            <a:pPr/>
            <a:r>
              <a:t>This is where memoization comes in.</a:t>
            </a:r>
          </a:p>
          <a:p>
            <a:pPr lvl="1"/>
            <a:r>
              <a:t>Remember all of the previous values in a dictionary</a:t>
            </a:r>
          </a:p>
          <a:p>
            <a:pPr lvl="1"/>
            <a:r>
              <a:t>In our case, we need one dictionary for T values and another for A values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62" name="Let's speed up Fibonacci number calcul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speed up Fibonacci number calculation</a:t>
            </a:r>
          </a:p>
        </p:txBody>
      </p:sp>
      <p:sp>
        <p:nvSpPr>
          <p:cNvPr id="263" name="def recfib(n):…"/>
          <p:cNvSpPr txBox="1"/>
          <p:nvPr/>
        </p:nvSpPr>
        <p:spPr>
          <a:xfrm>
            <a:off x="2390750" y="3841750"/>
            <a:ext cx="8223300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recfib(n):</a:t>
            </a:r>
          </a:p>
          <a:p>
            <a:pPr/>
            <a:r>
              <a:t>    if n &lt; 2:</a:t>
            </a:r>
          </a:p>
          <a:p>
            <a:pPr/>
            <a:r>
              <a:t>        return n</a:t>
            </a:r>
          </a:p>
          <a:p>
            <a:pPr/>
            <a:r>
              <a:t>    else:</a:t>
            </a:r>
          </a:p>
          <a:p>
            <a:pPr/>
            <a:r>
              <a:t>        return recfib(n-1)+recfib(n-2)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66" name="We want to remember the recursive resul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want to remember the recursive results</a:t>
            </a:r>
          </a:p>
          <a:p>
            <a:pPr/>
            <a:r>
              <a:t>Create a dictionary with partially filled in values</a:t>
            </a:r>
          </a:p>
          <a:p>
            <a:pPr/>
            <a:r>
              <a:t>When we calculate recursively</a:t>
            </a:r>
          </a:p>
          <a:p>
            <a:pPr lvl="1"/>
            <a:r>
              <a:t>See whether a requested value is already in the dictionary</a:t>
            </a:r>
          </a:p>
          <a:p>
            <a:pPr lvl="1"/>
            <a:r>
              <a:t>Add any calculated value to the dictionary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69" name="Defining the dictiona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Defining the dictionary</a:t>
            </a:r>
          </a:p>
          <a:p>
            <a:pPr lvl="1"/>
            <a:r>
              <a:t>Step 1: Declare the dictionary</a:t>
            </a:r>
          </a:p>
          <a:p>
            <a:pPr lvl="2"/>
            <a:r>
              <a:t>Dictionary needs to stay the same between different calls to recfib, so it cannot be a local variable</a:t>
            </a:r>
          </a:p>
          <a:p>
            <a:pPr lvl="2"/>
            <a:r>
              <a:t>We can but do not need to use global </a:t>
            </a:r>
          </a:p>
          <a:p>
            <a:pPr lvl="3"/>
            <a:r>
              <a:t>Because dictionaries are called by reference, we can change them from within a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72" name="fibdic={0:0, 1:1}…"/>
          <p:cNvSpPr txBox="1"/>
          <p:nvPr/>
        </p:nvSpPr>
        <p:spPr>
          <a:xfrm>
            <a:off x="1883300" y="2660649"/>
            <a:ext cx="8436695" cy="443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fibdic={0:0, 1:1}</a:t>
            </a:r>
          </a:p>
          <a:p>
            <a:pPr/>
          </a:p>
          <a:p>
            <a:pPr/>
            <a:r>
              <a:t>def memfib(n):</a:t>
            </a:r>
          </a:p>
          <a:p>
            <a:pPr/>
            <a:r>
              <a:t>    global fibdic</a:t>
            </a:r>
          </a:p>
          <a:p>
            <a:pPr/>
            <a:r>
              <a:t>    if n in fibdic:</a:t>
            </a:r>
          </a:p>
          <a:p>
            <a:pPr/>
            <a:r>
              <a:t>        return fibdic[n]</a:t>
            </a:r>
          </a:p>
          <a:p>
            <a:pPr/>
            <a:r>
              <a:t>    else:</a:t>
            </a:r>
          </a:p>
          <a:p>
            <a:pPr/>
            <a:r>
              <a:t>        value = memfib(n-1)+memfib(n-2)</a:t>
            </a:r>
          </a:p>
          <a:p>
            <a:pPr/>
            <a:r>
              <a:t>        fibdic[n]=value</a:t>
            </a:r>
          </a:p>
          <a:p>
            <a:pPr/>
            <a:r>
              <a:t>        return value</a:t>
            </a:r>
          </a:p>
          <a:p>
            <a:pPr/>
            <a:r>
              <a:t>    </a:t>
            </a:r>
          </a:p>
        </p:txBody>
      </p:sp>
      <p:sp>
        <p:nvSpPr>
          <p:cNvPr id="273" name="Dictionary is defined outside the function's body"/>
          <p:cNvSpPr/>
          <p:nvPr/>
        </p:nvSpPr>
        <p:spPr>
          <a:xfrm>
            <a:off x="5518757" y="2413000"/>
            <a:ext cx="6250386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125" y="0"/>
                </a:moveTo>
                <a:cubicBezTo>
                  <a:pt x="7004" y="0"/>
                  <a:pt x="6906" y="484"/>
                  <a:pt x="6906" y="1080"/>
                </a:cubicBezTo>
                <a:lnTo>
                  <a:pt x="6906" y="10557"/>
                </a:lnTo>
                <a:lnTo>
                  <a:pt x="0" y="12717"/>
                </a:lnTo>
                <a:lnTo>
                  <a:pt x="6906" y="14877"/>
                </a:lnTo>
                <a:lnTo>
                  <a:pt x="6906" y="20520"/>
                </a:lnTo>
                <a:cubicBezTo>
                  <a:pt x="6906" y="21116"/>
                  <a:pt x="7004" y="21600"/>
                  <a:pt x="7125" y="21600"/>
                </a:cubicBezTo>
                <a:lnTo>
                  <a:pt x="21381" y="21600"/>
                </a:lnTo>
                <a:cubicBezTo>
                  <a:pt x="21502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502" y="0"/>
                  <a:pt x="21381" y="0"/>
                </a:cubicBezTo>
                <a:lnTo>
                  <a:pt x="7125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Dictionary is defined outside the function's body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76" name="fibdic={0:0, 1:1}…"/>
          <p:cNvSpPr txBox="1"/>
          <p:nvPr/>
        </p:nvSpPr>
        <p:spPr>
          <a:xfrm>
            <a:off x="1883300" y="2660649"/>
            <a:ext cx="8436695" cy="443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fibdic={0:0, 1:1}</a:t>
            </a:r>
          </a:p>
          <a:p>
            <a:pPr/>
          </a:p>
          <a:p>
            <a:pPr/>
            <a:r>
              <a:t>def memfib(n):</a:t>
            </a:r>
          </a:p>
          <a:p>
            <a:pPr/>
            <a:r>
              <a:t>    global fibdic</a:t>
            </a:r>
          </a:p>
          <a:p>
            <a:pPr/>
            <a:r>
              <a:t>    if n in fibdic:</a:t>
            </a:r>
          </a:p>
          <a:p>
            <a:pPr/>
            <a:r>
              <a:t>        return fibdic[n]</a:t>
            </a:r>
          </a:p>
          <a:p>
            <a:pPr/>
            <a:r>
              <a:t>    else:</a:t>
            </a:r>
          </a:p>
          <a:p>
            <a:pPr/>
            <a:r>
              <a:t>        value = memfib(n-1)+memfib(n-2)</a:t>
            </a:r>
          </a:p>
          <a:p>
            <a:pPr/>
            <a:r>
              <a:t>        fibdic[n]=value</a:t>
            </a:r>
          </a:p>
          <a:p>
            <a:pPr/>
            <a:r>
              <a:t>        return value</a:t>
            </a:r>
          </a:p>
          <a:p>
            <a:pPr/>
            <a:r>
              <a:t>    </a:t>
            </a:r>
          </a:p>
        </p:txBody>
      </p:sp>
      <p:sp>
        <p:nvSpPr>
          <p:cNvPr id="277" name="The base case is now encoded in the dictionary"/>
          <p:cNvSpPr/>
          <p:nvPr/>
        </p:nvSpPr>
        <p:spPr>
          <a:xfrm>
            <a:off x="5518757" y="2413000"/>
            <a:ext cx="6250386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125" y="0"/>
                </a:moveTo>
                <a:cubicBezTo>
                  <a:pt x="7004" y="0"/>
                  <a:pt x="6906" y="484"/>
                  <a:pt x="6906" y="1080"/>
                </a:cubicBezTo>
                <a:lnTo>
                  <a:pt x="6906" y="10557"/>
                </a:lnTo>
                <a:lnTo>
                  <a:pt x="0" y="12717"/>
                </a:lnTo>
                <a:lnTo>
                  <a:pt x="6906" y="14877"/>
                </a:lnTo>
                <a:lnTo>
                  <a:pt x="6906" y="20520"/>
                </a:lnTo>
                <a:cubicBezTo>
                  <a:pt x="6906" y="21116"/>
                  <a:pt x="7004" y="21600"/>
                  <a:pt x="7125" y="21600"/>
                </a:cubicBezTo>
                <a:lnTo>
                  <a:pt x="21381" y="21600"/>
                </a:lnTo>
                <a:cubicBezTo>
                  <a:pt x="21502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502" y="0"/>
                  <a:pt x="21381" y="0"/>
                </a:cubicBezTo>
                <a:lnTo>
                  <a:pt x="7125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The base case is now encoded in the dictionary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80" name="fibdic={0:0, 1:1}…"/>
          <p:cNvSpPr txBox="1"/>
          <p:nvPr/>
        </p:nvSpPr>
        <p:spPr>
          <a:xfrm>
            <a:off x="1883300" y="2660649"/>
            <a:ext cx="8436695" cy="443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fibdic={0:0, 1:1}</a:t>
            </a:r>
          </a:p>
          <a:p>
            <a:pPr/>
          </a:p>
          <a:p>
            <a:pPr/>
            <a:r>
              <a:t>def memfib(n):</a:t>
            </a:r>
          </a:p>
          <a:p>
            <a:pPr/>
            <a:r>
              <a:t>    global fibdic</a:t>
            </a:r>
          </a:p>
          <a:p>
            <a:pPr/>
            <a:r>
              <a:t>    if n in fibdic:</a:t>
            </a:r>
          </a:p>
          <a:p>
            <a:pPr/>
            <a:r>
              <a:t>        return fibdic[n]</a:t>
            </a:r>
          </a:p>
          <a:p>
            <a:pPr/>
            <a:r>
              <a:t>    else:</a:t>
            </a:r>
          </a:p>
          <a:p>
            <a:pPr/>
            <a:r>
              <a:t>        value = memfib(n-1)+memfib(n-2)</a:t>
            </a:r>
          </a:p>
          <a:p>
            <a:pPr/>
            <a:r>
              <a:t>        fibdic[n]=value</a:t>
            </a:r>
          </a:p>
          <a:p>
            <a:pPr/>
            <a:r>
              <a:t>        return value</a:t>
            </a:r>
          </a:p>
          <a:p>
            <a:pPr/>
            <a:r>
              <a:t>    </a:t>
            </a:r>
          </a:p>
        </p:txBody>
      </p:sp>
      <p:sp>
        <p:nvSpPr>
          <p:cNvPr id="281" name="This is not really necessary…"/>
          <p:cNvSpPr/>
          <p:nvPr/>
        </p:nvSpPr>
        <p:spPr>
          <a:xfrm>
            <a:off x="5667585" y="2413000"/>
            <a:ext cx="6101558" cy="1736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72" y="0"/>
                </a:moveTo>
                <a:cubicBezTo>
                  <a:pt x="6648" y="0"/>
                  <a:pt x="6547" y="354"/>
                  <a:pt x="6547" y="790"/>
                </a:cubicBezTo>
                <a:lnTo>
                  <a:pt x="6547" y="13554"/>
                </a:lnTo>
                <a:lnTo>
                  <a:pt x="0" y="21600"/>
                </a:lnTo>
                <a:lnTo>
                  <a:pt x="7973" y="15795"/>
                </a:lnTo>
                <a:lnTo>
                  <a:pt x="21375" y="15795"/>
                </a:lnTo>
                <a:cubicBezTo>
                  <a:pt x="21499" y="15795"/>
                  <a:pt x="21600" y="15442"/>
                  <a:pt x="21600" y="15005"/>
                </a:cubicBezTo>
                <a:lnTo>
                  <a:pt x="21600" y="790"/>
                </a:lnTo>
                <a:cubicBezTo>
                  <a:pt x="21600" y="354"/>
                  <a:pt x="21499" y="0"/>
                  <a:pt x="21375" y="0"/>
                </a:cubicBezTo>
                <a:lnTo>
                  <a:pt x="677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This is not really necessary</a:t>
            </a:r>
          </a:p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Scope rules would find fibdic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84" name="fibdic={0:0, 1:1}…"/>
          <p:cNvSpPr txBox="1"/>
          <p:nvPr/>
        </p:nvSpPr>
        <p:spPr>
          <a:xfrm>
            <a:off x="1883300" y="2660649"/>
            <a:ext cx="8436695" cy="443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fibdic={0:0, 1:1}</a:t>
            </a:r>
          </a:p>
          <a:p>
            <a:pPr/>
          </a:p>
          <a:p>
            <a:pPr/>
            <a:r>
              <a:t>def memfib(n):</a:t>
            </a:r>
          </a:p>
          <a:p>
            <a:pPr/>
            <a:r>
              <a:t>    global fibdic</a:t>
            </a:r>
          </a:p>
          <a:p>
            <a:pPr/>
            <a:r>
              <a:t>    if n in fibdic:</a:t>
            </a:r>
          </a:p>
          <a:p>
            <a:pPr/>
            <a:r>
              <a:t>        return fibdic[n]</a:t>
            </a:r>
          </a:p>
          <a:p>
            <a:pPr/>
            <a:r>
              <a:t>    else:</a:t>
            </a:r>
          </a:p>
          <a:p>
            <a:pPr/>
            <a:r>
              <a:t>        value = memfib(n-1)+memfib(n-2)</a:t>
            </a:r>
          </a:p>
          <a:p>
            <a:pPr/>
            <a:r>
              <a:t>        fibdic[n]=value</a:t>
            </a:r>
          </a:p>
          <a:p>
            <a:pPr/>
            <a:r>
              <a:t>        return value</a:t>
            </a:r>
          </a:p>
          <a:p>
            <a:pPr/>
            <a:r>
              <a:t>    </a:t>
            </a:r>
          </a:p>
        </p:txBody>
      </p:sp>
      <p:sp>
        <p:nvSpPr>
          <p:cNvPr id="285" name="First look for the value in the dictionary."/>
          <p:cNvSpPr/>
          <p:nvPr/>
        </p:nvSpPr>
        <p:spPr>
          <a:xfrm>
            <a:off x="5587020" y="2413000"/>
            <a:ext cx="6182123" cy="2142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965" y="0"/>
                </a:moveTo>
                <a:cubicBezTo>
                  <a:pt x="6843" y="0"/>
                  <a:pt x="6743" y="287"/>
                  <a:pt x="6743" y="640"/>
                </a:cubicBezTo>
                <a:lnTo>
                  <a:pt x="6743" y="11012"/>
                </a:lnTo>
                <a:lnTo>
                  <a:pt x="0" y="21600"/>
                </a:lnTo>
                <a:lnTo>
                  <a:pt x="7639" y="12805"/>
                </a:lnTo>
                <a:lnTo>
                  <a:pt x="21378" y="12805"/>
                </a:lnTo>
                <a:cubicBezTo>
                  <a:pt x="21501" y="12805"/>
                  <a:pt x="21600" y="12518"/>
                  <a:pt x="21600" y="12165"/>
                </a:cubicBezTo>
                <a:lnTo>
                  <a:pt x="21600" y="640"/>
                </a:lnTo>
                <a:cubicBezTo>
                  <a:pt x="21600" y="287"/>
                  <a:pt x="21501" y="0"/>
                  <a:pt x="21378" y="0"/>
                </a:cubicBezTo>
                <a:lnTo>
                  <a:pt x="6965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First look for the value in the dictionary.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88" name="fibdic={0:0, 1:1}…"/>
          <p:cNvSpPr txBox="1"/>
          <p:nvPr/>
        </p:nvSpPr>
        <p:spPr>
          <a:xfrm>
            <a:off x="1883300" y="2660649"/>
            <a:ext cx="8436695" cy="443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fibdic={0:0, 1:1}</a:t>
            </a:r>
          </a:p>
          <a:p>
            <a:pPr/>
          </a:p>
          <a:p>
            <a:pPr/>
            <a:r>
              <a:t>def memfib(n):</a:t>
            </a:r>
          </a:p>
          <a:p>
            <a:pPr/>
            <a:r>
              <a:t>    global fibdic</a:t>
            </a:r>
          </a:p>
          <a:p>
            <a:pPr/>
            <a:r>
              <a:t>    if n in fibdic:</a:t>
            </a:r>
          </a:p>
          <a:p>
            <a:pPr/>
            <a:r>
              <a:t>        return fibdic[n]</a:t>
            </a:r>
          </a:p>
          <a:p>
            <a:pPr/>
            <a:r>
              <a:t>    else:</a:t>
            </a:r>
          </a:p>
          <a:p>
            <a:pPr/>
            <a:r>
              <a:t>        value = memfib(n-1)+memfib(n-2)</a:t>
            </a:r>
          </a:p>
          <a:p>
            <a:pPr/>
            <a:r>
              <a:t>        fibdic[n]=value</a:t>
            </a:r>
          </a:p>
          <a:p>
            <a:pPr/>
            <a:r>
              <a:t>        return value</a:t>
            </a:r>
          </a:p>
          <a:p>
            <a:pPr/>
            <a:r>
              <a:t>    </a:t>
            </a:r>
          </a:p>
        </p:txBody>
      </p:sp>
      <p:sp>
        <p:nvSpPr>
          <p:cNvPr id="289" name="When we do a calculation, we need to do two things:…"/>
          <p:cNvSpPr/>
          <p:nvPr/>
        </p:nvSpPr>
        <p:spPr>
          <a:xfrm>
            <a:off x="6083510" y="2413000"/>
            <a:ext cx="5868592" cy="3081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520" y="0"/>
                </a:moveTo>
                <a:cubicBezTo>
                  <a:pt x="5386" y="0"/>
                  <a:pt x="5276" y="208"/>
                  <a:pt x="5276" y="465"/>
                </a:cubicBezTo>
                <a:lnTo>
                  <a:pt x="5276" y="13611"/>
                </a:lnTo>
                <a:lnTo>
                  <a:pt x="0" y="21600"/>
                </a:lnTo>
                <a:lnTo>
                  <a:pt x="6109" y="14935"/>
                </a:lnTo>
                <a:lnTo>
                  <a:pt x="21358" y="14935"/>
                </a:lnTo>
                <a:cubicBezTo>
                  <a:pt x="21492" y="14935"/>
                  <a:pt x="21600" y="14727"/>
                  <a:pt x="21600" y="14470"/>
                </a:cubicBezTo>
                <a:lnTo>
                  <a:pt x="21600" y="465"/>
                </a:lnTo>
                <a:cubicBezTo>
                  <a:pt x="21600" y="208"/>
                  <a:pt x="21492" y="0"/>
                  <a:pt x="21358" y="0"/>
                </a:cubicBezTo>
                <a:lnTo>
                  <a:pt x="552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When we do a calculation, we need to do two things:</a:t>
            </a:r>
          </a:p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(1) Update the dictionary</a:t>
            </a:r>
          </a:p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(2) Return the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92" name="fibdic={0:0, 1:1}…"/>
          <p:cNvSpPr txBox="1"/>
          <p:nvPr/>
        </p:nvSpPr>
        <p:spPr>
          <a:xfrm>
            <a:off x="1883300" y="2660649"/>
            <a:ext cx="8436695" cy="443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fibdic={0:0, 1:1}</a:t>
            </a:r>
          </a:p>
          <a:p>
            <a:pPr/>
          </a:p>
          <a:p>
            <a:pPr/>
            <a:r>
              <a:t>def memfib(n):</a:t>
            </a:r>
          </a:p>
          <a:p>
            <a:pPr/>
            <a:r>
              <a:t>    global fibdic</a:t>
            </a:r>
          </a:p>
          <a:p>
            <a:pPr/>
            <a:r>
              <a:t>    if n in fibdic:</a:t>
            </a:r>
          </a:p>
          <a:p>
            <a:pPr/>
            <a:r>
              <a:t>        return fibdic[n]</a:t>
            </a:r>
          </a:p>
          <a:p>
            <a:pPr/>
            <a:r>
              <a:t>    else:</a:t>
            </a:r>
          </a:p>
          <a:p>
            <a:pPr/>
            <a:r>
              <a:t>        value = memfib(n-1)+memfib(n-2)</a:t>
            </a:r>
          </a:p>
          <a:p>
            <a:pPr/>
            <a:r>
              <a:t>        fibdic[n]=value</a:t>
            </a:r>
          </a:p>
          <a:p>
            <a:pPr/>
            <a:r>
              <a:t>        return value</a:t>
            </a:r>
          </a:p>
          <a:p>
            <a:pPr/>
            <a:r>
              <a:t>    </a:t>
            </a:r>
          </a:p>
        </p:txBody>
      </p:sp>
      <p:sp>
        <p:nvSpPr>
          <p:cNvPr id="293" name="(1) Update the dictionary"/>
          <p:cNvSpPr/>
          <p:nvPr/>
        </p:nvSpPr>
        <p:spPr>
          <a:xfrm>
            <a:off x="6149392" y="2413000"/>
            <a:ext cx="5802710" cy="3387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338" y="0"/>
                </a:moveTo>
                <a:cubicBezTo>
                  <a:pt x="5201" y="0"/>
                  <a:pt x="5091" y="189"/>
                  <a:pt x="5091" y="423"/>
                </a:cubicBezTo>
                <a:lnTo>
                  <a:pt x="5091" y="12340"/>
                </a:lnTo>
                <a:lnTo>
                  <a:pt x="0" y="21600"/>
                </a:lnTo>
                <a:lnTo>
                  <a:pt x="5844" y="13588"/>
                </a:lnTo>
                <a:lnTo>
                  <a:pt x="21355" y="13588"/>
                </a:lnTo>
                <a:cubicBezTo>
                  <a:pt x="21491" y="13588"/>
                  <a:pt x="21600" y="13398"/>
                  <a:pt x="21600" y="13165"/>
                </a:cubicBezTo>
                <a:lnTo>
                  <a:pt x="21600" y="423"/>
                </a:lnTo>
                <a:cubicBezTo>
                  <a:pt x="21600" y="189"/>
                  <a:pt x="21491" y="0"/>
                  <a:pt x="21355" y="0"/>
                </a:cubicBezTo>
                <a:lnTo>
                  <a:pt x="533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(1) Update the dictionary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Us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Usage</a:t>
            </a:r>
          </a:p>
        </p:txBody>
      </p:sp>
      <p:sp>
        <p:nvSpPr>
          <p:cNvPr id="129" name="Dynamic programming is very generi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Dynamic programming is very generic</a:t>
            </a:r>
          </a:p>
          <a:p>
            <a:pPr lvl="1"/>
            <a:r>
              <a:t>Often, does not lead to poly-time algorithms</a:t>
            </a:r>
          </a:p>
          <a:p>
            <a:pPr lvl="1"/>
            <a:r>
              <a:t>Used often when problems need to be solved even though it is known that a good scalable algorithm is unavailable</a:t>
            </a:r>
          </a:p>
          <a:p>
            <a:pPr lvl="1"/>
            <a:r>
              <a:t>I.e. an NP-complete problem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296" name="fibdic={0:0, 1:1}…"/>
          <p:cNvSpPr txBox="1"/>
          <p:nvPr/>
        </p:nvSpPr>
        <p:spPr>
          <a:xfrm>
            <a:off x="1883300" y="2660649"/>
            <a:ext cx="8436695" cy="443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fibdic={0:0, 1:1}</a:t>
            </a:r>
          </a:p>
          <a:p>
            <a:pPr/>
          </a:p>
          <a:p>
            <a:pPr/>
            <a:r>
              <a:t>def memfib(n):</a:t>
            </a:r>
          </a:p>
          <a:p>
            <a:pPr/>
            <a:r>
              <a:t>    global fibdic</a:t>
            </a:r>
          </a:p>
          <a:p>
            <a:pPr/>
            <a:r>
              <a:t>    if n in fibdic:</a:t>
            </a:r>
          </a:p>
          <a:p>
            <a:pPr/>
            <a:r>
              <a:t>        return fibdic[n]</a:t>
            </a:r>
          </a:p>
          <a:p>
            <a:pPr/>
            <a:r>
              <a:t>    else:</a:t>
            </a:r>
          </a:p>
          <a:p>
            <a:pPr/>
            <a:r>
              <a:t>        value = memfib(n-1)+memfib(n-2)</a:t>
            </a:r>
          </a:p>
          <a:p>
            <a:pPr/>
            <a:r>
              <a:t>        fibdic[n]=value</a:t>
            </a:r>
          </a:p>
          <a:p>
            <a:pPr/>
            <a:r>
              <a:t>        return value</a:t>
            </a:r>
          </a:p>
          <a:p>
            <a:pPr/>
            <a:r>
              <a:t>    </a:t>
            </a:r>
          </a:p>
        </p:txBody>
      </p:sp>
      <p:sp>
        <p:nvSpPr>
          <p:cNvPr id="297" name="(2) Return the result"/>
          <p:cNvSpPr/>
          <p:nvPr/>
        </p:nvSpPr>
        <p:spPr>
          <a:xfrm>
            <a:off x="5882692" y="2413000"/>
            <a:ext cx="6069410" cy="3711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52" y="0"/>
                </a:moveTo>
                <a:cubicBezTo>
                  <a:pt x="5922" y="0"/>
                  <a:pt x="5816" y="173"/>
                  <a:pt x="5816" y="386"/>
                </a:cubicBezTo>
                <a:lnTo>
                  <a:pt x="5816" y="11264"/>
                </a:lnTo>
                <a:lnTo>
                  <a:pt x="0" y="21600"/>
                </a:lnTo>
                <a:lnTo>
                  <a:pt x="6520" y="12401"/>
                </a:lnTo>
                <a:lnTo>
                  <a:pt x="21366" y="12401"/>
                </a:lnTo>
                <a:cubicBezTo>
                  <a:pt x="21496" y="12401"/>
                  <a:pt x="21600" y="12228"/>
                  <a:pt x="21600" y="12015"/>
                </a:cubicBezTo>
                <a:lnTo>
                  <a:pt x="21600" y="386"/>
                </a:lnTo>
                <a:cubicBezTo>
                  <a:pt x="21600" y="173"/>
                  <a:pt x="21496" y="0"/>
                  <a:pt x="21366" y="0"/>
                </a:cubicBezTo>
                <a:lnTo>
                  <a:pt x="605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(2) Return the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Implementing Domino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Implementing Dominoes</a:t>
            </a:r>
          </a:p>
        </p:txBody>
      </p:sp>
      <p:sp>
        <p:nvSpPr>
          <p:cNvPr id="300" name="This now runs much fas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now runs much faster</a:t>
            </a:r>
          </a:p>
          <a:p>
            <a:pPr lvl="1"/>
            <a:r>
              <a:t>And the dictionary persists between calls</a:t>
            </a:r>
          </a:p>
        </p:txBody>
      </p:sp>
      <p:pic>
        <p:nvPicPr>
          <p:cNvPr id="301" name="Screen Shot 2020-03-24 at 2.35.37 PM.png" descr="Screen Shot 2020-03-24 at 2.35.3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057" y="4648481"/>
            <a:ext cx="11908584" cy="2501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Implementing Memo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Implementing Memoization</a:t>
            </a:r>
          </a:p>
        </p:txBody>
      </p:sp>
      <p:sp>
        <p:nvSpPr>
          <p:cNvPr id="304" name="In Python, define a decora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Python, define a decorator</a:t>
            </a:r>
          </a:p>
          <a:p>
            <a:pPr lvl="1"/>
            <a:r>
              <a:t>A decorator applies a function on a function to be defined</a:t>
            </a:r>
          </a:p>
          <a:p>
            <a:pPr lvl="1"/>
            <a:r>
              <a:t>When the function is called, the function of the function is instead called</a:t>
            </a:r>
          </a:p>
          <a:p>
            <a:pPr lvl="1"/>
            <a:r>
              <a:t>Same function can apply to many different functions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Implementing Memo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Implementing Memoization</a:t>
            </a:r>
          </a:p>
        </p:txBody>
      </p:sp>
      <p:sp>
        <p:nvSpPr>
          <p:cNvPr id="307" name="def memoize_function(f):…"/>
          <p:cNvSpPr txBox="1"/>
          <p:nvPr/>
        </p:nvSpPr>
        <p:spPr>
          <a:xfrm>
            <a:off x="952500" y="2762296"/>
            <a:ext cx="6942932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memoize_function(f):</a:t>
            </a:r>
          </a:p>
          <a:p>
            <a:pPr/>
            <a:r>
              <a:t>    memory = {}</a:t>
            </a:r>
          </a:p>
          <a:p>
            <a:pPr/>
            <a:r>
              <a:t>    def inner(num):</a:t>
            </a:r>
          </a:p>
          <a:p>
            <a:pPr/>
            <a:r>
              <a:t>        if num not in memory:</a:t>
            </a:r>
          </a:p>
          <a:p>
            <a:pPr/>
            <a:r>
              <a:t>            memory[num] = f(num)</a:t>
            </a:r>
          </a:p>
          <a:p>
            <a:pPr/>
            <a:r>
              <a:t>        return memory[num]</a:t>
            </a:r>
          </a:p>
          <a:p>
            <a:pPr/>
            <a:r>
              <a:t>    return inner</a:t>
            </a:r>
          </a:p>
        </p:txBody>
      </p:sp>
      <p:sp>
        <p:nvSpPr>
          <p:cNvPr id="308" name="The outer function"/>
          <p:cNvSpPr/>
          <p:nvPr/>
        </p:nvSpPr>
        <p:spPr>
          <a:xfrm>
            <a:off x="6234305" y="2762296"/>
            <a:ext cx="6112273" cy="655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102" y="0"/>
                </a:moveTo>
                <a:cubicBezTo>
                  <a:pt x="7978" y="0"/>
                  <a:pt x="7878" y="937"/>
                  <a:pt x="7878" y="2092"/>
                </a:cubicBezTo>
                <a:lnTo>
                  <a:pt x="7878" y="4969"/>
                </a:lnTo>
                <a:lnTo>
                  <a:pt x="0" y="9153"/>
                </a:lnTo>
                <a:lnTo>
                  <a:pt x="7878" y="13323"/>
                </a:lnTo>
                <a:lnTo>
                  <a:pt x="7878" y="19508"/>
                </a:lnTo>
                <a:cubicBezTo>
                  <a:pt x="7878" y="20663"/>
                  <a:pt x="7978" y="21600"/>
                  <a:pt x="8102" y="21600"/>
                </a:cubicBezTo>
                <a:lnTo>
                  <a:pt x="21376" y="21600"/>
                </a:lnTo>
                <a:cubicBezTo>
                  <a:pt x="21500" y="21600"/>
                  <a:pt x="21600" y="20663"/>
                  <a:pt x="21600" y="19508"/>
                </a:cubicBezTo>
                <a:lnTo>
                  <a:pt x="21600" y="2092"/>
                </a:lnTo>
                <a:cubicBezTo>
                  <a:pt x="21600" y="937"/>
                  <a:pt x="21500" y="0"/>
                  <a:pt x="21376" y="0"/>
                </a:cubicBezTo>
                <a:lnTo>
                  <a:pt x="8102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The outer function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Implementing Memo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Implementing Memoization</a:t>
            </a:r>
          </a:p>
        </p:txBody>
      </p:sp>
      <p:sp>
        <p:nvSpPr>
          <p:cNvPr id="311" name="def memoize_function(f):…"/>
          <p:cNvSpPr txBox="1"/>
          <p:nvPr/>
        </p:nvSpPr>
        <p:spPr>
          <a:xfrm>
            <a:off x="952500" y="2762296"/>
            <a:ext cx="6942932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memoize_function(f):</a:t>
            </a:r>
          </a:p>
          <a:p>
            <a:pPr/>
            <a:r>
              <a:t>    memory = {}</a:t>
            </a:r>
          </a:p>
          <a:p>
            <a:pPr/>
            <a:r>
              <a:t>    def inner(num):</a:t>
            </a:r>
          </a:p>
          <a:p>
            <a:pPr/>
            <a:r>
              <a:t>        if num not in memory:</a:t>
            </a:r>
          </a:p>
          <a:p>
            <a:pPr/>
            <a:r>
              <a:t>            memory[num] = f(num)</a:t>
            </a:r>
          </a:p>
          <a:p>
            <a:pPr/>
            <a:r>
              <a:t>        return memory[num]</a:t>
            </a:r>
          </a:p>
          <a:p>
            <a:pPr/>
            <a:r>
              <a:t>    return inner</a:t>
            </a:r>
          </a:p>
        </p:txBody>
      </p:sp>
      <p:sp>
        <p:nvSpPr>
          <p:cNvPr id="312" name="memory is available inside the full scope of memoize_function"/>
          <p:cNvSpPr/>
          <p:nvPr/>
        </p:nvSpPr>
        <p:spPr>
          <a:xfrm>
            <a:off x="4617833" y="2762296"/>
            <a:ext cx="7728745" cy="1277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25" y="0"/>
                </a:moveTo>
                <a:cubicBezTo>
                  <a:pt x="10827" y="0"/>
                  <a:pt x="10748" y="481"/>
                  <a:pt x="10748" y="1074"/>
                </a:cubicBezTo>
                <a:lnTo>
                  <a:pt x="10748" y="8652"/>
                </a:lnTo>
                <a:lnTo>
                  <a:pt x="0" y="10807"/>
                </a:lnTo>
                <a:lnTo>
                  <a:pt x="10748" y="12955"/>
                </a:lnTo>
                <a:lnTo>
                  <a:pt x="10748" y="20526"/>
                </a:lnTo>
                <a:cubicBezTo>
                  <a:pt x="10748" y="21119"/>
                  <a:pt x="10827" y="21600"/>
                  <a:pt x="10925" y="21600"/>
                </a:cubicBezTo>
                <a:lnTo>
                  <a:pt x="21423" y="21600"/>
                </a:lnTo>
                <a:cubicBezTo>
                  <a:pt x="21521" y="21600"/>
                  <a:pt x="21600" y="21119"/>
                  <a:pt x="21600" y="20526"/>
                </a:cubicBezTo>
                <a:lnTo>
                  <a:pt x="21600" y="1074"/>
                </a:lnTo>
                <a:cubicBezTo>
                  <a:pt x="21600" y="481"/>
                  <a:pt x="21521" y="0"/>
                  <a:pt x="21423" y="0"/>
                </a:cubicBezTo>
                <a:lnTo>
                  <a:pt x="10925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memory is available inside the full scope of memoize_function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Implementing Memo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Implementing Memoization</a:t>
            </a:r>
          </a:p>
        </p:txBody>
      </p:sp>
      <p:sp>
        <p:nvSpPr>
          <p:cNvPr id="315" name="def memoize_function(f):…"/>
          <p:cNvSpPr txBox="1"/>
          <p:nvPr/>
        </p:nvSpPr>
        <p:spPr>
          <a:xfrm>
            <a:off x="952500" y="2762296"/>
            <a:ext cx="6942932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memoize_function(f):</a:t>
            </a:r>
          </a:p>
          <a:p>
            <a:pPr/>
            <a:r>
              <a:t>    memory = {}</a:t>
            </a:r>
          </a:p>
          <a:p>
            <a:pPr/>
            <a:r>
              <a:t>    def inner(num):</a:t>
            </a:r>
          </a:p>
          <a:p>
            <a:pPr/>
            <a:r>
              <a:t>        if num not in memory:</a:t>
            </a:r>
          </a:p>
          <a:p>
            <a:pPr/>
            <a:r>
              <a:t>            memory[num] = f(num)</a:t>
            </a:r>
          </a:p>
          <a:p>
            <a:pPr/>
            <a:r>
              <a:t>        return memory[num]</a:t>
            </a:r>
          </a:p>
          <a:p>
            <a:pPr/>
            <a:r>
              <a:t>    return inner</a:t>
            </a:r>
          </a:p>
        </p:txBody>
      </p:sp>
      <p:sp>
        <p:nvSpPr>
          <p:cNvPr id="316" name="inner is the function that we return"/>
          <p:cNvSpPr/>
          <p:nvPr/>
        </p:nvSpPr>
        <p:spPr>
          <a:xfrm>
            <a:off x="5277439" y="2762296"/>
            <a:ext cx="7069139" cy="1277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29" y="0"/>
                </a:moveTo>
                <a:cubicBezTo>
                  <a:pt x="9822" y="0"/>
                  <a:pt x="9735" y="481"/>
                  <a:pt x="9735" y="1074"/>
                </a:cubicBezTo>
                <a:lnTo>
                  <a:pt x="9735" y="15384"/>
                </a:lnTo>
                <a:lnTo>
                  <a:pt x="0" y="17539"/>
                </a:lnTo>
                <a:lnTo>
                  <a:pt x="9735" y="19687"/>
                </a:lnTo>
                <a:lnTo>
                  <a:pt x="9735" y="20526"/>
                </a:lnTo>
                <a:cubicBezTo>
                  <a:pt x="9735" y="21119"/>
                  <a:pt x="9822" y="21600"/>
                  <a:pt x="9929" y="21600"/>
                </a:cubicBezTo>
                <a:lnTo>
                  <a:pt x="21406" y="21600"/>
                </a:lnTo>
                <a:cubicBezTo>
                  <a:pt x="21513" y="21600"/>
                  <a:pt x="21600" y="21119"/>
                  <a:pt x="21600" y="20526"/>
                </a:cubicBezTo>
                <a:lnTo>
                  <a:pt x="21600" y="1074"/>
                </a:lnTo>
                <a:cubicBezTo>
                  <a:pt x="21600" y="481"/>
                  <a:pt x="21513" y="0"/>
                  <a:pt x="21406" y="0"/>
                </a:cubicBezTo>
                <a:lnTo>
                  <a:pt x="9929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inner is the function that we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Implementing Memo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Implementing Memoization</a:t>
            </a:r>
          </a:p>
        </p:txBody>
      </p:sp>
      <p:sp>
        <p:nvSpPr>
          <p:cNvPr id="319" name="def memoize_function(f):…"/>
          <p:cNvSpPr txBox="1"/>
          <p:nvPr/>
        </p:nvSpPr>
        <p:spPr>
          <a:xfrm>
            <a:off x="952500" y="2762296"/>
            <a:ext cx="6942932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memoize_function(f):</a:t>
            </a:r>
          </a:p>
          <a:p>
            <a:pPr/>
            <a:r>
              <a:t>    memory = {}</a:t>
            </a:r>
          </a:p>
          <a:p>
            <a:pPr/>
            <a:r>
              <a:t>    def inner(num):</a:t>
            </a:r>
          </a:p>
          <a:p>
            <a:pPr/>
            <a:r>
              <a:t>        if num not in memory:</a:t>
            </a:r>
          </a:p>
          <a:p>
            <a:pPr/>
            <a:r>
              <a:t>            memory[num] = f(num)</a:t>
            </a:r>
          </a:p>
          <a:p>
            <a:pPr/>
            <a:r>
              <a:t>        return memory[num]</a:t>
            </a:r>
          </a:p>
          <a:p>
            <a:pPr/>
            <a:r>
              <a:t>    return inner</a:t>
            </a:r>
          </a:p>
        </p:txBody>
      </p:sp>
      <p:sp>
        <p:nvSpPr>
          <p:cNvPr id="320" name="inner is the function that we return"/>
          <p:cNvSpPr/>
          <p:nvPr/>
        </p:nvSpPr>
        <p:spPr>
          <a:xfrm>
            <a:off x="4532902" y="2762296"/>
            <a:ext cx="7813676" cy="2590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41" y="0"/>
                </a:moveTo>
                <a:cubicBezTo>
                  <a:pt x="10944" y="0"/>
                  <a:pt x="10866" y="237"/>
                  <a:pt x="10866" y="530"/>
                </a:cubicBezTo>
                <a:lnTo>
                  <a:pt x="10866" y="9172"/>
                </a:lnTo>
                <a:lnTo>
                  <a:pt x="0" y="21600"/>
                </a:lnTo>
                <a:lnTo>
                  <a:pt x="11675" y="10651"/>
                </a:lnTo>
                <a:lnTo>
                  <a:pt x="21424" y="10651"/>
                </a:lnTo>
                <a:cubicBezTo>
                  <a:pt x="21521" y="10651"/>
                  <a:pt x="21600" y="10414"/>
                  <a:pt x="21600" y="10121"/>
                </a:cubicBezTo>
                <a:lnTo>
                  <a:pt x="21600" y="530"/>
                </a:lnTo>
                <a:cubicBezTo>
                  <a:pt x="21600" y="237"/>
                  <a:pt x="21521" y="0"/>
                  <a:pt x="21424" y="0"/>
                </a:cubicBezTo>
                <a:lnTo>
                  <a:pt x="11041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inner is the function that we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Implementing Memo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Implementing Memoization</a:t>
            </a:r>
          </a:p>
        </p:txBody>
      </p:sp>
      <p:sp>
        <p:nvSpPr>
          <p:cNvPr id="323" name="def memoize_function(f):…"/>
          <p:cNvSpPr txBox="1"/>
          <p:nvPr/>
        </p:nvSpPr>
        <p:spPr>
          <a:xfrm>
            <a:off x="952500" y="2762296"/>
            <a:ext cx="6942932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memoize_function(f):</a:t>
            </a:r>
          </a:p>
          <a:p>
            <a:pPr/>
            <a:r>
              <a:t>    memory = {}</a:t>
            </a:r>
          </a:p>
          <a:p>
            <a:pPr/>
            <a:r>
              <a:t>    def inner(num):</a:t>
            </a:r>
          </a:p>
          <a:p>
            <a:pPr/>
            <a:r>
              <a:t>        if num not in memory:</a:t>
            </a:r>
          </a:p>
          <a:p>
            <a:pPr/>
            <a:r>
              <a:t>            memory[num] = f(num)</a:t>
            </a:r>
          </a:p>
          <a:p>
            <a:pPr/>
            <a:r>
              <a:t>        return memory[num]</a:t>
            </a:r>
          </a:p>
          <a:p>
            <a:pPr/>
            <a:r>
              <a:t>    return inner</a:t>
            </a:r>
          </a:p>
        </p:txBody>
      </p:sp>
      <p:sp>
        <p:nvSpPr>
          <p:cNvPr id="324" name="inner is the function that we return"/>
          <p:cNvSpPr/>
          <p:nvPr/>
        </p:nvSpPr>
        <p:spPr>
          <a:xfrm>
            <a:off x="5277439" y="2762296"/>
            <a:ext cx="7069139" cy="1277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29" y="0"/>
                </a:moveTo>
                <a:cubicBezTo>
                  <a:pt x="9822" y="0"/>
                  <a:pt x="9735" y="481"/>
                  <a:pt x="9735" y="1074"/>
                </a:cubicBezTo>
                <a:lnTo>
                  <a:pt x="9735" y="15384"/>
                </a:lnTo>
                <a:lnTo>
                  <a:pt x="0" y="17539"/>
                </a:lnTo>
                <a:lnTo>
                  <a:pt x="9735" y="19687"/>
                </a:lnTo>
                <a:lnTo>
                  <a:pt x="9735" y="20526"/>
                </a:lnTo>
                <a:cubicBezTo>
                  <a:pt x="9735" y="21119"/>
                  <a:pt x="9822" y="21600"/>
                  <a:pt x="9929" y="21600"/>
                </a:cubicBezTo>
                <a:lnTo>
                  <a:pt x="21406" y="21600"/>
                </a:lnTo>
                <a:cubicBezTo>
                  <a:pt x="21513" y="21600"/>
                  <a:pt x="21600" y="21119"/>
                  <a:pt x="21600" y="20526"/>
                </a:cubicBezTo>
                <a:lnTo>
                  <a:pt x="21600" y="1074"/>
                </a:lnTo>
                <a:cubicBezTo>
                  <a:pt x="21600" y="481"/>
                  <a:pt x="21513" y="0"/>
                  <a:pt x="21406" y="0"/>
                </a:cubicBezTo>
                <a:lnTo>
                  <a:pt x="9929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inner is the function that we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Implementing Memo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Implementing Memoization</a:t>
            </a:r>
          </a:p>
        </p:txBody>
      </p:sp>
      <p:sp>
        <p:nvSpPr>
          <p:cNvPr id="327" name="@memoize_function…"/>
          <p:cNvSpPr txBox="1"/>
          <p:nvPr/>
        </p:nvSpPr>
        <p:spPr>
          <a:xfrm>
            <a:off x="952500" y="2565446"/>
            <a:ext cx="6942932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@memoize_function</a:t>
            </a:r>
          </a:p>
          <a:p>
            <a:pPr/>
            <a:r>
              <a:t>def fib(n):</a:t>
            </a:r>
          </a:p>
          <a:p>
            <a:pPr/>
            <a:r>
              <a:t>    if n &lt; 0:</a:t>
            </a:r>
          </a:p>
          <a:p>
            <a:pPr/>
            <a:r>
              <a:t>        return 0</a:t>
            </a:r>
          </a:p>
          <a:p>
            <a:pPr/>
            <a:r>
              <a:t>    if n &lt;= 1:</a:t>
            </a:r>
          </a:p>
          <a:p>
            <a:pPr/>
            <a:r>
              <a:t>        return n</a:t>
            </a:r>
          </a:p>
          <a:p>
            <a:pPr/>
            <a:r>
              <a:t>    else:</a:t>
            </a:r>
          </a:p>
          <a:p>
            <a:pPr/>
            <a:r>
              <a:t>        return fib(n-1)+fib(n-2)</a:t>
            </a:r>
          </a:p>
        </p:txBody>
      </p:sp>
      <p:sp>
        <p:nvSpPr>
          <p:cNvPr id="328" name="This is a decorator…"/>
          <p:cNvSpPr/>
          <p:nvPr/>
        </p:nvSpPr>
        <p:spPr>
          <a:xfrm>
            <a:off x="2977322" y="2762296"/>
            <a:ext cx="9369426" cy="1277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603" y="0"/>
                </a:moveTo>
                <a:cubicBezTo>
                  <a:pt x="8581" y="0"/>
                  <a:pt x="8561" y="43"/>
                  <a:pt x="8542" y="107"/>
                </a:cubicBezTo>
                <a:lnTo>
                  <a:pt x="0" y="819"/>
                </a:lnTo>
                <a:lnTo>
                  <a:pt x="8457" y="2020"/>
                </a:lnTo>
                <a:lnTo>
                  <a:pt x="8457" y="20526"/>
                </a:lnTo>
                <a:cubicBezTo>
                  <a:pt x="8457" y="21119"/>
                  <a:pt x="8522" y="21600"/>
                  <a:pt x="8603" y="21600"/>
                </a:cubicBezTo>
                <a:lnTo>
                  <a:pt x="21454" y="21600"/>
                </a:lnTo>
                <a:cubicBezTo>
                  <a:pt x="21534" y="21600"/>
                  <a:pt x="21600" y="21119"/>
                  <a:pt x="21600" y="20526"/>
                </a:cubicBezTo>
                <a:lnTo>
                  <a:pt x="21600" y="1074"/>
                </a:lnTo>
                <a:cubicBezTo>
                  <a:pt x="21600" y="481"/>
                  <a:pt x="21534" y="0"/>
                  <a:pt x="21454" y="0"/>
                </a:cubicBezTo>
                <a:lnTo>
                  <a:pt x="8603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This is a decorator</a:t>
            </a:r>
          </a:p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Just write @ and the name of the function of a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Implementing Memo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Implementing Memoization</a:t>
            </a:r>
          </a:p>
        </p:txBody>
      </p:sp>
      <p:sp>
        <p:nvSpPr>
          <p:cNvPr id="331" name="@memoize_function…"/>
          <p:cNvSpPr txBox="1"/>
          <p:nvPr/>
        </p:nvSpPr>
        <p:spPr>
          <a:xfrm>
            <a:off x="952500" y="2565446"/>
            <a:ext cx="6942932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@memoize_function</a:t>
            </a:r>
          </a:p>
          <a:p>
            <a:pPr/>
            <a:r>
              <a:t>def fib(n):</a:t>
            </a:r>
          </a:p>
          <a:p>
            <a:pPr/>
            <a:r>
              <a:t>    if n &lt; 0:</a:t>
            </a:r>
          </a:p>
          <a:p>
            <a:pPr/>
            <a:r>
              <a:t>        return 0</a:t>
            </a:r>
          </a:p>
          <a:p>
            <a:pPr/>
            <a:r>
              <a:t>    if n &lt;= 1:</a:t>
            </a:r>
          </a:p>
          <a:p>
            <a:pPr/>
            <a:r>
              <a:t>        return n</a:t>
            </a:r>
          </a:p>
          <a:p>
            <a:pPr/>
            <a:r>
              <a:t>    else:</a:t>
            </a:r>
          </a:p>
          <a:p>
            <a:pPr/>
            <a:r>
              <a:t>        return fib(n-1)+fib(n-2)</a:t>
            </a:r>
          </a:p>
        </p:txBody>
      </p:sp>
      <p:sp>
        <p:nvSpPr>
          <p:cNvPr id="332" name="This is the normal recursive function…"/>
          <p:cNvSpPr/>
          <p:nvPr/>
        </p:nvSpPr>
        <p:spPr>
          <a:xfrm>
            <a:off x="3842658" y="2762296"/>
            <a:ext cx="8504238" cy="162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09" y="0"/>
                </a:moveTo>
                <a:cubicBezTo>
                  <a:pt x="7220" y="0"/>
                  <a:pt x="7148" y="378"/>
                  <a:pt x="7148" y="844"/>
                </a:cubicBezTo>
                <a:lnTo>
                  <a:pt x="7148" y="4598"/>
                </a:lnTo>
                <a:lnTo>
                  <a:pt x="0" y="6286"/>
                </a:lnTo>
                <a:lnTo>
                  <a:pt x="7148" y="7979"/>
                </a:lnTo>
                <a:lnTo>
                  <a:pt x="7148" y="20756"/>
                </a:lnTo>
                <a:cubicBezTo>
                  <a:pt x="7148" y="21222"/>
                  <a:pt x="7220" y="21600"/>
                  <a:pt x="7309" y="21600"/>
                </a:cubicBezTo>
                <a:lnTo>
                  <a:pt x="21439" y="21600"/>
                </a:lnTo>
                <a:cubicBezTo>
                  <a:pt x="21528" y="21600"/>
                  <a:pt x="21600" y="21222"/>
                  <a:pt x="21600" y="20756"/>
                </a:cubicBezTo>
                <a:lnTo>
                  <a:pt x="21600" y="844"/>
                </a:lnTo>
                <a:cubicBezTo>
                  <a:pt x="21600" y="378"/>
                  <a:pt x="21528" y="0"/>
                  <a:pt x="21439" y="0"/>
                </a:cubicBezTo>
                <a:lnTo>
                  <a:pt x="7309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This is the normal recursive function</a:t>
            </a:r>
          </a:p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Without the decorator, it would run very slowly, but now it is very fast.</a:t>
            </a:r>
          </a:p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Example 1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1</a:t>
            </a:r>
          </a:p>
          <a:p>
            <a:pPr defTabSz="484886">
              <a:defRPr sz="6640"/>
            </a:pPr>
            <a:r>
              <a:t>Forming sums</a:t>
            </a:r>
          </a:p>
        </p:txBody>
      </p:sp>
      <p:sp>
        <p:nvSpPr>
          <p:cNvPr id="132" name="Determine the number of ways we can write a number n as a sum of ones and twos (not using commutativity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Determine the number of ways we can write a number </a:t>
            </a:r>
            <a:r>
              <a:rPr i="1"/>
              <a:t>n </a:t>
            </a:r>
            <a:r>
              <a:t>as a sum of ones and twos (not using commutativity)</a:t>
            </a:r>
          </a:p>
          <a:p>
            <a:pPr lvl="1"/>
            <a:r>
              <a:t>Example: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Five possibilities</a:t>
            </a:r>
          </a:p>
        </p:txBody>
      </p:sp>
      <p:sp>
        <p:nvSpPr>
          <p:cNvPr id="133" name="Equation"/>
          <p:cNvSpPr txBox="1"/>
          <p:nvPr/>
        </p:nvSpPr>
        <p:spPr>
          <a:xfrm>
            <a:off x="5188356" y="4708213"/>
            <a:ext cx="3205837" cy="3282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600"/>
          </a:p>
        </p:txBody>
      </p:sp>
      <p:sp>
        <p:nvSpPr>
          <p:cNvPr id="134" name="Equation"/>
          <p:cNvSpPr txBox="1"/>
          <p:nvPr/>
        </p:nvSpPr>
        <p:spPr>
          <a:xfrm>
            <a:off x="5188356" y="5356564"/>
            <a:ext cx="2460855" cy="3282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600"/>
          </a:p>
        </p:txBody>
      </p:sp>
      <p:sp>
        <p:nvSpPr>
          <p:cNvPr id="135" name="Equation"/>
          <p:cNvSpPr txBox="1"/>
          <p:nvPr/>
        </p:nvSpPr>
        <p:spPr>
          <a:xfrm>
            <a:off x="5188356" y="6004914"/>
            <a:ext cx="2460855" cy="32827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600"/>
          </a:p>
        </p:txBody>
      </p:sp>
      <p:sp>
        <p:nvSpPr>
          <p:cNvPr id="136" name="Equation"/>
          <p:cNvSpPr txBox="1"/>
          <p:nvPr/>
        </p:nvSpPr>
        <p:spPr>
          <a:xfrm>
            <a:off x="5170068" y="6653264"/>
            <a:ext cx="2497431" cy="32827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  <a:endParaRPr sz="3600"/>
          </a:p>
        </p:txBody>
      </p:sp>
      <p:sp>
        <p:nvSpPr>
          <p:cNvPr id="137" name="Equation"/>
          <p:cNvSpPr txBox="1"/>
          <p:nvPr/>
        </p:nvSpPr>
        <p:spPr>
          <a:xfrm>
            <a:off x="5188356" y="7331696"/>
            <a:ext cx="1752449" cy="32827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  <a:endParaRPr sz="36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Dynamic Programm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Dynamic Programming</a:t>
            </a:r>
          </a:p>
        </p:txBody>
      </p:sp>
      <p:sp>
        <p:nvSpPr>
          <p:cNvPr id="335" name="Three step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Three steps:</a:t>
            </a:r>
          </a:p>
          <a:p>
            <a:pPr lvl="1"/>
            <a:r>
              <a:t>Define sub-problems</a:t>
            </a:r>
          </a:p>
          <a:p>
            <a:pPr lvl="1"/>
            <a:r>
              <a:t>Set-up a recursion</a:t>
            </a:r>
          </a:p>
          <a:p>
            <a:pPr lvl="1"/>
            <a:r>
              <a:t>Determine base cases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338" name="Continuous knapsack probl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Continuous knapsack problem</a:t>
            </a:r>
          </a:p>
          <a:p>
            <a:pPr lvl="1"/>
            <a:r>
              <a:t>Select items from set</a:t>
            </a:r>
          </a:p>
          <a:p>
            <a:pPr lvl="1"/>
            <a:r>
              <a:t>Each item has a weight </a:t>
            </a:r>
          </a:p>
          <a:p>
            <a:pPr lvl="1"/>
            <a:r>
              <a:t>Each item has a value</a:t>
            </a:r>
          </a:p>
          <a:p>
            <a:pPr lvl="1"/>
            <a:r>
              <a:t>Maximize                subject to  </a:t>
            </a:r>
          </a:p>
          <a:p>
            <a:pPr lvl="2"/>
            <a:r>
              <a:t>with </a:t>
            </a:r>
          </a:p>
        </p:txBody>
      </p:sp>
      <p:sp>
        <p:nvSpPr>
          <p:cNvPr id="339" name="Equation"/>
          <p:cNvSpPr txBox="1"/>
          <p:nvPr/>
        </p:nvSpPr>
        <p:spPr>
          <a:xfrm>
            <a:off x="6182112" y="3482367"/>
            <a:ext cx="3185629" cy="38083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  <a:endParaRPr sz="3200"/>
          </a:p>
        </p:txBody>
      </p:sp>
      <p:sp>
        <p:nvSpPr>
          <p:cNvPr id="340" name="Equation"/>
          <p:cNvSpPr txBox="1"/>
          <p:nvPr/>
        </p:nvSpPr>
        <p:spPr>
          <a:xfrm>
            <a:off x="6363284" y="4266099"/>
            <a:ext cx="419173" cy="3642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  <a:endParaRPr sz="4100"/>
          </a:p>
        </p:txBody>
      </p:sp>
      <p:sp>
        <p:nvSpPr>
          <p:cNvPr id="341" name="Equation"/>
          <p:cNvSpPr txBox="1"/>
          <p:nvPr/>
        </p:nvSpPr>
        <p:spPr>
          <a:xfrm>
            <a:off x="5962359" y="5008772"/>
            <a:ext cx="300453" cy="36424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  <a:endParaRPr sz="4100"/>
          </a:p>
        </p:txBody>
      </p:sp>
      <p:sp>
        <p:nvSpPr>
          <p:cNvPr id="342" name="Equation"/>
          <p:cNvSpPr txBox="1"/>
          <p:nvPr/>
        </p:nvSpPr>
        <p:spPr>
          <a:xfrm>
            <a:off x="3950785" y="5498592"/>
            <a:ext cx="994803" cy="84615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limLow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lim>
                  </m:limLow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  <a:endParaRPr sz="3000"/>
          </a:p>
        </p:txBody>
      </p:sp>
      <p:sp>
        <p:nvSpPr>
          <p:cNvPr id="343" name="Equation"/>
          <p:cNvSpPr txBox="1"/>
          <p:nvPr/>
        </p:nvSpPr>
        <p:spPr>
          <a:xfrm>
            <a:off x="7479803" y="5498592"/>
            <a:ext cx="1820729" cy="84615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limLow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lim>
                  </m:limLow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  <a:endParaRPr sz="3000"/>
          </a:p>
        </p:txBody>
      </p:sp>
      <p:sp>
        <p:nvSpPr>
          <p:cNvPr id="344" name="Equation"/>
          <p:cNvSpPr txBox="1"/>
          <p:nvPr/>
        </p:nvSpPr>
        <p:spPr>
          <a:xfrm>
            <a:off x="3304476" y="6418902"/>
            <a:ext cx="1419211" cy="3679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0,1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  <a:endParaRPr sz="31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ontinuous 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Continuous Knapsack Problem</a:t>
            </a:r>
          </a:p>
        </p:txBody>
      </p:sp>
      <p:sp>
        <p:nvSpPr>
          <p:cNvPr id="347" name="Stor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600"/>
              </a:spcBef>
              <a:defRPr sz="2560"/>
            </a:pPr>
            <a:r>
              <a:t>Story:</a:t>
            </a:r>
          </a:p>
          <a:p>
            <a:pPr lvl="1" marL="711200" indent="-355600" defTabSz="467359">
              <a:spcBef>
                <a:spcPts val="1600"/>
              </a:spcBef>
              <a:defRPr sz="2560"/>
            </a:pPr>
            <a:r>
              <a:t>You have sent a mining robot to an asteroid.</a:t>
            </a:r>
          </a:p>
          <a:p>
            <a:pPr lvl="1" marL="711200" indent="-355600" defTabSz="467359">
              <a:spcBef>
                <a:spcPts val="1600"/>
              </a:spcBef>
              <a:defRPr sz="2560"/>
            </a:pPr>
            <a:r>
              <a:t>Mining asteroids has been suspended by the world government and on April 1st, you need to abandon all activity</a:t>
            </a:r>
          </a:p>
          <a:p>
            <a:pPr lvl="1" marL="711200" indent="-355600" defTabSz="467359">
              <a:spcBef>
                <a:spcPts val="1600"/>
              </a:spcBef>
              <a:defRPr sz="2560"/>
            </a:pPr>
            <a:r>
              <a:t>You have one last freight to send to earth with a capacity of 10 tons.</a:t>
            </a:r>
          </a:p>
          <a:p>
            <a:pPr lvl="2" marL="1066800" indent="-355600" defTabSz="467359">
              <a:spcBef>
                <a:spcPts val="1600"/>
              </a:spcBef>
              <a:defRPr sz="2560"/>
            </a:pPr>
            <a:r>
              <a:t>You mining operation has yielded:</a:t>
            </a:r>
          </a:p>
          <a:p>
            <a:pPr lvl="3" marL="1422400" indent="-355600" defTabSz="467359">
              <a:spcBef>
                <a:spcPts val="1600"/>
              </a:spcBef>
              <a:defRPr sz="2560"/>
            </a:pPr>
            <a:r>
              <a:t>2 tons paladium ($2600 per ounce)</a:t>
            </a:r>
          </a:p>
          <a:p>
            <a:pPr lvl="3" marL="1422400" indent="-355600" defTabSz="467359">
              <a:spcBef>
                <a:spcPts val="1600"/>
              </a:spcBef>
              <a:defRPr sz="2560"/>
            </a:pPr>
            <a:r>
              <a:t>7 tons platinum ($750 per ounce)</a:t>
            </a:r>
          </a:p>
          <a:p>
            <a:pPr lvl="3" marL="1422400" indent="-355600" defTabSz="467359">
              <a:spcBef>
                <a:spcPts val="1600"/>
              </a:spcBef>
              <a:defRPr sz="2560"/>
            </a:pPr>
            <a:r>
              <a:t>3 tons gold ($1700 per ounce)</a:t>
            </a:r>
          </a:p>
          <a:p>
            <a:pPr lvl="3" marL="1422400" indent="-355600" defTabSz="467359">
              <a:spcBef>
                <a:spcPts val="1600"/>
              </a:spcBef>
              <a:defRPr sz="2560"/>
            </a:pPr>
            <a:r>
              <a:t>4 tons silver ($15 per ounce)</a:t>
            </a:r>
          </a:p>
          <a:p>
            <a:pPr lvl="1" marL="711200" indent="-355600" defTabSz="467359">
              <a:spcBef>
                <a:spcPts val="1600"/>
              </a:spcBef>
              <a:defRPr sz="2560"/>
            </a:pPr>
            <a:r>
              <a:t>What do you select for your final journey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ontinuous 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Continuous Knapsack Problem</a:t>
            </a:r>
          </a:p>
        </p:txBody>
      </p:sp>
      <p:sp>
        <p:nvSpPr>
          <p:cNvPr id="350" name="Solu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Solution:</a:t>
            </a:r>
          </a:p>
          <a:p>
            <a:pPr lvl="1"/>
            <a:r>
              <a:t>You load the rocket with what you have in order of preciousness:</a:t>
            </a:r>
          </a:p>
          <a:p>
            <a:pPr lvl="2"/>
            <a:r>
              <a:t>All the Paladium, all the gold, and what you can of the platinum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353" name="Continuous knapsack probl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Continuous knapsack problem</a:t>
            </a:r>
          </a:p>
          <a:p>
            <a:pPr lvl="1"/>
            <a:r>
              <a:t>Greedy algorithm solves the continuous knapsack algorithm:</a:t>
            </a:r>
          </a:p>
          <a:p>
            <a:pPr lvl="2"/>
            <a:r>
              <a:t>Order items by ratios of value over weight</a:t>
            </a:r>
          </a:p>
          <a:p>
            <a:pPr lvl="3"/>
            <a:r>
              <a:t>Select items in order of this ratio</a:t>
            </a:r>
          </a:p>
          <a:p>
            <a:pPr lvl="4"/>
            <a:r>
              <a:t>As long as remaining under capacity</a:t>
            </a:r>
          </a:p>
          <a:p>
            <a:pPr lvl="3"/>
            <a:r>
              <a:t>Last item might be fractional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356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Total capacity is 6 </a:t>
            </a:r>
          </a:p>
        </p:txBody>
      </p:sp>
      <p:graphicFrame>
        <p:nvGraphicFramePr>
          <p:cNvPr id="357" name="Table"/>
          <p:cNvGraphicFramePr/>
          <p:nvPr/>
        </p:nvGraphicFramePr>
        <p:xfrm>
          <a:off x="1703867" y="3919713"/>
          <a:ext cx="5334001" cy="308393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333500"/>
                <a:gridCol w="1333500"/>
                <a:gridCol w="1333500"/>
                <a:gridCol w="1333500"/>
              </a:tblGrid>
              <a:tr h="440562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Ratio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1.80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1.75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360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 </a:t>
            </a:r>
          </a:p>
          <a:p>
            <a:pPr lvl="1"/>
            <a:r>
              <a:t>Total capacity is 6, total value is 10.75</a:t>
            </a:r>
          </a:p>
        </p:txBody>
      </p:sp>
      <p:graphicFrame>
        <p:nvGraphicFramePr>
          <p:cNvPr id="361" name="Table"/>
          <p:cNvGraphicFramePr/>
          <p:nvPr/>
        </p:nvGraphicFramePr>
        <p:xfrm>
          <a:off x="1384928" y="3653930"/>
          <a:ext cx="5334001" cy="308393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333500"/>
                <a:gridCol w="1333500"/>
                <a:gridCol w="1333500"/>
                <a:gridCol w="1333500"/>
              </a:tblGrid>
              <a:tr h="440562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Ratio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1.80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1.75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62" name="Equation"/>
          <p:cNvSpPr txBox="1"/>
          <p:nvPr/>
        </p:nvSpPr>
        <p:spPr>
          <a:xfrm>
            <a:off x="2278718" y="7103358"/>
            <a:ext cx="6368471" cy="37460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</m:t>
                  </m:r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0.25,</m:t>
                  </m:r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1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365" name="0-1 knaps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0-1 knapsack</a:t>
            </a:r>
          </a:p>
          <a:p>
            <a:pPr lvl="1"/>
            <a:r>
              <a:t>Can select only an entire item, but not a fraction</a:t>
            </a:r>
          </a:p>
          <a:p>
            <a:pPr/>
            <a:r>
              <a:t>Greedy method is no longer best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368" name="0-1 knaps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600"/>
              </a:spcBef>
              <a:defRPr sz="2560"/>
            </a:pPr>
            <a:r>
              <a:t>0-1 knapsack</a:t>
            </a:r>
          </a:p>
          <a:p>
            <a:pPr lvl="1" marL="711200" indent="-355600" defTabSz="467359">
              <a:spcBef>
                <a:spcPts val="1600"/>
              </a:spcBef>
              <a:defRPr sz="2560"/>
            </a:pPr>
            <a:r>
              <a:t>Story:  </a:t>
            </a:r>
          </a:p>
          <a:p>
            <a:pPr lvl="2" marL="1066800" indent="-355600" defTabSz="467359">
              <a:spcBef>
                <a:spcPts val="1600"/>
              </a:spcBef>
              <a:defRPr sz="2560"/>
            </a:pPr>
            <a:r>
              <a:t>You are the director of the Louvre</a:t>
            </a:r>
          </a:p>
          <a:p>
            <a:pPr lvl="2" marL="1066800" indent="-355600" defTabSz="467359">
              <a:spcBef>
                <a:spcPts val="1600"/>
              </a:spcBef>
              <a:defRPr sz="2560"/>
            </a:pPr>
            <a:r>
              <a:t>You are told that there is an asteroid crashing into the museum in 5 hours</a:t>
            </a:r>
          </a:p>
          <a:p>
            <a:pPr lvl="2" marL="1066800" indent="-355600" defTabSz="467359">
              <a:spcBef>
                <a:spcPts val="1600"/>
              </a:spcBef>
              <a:defRPr sz="2560"/>
            </a:pPr>
            <a:r>
              <a:t>You estimate that you can move 10 tons of art to a safe place in the time you have left</a:t>
            </a:r>
          </a:p>
          <a:p>
            <a:pPr lvl="2" marL="1066800" indent="-355600" defTabSz="467359">
              <a:spcBef>
                <a:spcPts val="1600"/>
              </a:spcBef>
              <a:defRPr sz="2560"/>
            </a:pPr>
            <a:r>
              <a:t>Which pieces do you select?</a:t>
            </a:r>
          </a:p>
          <a:p>
            <a:pPr lvl="1" marL="711200" indent="-355600" defTabSz="467359">
              <a:spcBef>
                <a:spcPts val="1600"/>
              </a:spcBef>
              <a:defRPr sz="2560"/>
            </a:pPr>
            <a:r>
              <a:t>If you start with the most conspicuous items, you select the Nike of Samothrace, Mona Lisa, and your Rubens collection</a:t>
            </a:r>
          </a:p>
          <a:p>
            <a:pPr lvl="2" marL="1066800" indent="-355600" defTabSz="467359">
              <a:spcBef>
                <a:spcPts val="1600"/>
              </a:spcBef>
              <a:defRPr sz="2560"/>
            </a:pPr>
            <a:r>
              <a:t>But if you give up on the multi-ton Nike of Samothrace, you can safe almost all of the famous paintings you have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371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Total capacity is 6 </a:t>
            </a:r>
          </a:p>
        </p:txBody>
      </p:sp>
      <p:graphicFrame>
        <p:nvGraphicFramePr>
          <p:cNvPr id="372" name="Table"/>
          <p:cNvGraphicFramePr/>
          <p:nvPr/>
        </p:nvGraphicFramePr>
        <p:xfrm>
          <a:off x="1703867" y="3919713"/>
          <a:ext cx="5334001" cy="308393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333500"/>
                <a:gridCol w="1333500"/>
                <a:gridCol w="1333500"/>
                <a:gridCol w="1333500"/>
              </a:tblGrid>
              <a:tr h="440562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Ratio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1.80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1.75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xample 1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1</a:t>
            </a:r>
          </a:p>
          <a:p>
            <a:pPr defTabSz="484886">
              <a:defRPr sz="6640"/>
            </a:pPr>
            <a:r>
              <a:t>Forming sums</a:t>
            </a:r>
          </a:p>
        </p:txBody>
      </p:sp>
      <p:sp>
        <p:nvSpPr>
          <p:cNvPr id="140" name="Ide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Idea:</a:t>
            </a:r>
          </a:p>
          <a:p>
            <a:pPr lvl="1"/>
            <a:r>
              <a:t>Sum ends with either a  +1  or a +2</a:t>
            </a:r>
          </a:p>
          <a:p>
            <a:pPr lvl="1"/>
            <a:r>
              <a:t>The part before sums to </a:t>
            </a:r>
            <a:r>
              <a:rPr i="1"/>
              <a:t>n</a:t>
            </a:r>
            <a:r>
              <a:t>-1 or </a:t>
            </a:r>
            <a:r>
              <a:rPr i="1"/>
              <a:t>n</a:t>
            </a:r>
            <a:r>
              <a:t>-2 respectively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375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1900"/>
              </a:spcBef>
              <a:defRPr sz="3072"/>
            </a:pPr>
            <a:r>
              <a:t>Example</a:t>
            </a: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Greedy solution: 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  <a:r>
              <a:t>Select only A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Total weight is 5 and total gain is 9 </a:t>
            </a:r>
          </a:p>
        </p:txBody>
      </p:sp>
      <p:graphicFrame>
        <p:nvGraphicFramePr>
          <p:cNvPr id="376" name="Table"/>
          <p:cNvGraphicFramePr/>
          <p:nvPr/>
        </p:nvGraphicFramePr>
        <p:xfrm>
          <a:off x="1703867" y="3547617"/>
          <a:ext cx="5334001" cy="308393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333500"/>
                <a:gridCol w="1333500"/>
                <a:gridCol w="1333500"/>
                <a:gridCol w="1333500"/>
              </a:tblGrid>
              <a:tr h="513989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Ratio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1398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1.80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1398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1.75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1398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1398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1398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77" name="Equation"/>
          <p:cNvSpPr txBox="1"/>
          <p:nvPr/>
        </p:nvSpPr>
        <p:spPr>
          <a:xfrm>
            <a:off x="5345813" y="6982455"/>
            <a:ext cx="5975341" cy="4056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380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1900"/>
              </a:spcBef>
              <a:defRPr sz="3072"/>
            </a:pPr>
            <a:r>
              <a:t>Example</a:t>
            </a: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Better solution: 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  <a:r>
              <a:t>Include B and D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Total weight is 6 and total value is 10 </a:t>
            </a:r>
          </a:p>
        </p:txBody>
      </p:sp>
      <p:graphicFrame>
        <p:nvGraphicFramePr>
          <p:cNvPr id="381" name="Table"/>
          <p:cNvGraphicFramePr/>
          <p:nvPr/>
        </p:nvGraphicFramePr>
        <p:xfrm>
          <a:off x="1703867" y="3547617"/>
          <a:ext cx="5334001" cy="308393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333500"/>
                <a:gridCol w="1333500"/>
                <a:gridCol w="1333500"/>
                <a:gridCol w="1333500"/>
              </a:tblGrid>
              <a:tr h="440562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Ratio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1.80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1.75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82" name="Equation"/>
          <p:cNvSpPr txBox="1"/>
          <p:nvPr/>
        </p:nvSpPr>
        <p:spPr>
          <a:xfrm>
            <a:off x="5139932" y="6948141"/>
            <a:ext cx="6299192" cy="40567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385" name="One possibilit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35609" indent="-435609" defTabSz="572516">
              <a:spcBef>
                <a:spcPts val="1900"/>
              </a:spcBef>
              <a:defRPr sz="3136"/>
            </a:pPr>
            <a:r>
              <a:t>One possibility:</a:t>
            </a:r>
          </a:p>
          <a:p>
            <a:pPr lvl="1" marL="871219" indent="-435609" defTabSz="572516">
              <a:spcBef>
                <a:spcPts val="1900"/>
              </a:spcBef>
              <a:defRPr sz="3136"/>
            </a:pPr>
            <a:r>
              <a:t>Enumerate and evaluate all possible combinations of items</a:t>
            </a:r>
          </a:p>
          <a:p>
            <a:pPr lvl="1" marL="871219" indent="-435609" defTabSz="572516">
              <a:spcBef>
                <a:spcPts val="1900"/>
              </a:spcBef>
              <a:defRPr sz="3136"/>
            </a:pPr>
            <a:r>
              <a:t>This means checking </a:t>
            </a:r>
            <a14:m>
              <m:oMath>
                <m:sSup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  <a:r>
              <a:t> combinations of items</a:t>
            </a:r>
          </a:p>
          <a:p>
            <a:pPr lvl="2" marL="1306830" indent="-435609" defTabSz="572516">
              <a:spcBef>
                <a:spcPts val="1900"/>
              </a:spcBef>
              <a:defRPr sz="3136"/>
            </a:pPr>
            <a:r>
              <a:t>One for each subset.</a:t>
            </a:r>
          </a:p>
          <a:p>
            <a:pPr marL="435609" indent="-435609" defTabSz="572516">
              <a:spcBef>
                <a:spcPts val="1900"/>
              </a:spcBef>
              <a:defRPr sz="3136"/>
            </a:pPr>
            <a:r>
              <a:t>Solving knapsack problems with dynamic programming</a:t>
            </a:r>
          </a:p>
          <a:p>
            <a:pPr lvl="1" marL="871219" indent="-435609" defTabSz="572516">
              <a:spcBef>
                <a:spcPts val="1900"/>
              </a:spcBef>
              <a:defRPr sz="3136"/>
            </a:pPr>
            <a:r>
              <a:t>Sub-problems?</a:t>
            </a:r>
          </a:p>
          <a:p>
            <a:pPr lvl="1" marL="871219" indent="-435609" defTabSz="572516">
              <a:spcBef>
                <a:spcPts val="1900"/>
              </a:spcBef>
              <a:defRPr sz="3136"/>
            </a:pPr>
            <a:r>
              <a:t>Recursion?</a:t>
            </a:r>
          </a:p>
          <a:p>
            <a:pPr lvl="1" marL="871219" indent="-435609" defTabSz="572516">
              <a:spcBef>
                <a:spcPts val="1900"/>
              </a:spcBef>
              <a:defRPr sz="3136"/>
            </a:pPr>
            <a:r>
              <a:t>Base Case?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388" name="Sub-proble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Sub-problems</a:t>
            </a:r>
          </a:p>
          <a:p>
            <a:pPr lvl="1"/>
            <a:r>
              <a:t>Optimal solution needs to be composed of solutions for subproblems</a:t>
            </a:r>
          </a:p>
          <a:p>
            <a:pPr lvl="1"/>
            <a:r>
              <a:t>Use less items, use fewer capacities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391" name="Order all items in any ord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Order all items in any order</a:t>
            </a:r>
          </a:p>
          <a:p>
            <a:pPr/>
            <a:r>
              <a:t>Optimal solution:</a:t>
            </a:r>
          </a:p>
          <a:p>
            <a:pPr lvl="1"/>
            <a:r>
              <a:t>Two alternatives:  </a:t>
            </a:r>
          </a:p>
          <a:p>
            <a:pPr lvl="2"/>
            <a:r>
              <a:t>Last item is included</a:t>
            </a:r>
          </a:p>
          <a:p>
            <a:pPr lvl="2"/>
            <a:r>
              <a:t>Last item is not included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394" name="Order all items in any order…"/>
          <p:cNvSpPr txBox="1"/>
          <p:nvPr>
            <p:ph type="body" idx="1"/>
          </p:nvPr>
        </p:nvSpPr>
        <p:spPr>
          <a:xfrm>
            <a:off x="704436" y="2449049"/>
            <a:ext cx="11099801" cy="6286501"/>
          </a:xfrm>
          <a:prstGeom prst="rect">
            <a:avLst/>
          </a:prstGeom>
        </p:spPr>
        <p:txBody>
          <a:bodyPr anchor="t"/>
          <a:lstStyle/>
          <a:p>
            <a:pPr marL="368934" indent="-368934" defTabSz="484886">
              <a:spcBef>
                <a:spcPts val="1600"/>
              </a:spcBef>
              <a:defRPr sz="2656"/>
            </a:pPr>
            <a:r>
              <a:t>Order all items in any order</a:t>
            </a:r>
          </a:p>
          <a:p>
            <a:pPr lvl="1" marL="737869" indent="-368934" defTabSz="484886">
              <a:spcBef>
                <a:spcPts val="1600"/>
              </a:spcBef>
              <a:defRPr sz="2656"/>
            </a:pPr>
            <a:r>
              <a:t>Optimal solution:</a:t>
            </a:r>
          </a:p>
          <a:p>
            <a:pPr lvl="2" marL="1106805" indent="-368934" defTabSz="484886">
              <a:spcBef>
                <a:spcPts val="1600"/>
              </a:spcBef>
              <a:defRPr sz="2656"/>
            </a:pPr>
            <a:r>
              <a:t>Two alternatives:  </a:t>
            </a:r>
          </a:p>
          <a:p>
            <a:pPr lvl="3" marL="1475739" indent="-368934" defTabSz="484886">
              <a:spcBef>
                <a:spcPts val="1600"/>
              </a:spcBef>
              <a:defRPr sz="2656"/>
            </a:pPr>
            <a:r>
              <a:t>Last item is included</a:t>
            </a:r>
          </a:p>
          <a:p>
            <a:pPr lvl="4" marL="1844675" indent="-368934" defTabSz="484886">
              <a:spcBef>
                <a:spcPts val="1600"/>
              </a:spcBef>
              <a:defRPr sz="2656"/>
            </a:pPr>
            <a:r>
              <a:t>Before inclusion of the last item</a:t>
            </a:r>
          </a:p>
          <a:p>
            <a:pPr lvl="5" marL="2213610" indent="-368934" defTabSz="484886">
              <a:spcBef>
                <a:spcPts val="1600"/>
              </a:spcBef>
              <a:defRPr sz="2656"/>
            </a:pPr>
            <a:r>
              <a:t>Solved knapsack for all but last item with total capacity minus weight of last item</a:t>
            </a:r>
          </a:p>
          <a:p>
            <a:pPr lvl="3" marL="1475739" indent="-368934" defTabSz="484886">
              <a:spcBef>
                <a:spcPts val="1600"/>
              </a:spcBef>
              <a:defRPr sz="2656"/>
            </a:pPr>
            <a:r>
              <a:t>Last item is not included</a:t>
            </a:r>
          </a:p>
          <a:p>
            <a:pPr lvl="4" marL="1844675" indent="-368934" defTabSz="484886">
              <a:spcBef>
                <a:spcPts val="1600"/>
              </a:spcBef>
              <a:defRPr sz="2656"/>
            </a:pPr>
            <a:r>
              <a:t>Before non-inclusion of the last item</a:t>
            </a:r>
          </a:p>
          <a:p>
            <a:pPr lvl="5" marL="2213610" indent="-368934" defTabSz="484886">
              <a:spcBef>
                <a:spcPts val="1600"/>
              </a:spcBef>
              <a:defRPr sz="2656"/>
            </a:pPr>
            <a:r>
              <a:t>Solved knapsack for all but last item with total capacity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397" name="Generate T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Generate Table</a:t>
            </a:r>
          </a:p>
          <a:p>
            <a:pPr lvl="1"/>
            <a:r>
              <a:t>Columns: set of items is </a:t>
            </a:r>
          </a:p>
          <a:p>
            <a:pPr lvl="1"/>
          </a:p>
          <a:p>
            <a:pPr lvl="1"/>
            <a:r>
              <a:t>Rows:  Capacity below problem capacity</a:t>
            </a:r>
          </a:p>
        </p:txBody>
      </p:sp>
      <p:sp>
        <p:nvSpPr>
          <p:cNvPr id="398" name="Equation"/>
          <p:cNvSpPr txBox="1"/>
          <p:nvPr/>
        </p:nvSpPr>
        <p:spPr>
          <a:xfrm>
            <a:off x="2720875" y="4029566"/>
            <a:ext cx="7563049" cy="3822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01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Total capacity is 6 </a:t>
            </a:r>
          </a:p>
        </p:txBody>
      </p:sp>
      <p:graphicFrame>
        <p:nvGraphicFramePr>
          <p:cNvPr id="402" name="Table"/>
          <p:cNvGraphicFramePr/>
          <p:nvPr/>
        </p:nvGraphicFramePr>
        <p:xfrm>
          <a:off x="1703867" y="3919713"/>
          <a:ext cx="5334001" cy="308393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333500"/>
                <a:gridCol w="1333500"/>
                <a:gridCol w="1333500"/>
                <a:gridCol w="1333500"/>
              </a:tblGrid>
              <a:tr h="440562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Ratio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1.80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1.75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056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05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Cell in column {</a:t>
            </a:r>
            <a:r>
              <a:rPr i="1"/>
              <a:t>A</a:t>
            </a:r>
            <a:r>
              <a:t>, … , </a:t>
            </a:r>
            <a:r>
              <a:rPr i="1"/>
              <a:t>X</a:t>
            </a:r>
            <a:r>
              <a:t>}  and  row  r is the gain of selecting from {</a:t>
            </a:r>
            <a:r>
              <a:rPr i="1"/>
              <a:t>A</a:t>
            </a:r>
            <a:r>
              <a:t>, … , </a:t>
            </a:r>
            <a:r>
              <a:rPr i="1"/>
              <a:t>X</a:t>
            </a:r>
            <a:r>
              <a:t>} and maximum capacity </a:t>
            </a:r>
            <a:r>
              <a:rPr i="1"/>
              <a:t>r</a:t>
            </a:r>
          </a:p>
        </p:txBody>
      </p:sp>
      <p:graphicFrame>
        <p:nvGraphicFramePr>
          <p:cNvPr id="406" name="Table"/>
          <p:cNvGraphicFramePr/>
          <p:nvPr/>
        </p:nvGraphicFramePr>
        <p:xfrm>
          <a:off x="516704" y="3797300"/>
          <a:ext cx="3675256" cy="21590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918813"/>
                <a:gridCol w="918813"/>
                <a:gridCol w="918813"/>
                <a:gridCol w="918813"/>
              </a:tblGrid>
              <a:tr h="308428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 Neue"/>
                        </a:rPr>
                        <a:t>Item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 Neue"/>
                        </a:rPr>
                        <a:t>Ratio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0842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1.80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0842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1.75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0842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0842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0842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0842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4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26" y="3659204"/>
            <a:ext cx="7923117" cy="2938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10" name="Element in row r and columns Xi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Element in row </a:t>
            </a:r>
            <a:r>
              <a:rPr i="1"/>
              <a:t>r</a:t>
            </a:r>
            <a:r>
              <a:t> and columns </a:t>
            </a:r>
            <a:r>
              <a:rPr i="1"/>
              <a:t>X</a:t>
            </a:r>
            <a:r>
              <a:rPr baseline="-5999" i="1"/>
              <a:t>i</a:t>
            </a:r>
          </a:p>
        </p:txBody>
      </p:sp>
      <p:sp>
        <p:nvSpPr>
          <p:cNvPr id="411" name="Equation"/>
          <p:cNvSpPr txBox="1"/>
          <p:nvPr/>
        </p:nvSpPr>
        <p:spPr>
          <a:xfrm>
            <a:off x="3098551" y="3358100"/>
            <a:ext cx="7509314" cy="125008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m>
                    <m:mPr>
                      <m:ctrlP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baseJc m:val="center"/>
                      <m:plcHide m:val="on"/>
                      <m:mcs>
                        <m:mc>
                          <m:mcPr>
                            <m:count m:val="2"/>
                            <m:mcJc m:val="center"/>
                          </m:mcPr>
                        </m:mc>
                      </m:mcs>
                    </m:mPr>
                    <m:mr>
                      <m:e>
                        <m:sSub>
                          <m:e>
                            <m:argPr>
                              <m:scrLvl m:val="0"/>
                            </m:argPr>
                            <m: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argPr>
                              <m:scrLvl m:val="0"/>
                            </m:argPr>
                            <m: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xmlns:a="http://schemas.openxmlformats.org/drawingml/2006/ma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  <m:e>
                        <m:r>
                          <m:rPr>
                            <m:nor/>
                          </m:rP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if</m:t>
                        </m:r>
                        <m:sSub>
                          <m:e>
                            <m:argPr>
                              <m:scrLvl m:val="0"/>
                            </m:argPr>
                            <m: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argPr>
                              <m:scrLvl m:val="0"/>
                            </m:argPr>
                            <m: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is not selected</m:t>
                        </m:r>
                      </m:e>
                    </m:mr>
                    <m:mr>
                      <m:e>
                        <m:sSub>
                          <m:e>
                            <m:argPr>
                              <m:scrLvl m:val="0"/>
                            </m:argPr>
                            <m: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argPr>
                              <m:scrLvl m:val="0"/>
                            </m:argPr>
                            <m: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xmlns:a="http://schemas.openxmlformats.org/drawingml/2006/ma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-</m:t>
                                </m:r>
                                <m:r>
                                  <a:rPr xmlns:a="http://schemas.openxmlformats.org/drawingml/2006/ma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e>
                            <m:argPr>
                              <m:scrLvl m:val="0"/>
                            </m:argPr>
                            <m: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argPr>
                              <m:scrLvl m:val="0"/>
                            </m:argPr>
                            <m: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  <m:e>
                        <m:r>
                          <m:rPr>
                            <m:nor/>
                          </m:rP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if</m:t>
                        </m:r>
                        <m:sSub>
                          <m:e>
                            <m:argPr>
                              <m:scrLvl m:val="0"/>
                            </m:argPr>
                            <m: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argPr>
                              <m:scrLvl m:val="0"/>
                            </m:argPr>
                            <m:r>
                              <a:rPr xmlns:a="http://schemas.openxmlformats.org/drawingml/2006/ma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is selected</m:t>
                        </m:r>
                      </m:e>
                    </m:mr>
                  </m:m>
                </m:oMath>
              </m:oMathPara>
            </a14:m>
            <a:endParaRPr sz="3200"/>
          </a:p>
        </p:txBody>
      </p:sp>
      <p:sp>
        <p:nvSpPr>
          <p:cNvPr id="412" name="Equation"/>
          <p:cNvSpPr txBox="1"/>
          <p:nvPr/>
        </p:nvSpPr>
        <p:spPr>
          <a:xfrm>
            <a:off x="4213582" y="5358942"/>
            <a:ext cx="4577636" cy="7502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max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xample 1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1</a:t>
            </a:r>
          </a:p>
          <a:p>
            <a:pPr defTabSz="484886">
              <a:defRPr sz="6640"/>
            </a:pPr>
            <a:r>
              <a:t>Forming sums</a:t>
            </a:r>
          </a:p>
        </p:txBody>
      </p:sp>
      <p:sp>
        <p:nvSpPr>
          <p:cNvPr id="143" name="Idea:  The ways to write n are given by writing n-2 and n-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1900"/>
              </a:spcBef>
              <a:defRPr sz="3072"/>
            </a:pPr>
            <a:r>
              <a:t>Idea:  The ways to write </a:t>
            </a:r>
            <a:r>
              <a:rPr i="1"/>
              <a:t>n</a:t>
            </a:r>
            <a:r>
              <a:t> are given by writing </a:t>
            </a:r>
            <a:r>
              <a:rPr i="1"/>
              <a:t>n</a:t>
            </a:r>
            <a:r>
              <a:t>-2 and </a:t>
            </a:r>
            <a:r>
              <a:rPr i="1"/>
              <a:t>n</a:t>
            </a:r>
            <a:r>
              <a:t>-1</a:t>
            </a:r>
          </a:p>
          <a:p>
            <a:pPr marL="426719" indent="-426719" defTabSz="560831">
              <a:spcBef>
                <a:spcPts val="1900"/>
              </a:spcBef>
              <a:defRPr sz="3072"/>
            </a:pPr>
            <a:r>
              <a:t>Number of ways for </a:t>
            </a:r>
            <a:r>
              <a:rPr i="1"/>
              <a:t>n</a:t>
            </a:r>
            <a:r>
              <a:t>: </a:t>
            </a:r>
          </a:p>
          <a:p>
            <a:pPr marL="426719" indent="-426719" defTabSz="560831">
              <a:spcBef>
                <a:spcPts val="1900"/>
              </a:spcBef>
              <a:defRPr sz="3072"/>
            </a:pPr>
            <a:r>
              <a:t>Recursion formula: </a:t>
            </a: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marL="426719" indent="-426719" defTabSz="560831">
              <a:spcBef>
                <a:spcPts val="1900"/>
              </a:spcBef>
              <a:defRPr sz="3072"/>
            </a:pP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Fibonacci numbers!</a:t>
            </a:r>
          </a:p>
        </p:txBody>
      </p:sp>
      <p:sp>
        <p:nvSpPr>
          <p:cNvPr id="144" name="Equation"/>
          <p:cNvSpPr txBox="1"/>
          <p:nvPr/>
        </p:nvSpPr>
        <p:spPr>
          <a:xfrm>
            <a:off x="6035181" y="3392372"/>
            <a:ext cx="458665" cy="5398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</m:oMath>
              </m:oMathPara>
            </a14:m>
            <a:endParaRPr sz="4600"/>
          </a:p>
        </p:txBody>
      </p:sp>
      <p:sp>
        <p:nvSpPr>
          <p:cNvPr id="145" name="Equation"/>
          <p:cNvSpPr txBox="1"/>
          <p:nvPr/>
        </p:nvSpPr>
        <p:spPr>
          <a:xfrm>
            <a:off x="4486912" y="4911604"/>
            <a:ext cx="4030977" cy="57506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900"/>
          </a:p>
        </p:txBody>
      </p:sp>
      <p:sp>
        <p:nvSpPr>
          <p:cNvPr id="146" name="Equation"/>
          <p:cNvSpPr txBox="1"/>
          <p:nvPr/>
        </p:nvSpPr>
        <p:spPr>
          <a:xfrm>
            <a:off x="4486912" y="5888574"/>
            <a:ext cx="1408412" cy="523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400"/>
          </a:p>
        </p:txBody>
      </p:sp>
      <p:sp>
        <p:nvSpPr>
          <p:cNvPr id="147" name="Equation"/>
          <p:cNvSpPr txBox="1"/>
          <p:nvPr/>
        </p:nvSpPr>
        <p:spPr>
          <a:xfrm>
            <a:off x="4486912" y="6687478"/>
            <a:ext cx="1393558" cy="5296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4500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  <p:bldP build="whole" bldLvl="1" animBg="1" rev="0" advAuto="0" spid="145" grpId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15" name="Base cas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Base cases:</a:t>
            </a:r>
          </a:p>
          <a:p>
            <a:pPr lvl="1"/>
            <a:r>
              <a:t>No items to select: gain is zero</a:t>
            </a:r>
          </a:p>
          <a:p>
            <a:pPr lvl="1"/>
            <a:r>
              <a:t>Capacity is zero: gain is zero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18" name="Work forward adding column after colum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Work </a:t>
            </a:r>
            <a:r>
              <a:rPr b="1"/>
              <a:t>forward</a:t>
            </a:r>
            <a:r>
              <a:t> adding column after column</a:t>
            </a:r>
          </a:p>
          <a:p>
            <a:pPr lvl="1"/>
            <a:r>
              <a:t>Item A has weight 5 and value 9</a:t>
            </a:r>
          </a:p>
        </p:txBody>
      </p:sp>
      <p:pic>
        <p:nvPicPr>
          <p:cNvPr id="4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4511900"/>
            <a:ext cx="8559800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22" name="Item B has weight 4 and value 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Item B has weight 4 and value 7</a:t>
            </a:r>
          </a:p>
        </p:txBody>
      </p:sp>
      <p:pic>
        <p:nvPicPr>
          <p:cNvPr id="4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9462" y="3910948"/>
            <a:ext cx="8559801" cy="316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26" name="Item C has value 6 and weight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Item C has value 6 and weight 4</a:t>
            </a:r>
          </a:p>
        </p:txBody>
      </p:sp>
      <p:pic>
        <p:nvPicPr>
          <p:cNvPr id="4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9565" y="3650026"/>
            <a:ext cx="8547101" cy="316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30" name="Item D has weight 2 and valu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Item </a:t>
            </a:r>
            <a:r>
              <a:rPr i="1"/>
              <a:t>D</a:t>
            </a:r>
            <a:r>
              <a:t> has weight 2 and value 3</a:t>
            </a:r>
          </a:p>
        </p:txBody>
      </p:sp>
      <p:pic>
        <p:nvPicPr>
          <p:cNvPr id="4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4128" y="3643676"/>
            <a:ext cx="8547101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34" name="Item E has weight 2 and valu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Item </a:t>
            </a:r>
            <a:r>
              <a:rPr i="1"/>
              <a:t>E </a:t>
            </a:r>
            <a:r>
              <a:t>has weight 2 and value 2</a:t>
            </a:r>
          </a:p>
        </p:txBody>
      </p:sp>
      <p:pic>
        <p:nvPicPr>
          <p:cNvPr id="4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8504" y="4146550"/>
            <a:ext cx="8547101" cy="317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38" name="Item F has weight 1 and value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Item F has weight 1 and value 1</a:t>
            </a:r>
          </a:p>
        </p:txBody>
      </p:sp>
      <p:pic>
        <p:nvPicPr>
          <p:cNvPr id="4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1279" y="3643676"/>
            <a:ext cx="8559801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42" name="Final table tells us the realizable total val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 table tells us the realizable total value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but not how to obtain it</a:t>
            </a:r>
          </a:p>
        </p:txBody>
      </p:sp>
      <p:pic>
        <p:nvPicPr>
          <p:cNvPr id="4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1279" y="3484207"/>
            <a:ext cx="8559801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46" name="Can either annotate table entry with how we got th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either annotate table entry with how we got them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or can backtrack</a:t>
            </a:r>
          </a:p>
        </p:txBody>
      </p: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1279" y="3484207"/>
            <a:ext cx="8559801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50" name="Backtrack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Backtracking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Last entry is either with or without including F</a:t>
            </a:r>
          </a:p>
        </p:txBody>
      </p:sp>
      <p:pic>
        <p:nvPicPr>
          <p:cNvPr id="4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9528" y="3289300"/>
            <a:ext cx="8559801" cy="317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xample 1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1</a:t>
            </a:r>
          </a:p>
          <a:p>
            <a:pPr defTabSz="484886">
              <a:defRPr sz="6640"/>
            </a:pPr>
            <a:r>
              <a:t>Forming sums</a:t>
            </a:r>
          </a:p>
        </p:txBody>
      </p:sp>
      <p:sp>
        <p:nvSpPr>
          <p:cNvPr id="150" name="Extend to sums with 1, 2, 3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Extend to sums with 1, 2, 3:  </a:t>
            </a:r>
          </a:p>
          <a:p>
            <a:pPr lvl="1"/>
            <a:r>
              <a:t>Your 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54" name="Backtrack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Backtracking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Let’s say we include it</a:t>
            </a:r>
          </a:p>
        </p:txBody>
      </p:sp>
      <p:pic>
        <p:nvPicPr>
          <p:cNvPr id="4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3289300"/>
            <a:ext cx="8559800" cy="317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58" name="Backtracking…"/>
          <p:cNvSpPr txBox="1"/>
          <p:nvPr>
            <p:ph type="body" idx="1"/>
          </p:nvPr>
        </p:nvSpPr>
        <p:spPr>
          <a:xfrm>
            <a:off x="1271439" y="2597150"/>
            <a:ext cx="1109980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Backtracking</a:t>
            </a:r>
          </a:p>
          <a:p>
            <a:pPr lvl="1"/>
            <a:r>
              <a:t>Then the 10 was realized as 9+1 with the previous column and row - weight of item F =1</a:t>
            </a:r>
          </a:p>
        </p:txBody>
      </p:sp>
      <p:pic>
        <p:nvPicPr>
          <p:cNvPr id="4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5415561"/>
            <a:ext cx="8559800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62" name="Backtrack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Backtracking</a:t>
            </a:r>
          </a:p>
          <a:p>
            <a:pPr lvl="1"/>
            <a:r>
              <a:t>No such choice with the other ones until we get to </a:t>
            </a:r>
            <a:r>
              <a:rPr i="1"/>
              <a:t>A</a:t>
            </a:r>
          </a:p>
        </p:txBody>
      </p:sp>
      <p:pic>
        <p:nvPicPr>
          <p:cNvPr id="4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4724526"/>
            <a:ext cx="8559800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66" name="Backtrack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Backtracking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2"/>
            <a:r>
              <a:t>Included A and F for a total value of 10 and a total weight of 6</a:t>
            </a:r>
          </a:p>
        </p:txBody>
      </p:sp>
      <p:pic>
        <p:nvPicPr>
          <p:cNvPr id="4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3413331"/>
            <a:ext cx="8559800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70" name="Backtracking alternative in the first step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Backtracking alternative in the first step: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Don’t include F, E, D</a:t>
            </a:r>
          </a:p>
        </p:txBody>
      </p:sp>
      <p:pic>
        <p:nvPicPr>
          <p:cNvPr id="4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842" y="3590520"/>
            <a:ext cx="8559801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74" name="Backtracking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Backtracking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must have included item D</a:t>
            </a:r>
          </a:p>
        </p:txBody>
      </p:sp>
      <p:pic>
        <p:nvPicPr>
          <p:cNvPr id="4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7592" y="3572801"/>
            <a:ext cx="8559801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78" name="Backtrack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Backtracking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D has value 3 and weight 2</a:t>
            </a:r>
          </a:p>
        </p:txBody>
      </p:sp>
      <p:pic>
        <p:nvPicPr>
          <p:cNvPr id="4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3590520"/>
            <a:ext cx="8559800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82" name="Backtrack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Backtracking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Do not include C</a:t>
            </a:r>
          </a:p>
        </p:txBody>
      </p:sp>
      <p:pic>
        <p:nvPicPr>
          <p:cNvPr id="4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7592" y="3767708"/>
            <a:ext cx="8559801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86" name="Backtrack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Backtracking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But include B</a:t>
            </a:r>
          </a:p>
        </p:txBody>
      </p:sp>
      <p:pic>
        <p:nvPicPr>
          <p:cNvPr id="4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3289300"/>
            <a:ext cx="8559800" cy="317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90" name="Backtrack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Backtracking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and therefore not A</a:t>
            </a:r>
          </a:p>
          <a:p>
            <a:pPr/>
            <a:r>
              <a:t>Alternative solution: Select B and D for the same total value and capacity</a:t>
            </a:r>
          </a:p>
        </p:txBody>
      </p:sp>
      <p:pic>
        <p:nvPicPr>
          <p:cNvPr id="4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3289300"/>
            <a:ext cx="8559800" cy="317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xample 1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Example 1</a:t>
            </a:r>
          </a:p>
          <a:p>
            <a:pPr defTabSz="484886">
              <a:defRPr sz="6640"/>
            </a:pPr>
            <a:r>
              <a:t>Forming sums</a:t>
            </a:r>
          </a:p>
        </p:txBody>
      </p:sp>
      <p:sp>
        <p:nvSpPr>
          <p:cNvPr id="153" name="Solu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</a:t>
            </a:r>
          </a:p>
        </p:txBody>
      </p:sp>
      <p:pic>
        <p:nvPicPr>
          <p:cNvPr id="154" name="D_0_&amp;=&amp;_0_D_1_&amp;=.pdf" descr="D_0_&amp;=&amp;_0_D_1_&amp;=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8662" y="4885059"/>
            <a:ext cx="6223001" cy="243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sp>
        <p:nvSpPr>
          <p:cNvPr id="494" name="Your turn:  Extend to total capacity 1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Your turn:  Extend to total capacity 10</a:t>
            </a:r>
          </a:p>
        </p:txBody>
      </p:sp>
      <p:graphicFrame>
        <p:nvGraphicFramePr>
          <p:cNvPr id="495" name="Table"/>
          <p:cNvGraphicFramePr/>
          <p:nvPr/>
        </p:nvGraphicFramePr>
        <p:xfrm>
          <a:off x="1207739" y="3547617"/>
          <a:ext cx="3251388" cy="26583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083795"/>
                <a:gridCol w="1083795"/>
                <a:gridCol w="1083795"/>
              </a:tblGrid>
              <a:tr h="37976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7976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7976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7976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7976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7976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7976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496" name="c_|_cccccc_c_Cap.pdf" descr="c_|_cccccc_c_Ca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0054" y="3141619"/>
            <a:ext cx="7810501" cy="604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6" grpId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Rounded Rectangle"/>
          <p:cNvSpPr/>
          <p:nvPr/>
        </p:nvSpPr>
        <p:spPr>
          <a:xfrm>
            <a:off x="6313339" y="7312169"/>
            <a:ext cx="843087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9" name="Rounded Rectangle"/>
          <p:cNvSpPr/>
          <p:nvPr/>
        </p:nvSpPr>
        <p:spPr>
          <a:xfrm>
            <a:off x="7355782" y="7876204"/>
            <a:ext cx="843088" cy="698914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0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pic>
        <p:nvPicPr>
          <p:cNvPr id="501" name="c_|_cccccc_c_Cap.pdf" descr="c_|_cccccc_c_Ca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86" y="2477855"/>
            <a:ext cx="7810501" cy="6045201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Include F"/>
          <p:cNvSpPr txBox="1"/>
          <p:nvPr/>
        </p:nvSpPr>
        <p:spPr>
          <a:xfrm>
            <a:off x="8897930" y="7781161"/>
            <a:ext cx="198875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Include 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ounded Rectangle"/>
          <p:cNvSpPr/>
          <p:nvPr/>
        </p:nvSpPr>
        <p:spPr>
          <a:xfrm>
            <a:off x="5270895" y="7312169"/>
            <a:ext cx="843087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5" name="Rounded Rectangle"/>
          <p:cNvSpPr/>
          <p:nvPr/>
        </p:nvSpPr>
        <p:spPr>
          <a:xfrm>
            <a:off x="6313339" y="7312169"/>
            <a:ext cx="843087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6" name="Rounded Rectangle"/>
          <p:cNvSpPr/>
          <p:nvPr/>
        </p:nvSpPr>
        <p:spPr>
          <a:xfrm>
            <a:off x="7355782" y="7876204"/>
            <a:ext cx="843088" cy="698914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7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pic>
        <p:nvPicPr>
          <p:cNvPr id="508" name="c_|_cccccc_c_Cap.pdf" descr="c_|_cccccc_c_Ca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86" y="2477855"/>
            <a:ext cx="7810501" cy="6045201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Include F…"/>
          <p:cNvSpPr txBox="1"/>
          <p:nvPr/>
        </p:nvSpPr>
        <p:spPr>
          <a:xfrm>
            <a:off x="8897930" y="6627493"/>
            <a:ext cx="2847214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Include F</a:t>
            </a:r>
          </a:p>
          <a:p>
            <a:pPr/>
            <a:r>
              <a:t>Do not include 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Rounded Rectangle"/>
          <p:cNvSpPr/>
          <p:nvPr/>
        </p:nvSpPr>
        <p:spPr>
          <a:xfrm>
            <a:off x="4304651" y="7312169"/>
            <a:ext cx="843088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12" name="Rounded Rectangle"/>
          <p:cNvSpPr/>
          <p:nvPr/>
        </p:nvSpPr>
        <p:spPr>
          <a:xfrm>
            <a:off x="5270895" y="7312169"/>
            <a:ext cx="843087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13" name="Rounded Rectangle"/>
          <p:cNvSpPr/>
          <p:nvPr/>
        </p:nvSpPr>
        <p:spPr>
          <a:xfrm>
            <a:off x="6313339" y="7312169"/>
            <a:ext cx="843087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14" name="Rounded Rectangle"/>
          <p:cNvSpPr/>
          <p:nvPr/>
        </p:nvSpPr>
        <p:spPr>
          <a:xfrm>
            <a:off x="7355782" y="7876204"/>
            <a:ext cx="843088" cy="698914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15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pic>
        <p:nvPicPr>
          <p:cNvPr id="516" name="c_|_cccccc_c_Cap.pdf" descr="c_|_cccccc_c_Ca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86" y="2477855"/>
            <a:ext cx="7810501" cy="6045201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Include F…"/>
          <p:cNvSpPr txBox="1"/>
          <p:nvPr/>
        </p:nvSpPr>
        <p:spPr>
          <a:xfrm>
            <a:off x="8897930" y="6233793"/>
            <a:ext cx="2847214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Include F</a:t>
            </a:r>
          </a:p>
          <a:p>
            <a:pPr/>
            <a:r>
              <a:t>Do not include E</a:t>
            </a:r>
          </a:p>
          <a:p>
            <a:pPr/>
            <a:r>
              <a:t>Do not include 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Rounded Rectangle"/>
          <p:cNvSpPr/>
          <p:nvPr/>
        </p:nvSpPr>
        <p:spPr>
          <a:xfrm>
            <a:off x="3338407" y="7312169"/>
            <a:ext cx="843088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0" name="Rounded Rectangle"/>
          <p:cNvSpPr/>
          <p:nvPr/>
        </p:nvSpPr>
        <p:spPr>
          <a:xfrm>
            <a:off x="4304651" y="7312169"/>
            <a:ext cx="843088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1" name="Rounded Rectangle"/>
          <p:cNvSpPr/>
          <p:nvPr/>
        </p:nvSpPr>
        <p:spPr>
          <a:xfrm>
            <a:off x="5270895" y="7312169"/>
            <a:ext cx="843087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2" name="Rounded Rectangle"/>
          <p:cNvSpPr/>
          <p:nvPr/>
        </p:nvSpPr>
        <p:spPr>
          <a:xfrm>
            <a:off x="6313339" y="7312169"/>
            <a:ext cx="843087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3" name="Rounded Rectangle"/>
          <p:cNvSpPr/>
          <p:nvPr/>
        </p:nvSpPr>
        <p:spPr>
          <a:xfrm>
            <a:off x="7355782" y="7876204"/>
            <a:ext cx="843088" cy="698914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4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pic>
        <p:nvPicPr>
          <p:cNvPr id="525" name="c_|_cccccc_c_Cap.pdf" descr="c_|_cccccc_c_Ca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86" y="2477855"/>
            <a:ext cx="7810501" cy="6045201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Include F…"/>
          <p:cNvSpPr txBox="1"/>
          <p:nvPr/>
        </p:nvSpPr>
        <p:spPr>
          <a:xfrm>
            <a:off x="8897930" y="5840093"/>
            <a:ext cx="2847214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Include F</a:t>
            </a:r>
          </a:p>
          <a:p>
            <a:pPr/>
            <a:r>
              <a:t>Do not include E</a:t>
            </a:r>
          </a:p>
          <a:p>
            <a:pPr/>
            <a:r>
              <a:t>Do not include D</a:t>
            </a:r>
          </a:p>
          <a:p>
            <a:pPr/>
            <a:r>
              <a:t>Do not include 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Rounded Rectangle"/>
          <p:cNvSpPr/>
          <p:nvPr/>
        </p:nvSpPr>
        <p:spPr>
          <a:xfrm>
            <a:off x="2366839" y="5150998"/>
            <a:ext cx="843088" cy="698914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9" name="Rounded Rectangle"/>
          <p:cNvSpPr/>
          <p:nvPr/>
        </p:nvSpPr>
        <p:spPr>
          <a:xfrm>
            <a:off x="3338407" y="7312169"/>
            <a:ext cx="843088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0" name="Rounded Rectangle"/>
          <p:cNvSpPr/>
          <p:nvPr/>
        </p:nvSpPr>
        <p:spPr>
          <a:xfrm>
            <a:off x="4304651" y="7312169"/>
            <a:ext cx="843088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1" name="Rounded Rectangle"/>
          <p:cNvSpPr/>
          <p:nvPr/>
        </p:nvSpPr>
        <p:spPr>
          <a:xfrm>
            <a:off x="5270895" y="7312169"/>
            <a:ext cx="843087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2" name="Rounded Rectangle"/>
          <p:cNvSpPr/>
          <p:nvPr/>
        </p:nvSpPr>
        <p:spPr>
          <a:xfrm>
            <a:off x="6313339" y="7312169"/>
            <a:ext cx="843087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3" name="Rounded Rectangle"/>
          <p:cNvSpPr/>
          <p:nvPr/>
        </p:nvSpPr>
        <p:spPr>
          <a:xfrm>
            <a:off x="7355782" y="7876204"/>
            <a:ext cx="843088" cy="698914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4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pic>
        <p:nvPicPr>
          <p:cNvPr id="535" name="c_|_cccccc_c_Cap.pdf" descr="c_|_cccccc_c_Ca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86" y="2477855"/>
            <a:ext cx="7810501" cy="6045201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Include F…"/>
          <p:cNvSpPr txBox="1"/>
          <p:nvPr/>
        </p:nvSpPr>
        <p:spPr>
          <a:xfrm>
            <a:off x="8897930" y="5643243"/>
            <a:ext cx="2847214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Include F</a:t>
            </a:r>
          </a:p>
          <a:p>
            <a:pPr/>
            <a:r>
              <a:t>Do not include E</a:t>
            </a:r>
          </a:p>
          <a:p>
            <a:pPr/>
            <a:r>
              <a:t>Do not include D</a:t>
            </a:r>
          </a:p>
          <a:p>
            <a:pPr/>
            <a:r>
              <a:t>Do not include C</a:t>
            </a:r>
          </a:p>
          <a:p>
            <a:pPr/>
            <a:r>
              <a:t>Include 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Rounded Rectangle"/>
          <p:cNvSpPr/>
          <p:nvPr/>
        </p:nvSpPr>
        <p:spPr>
          <a:xfrm>
            <a:off x="2366839" y="5150998"/>
            <a:ext cx="843088" cy="698914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39" name="Rounded Rectangle"/>
          <p:cNvSpPr/>
          <p:nvPr/>
        </p:nvSpPr>
        <p:spPr>
          <a:xfrm>
            <a:off x="3338407" y="7312169"/>
            <a:ext cx="843088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0" name="Rounded Rectangle"/>
          <p:cNvSpPr/>
          <p:nvPr/>
        </p:nvSpPr>
        <p:spPr>
          <a:xfrm>
            <a:off x="4304651" y="7312169"/>
            <a:ext cx="843088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1" name="Rounded Rectangle"/>
          <p:cNvSpPr/>
          <p:nvPr/>
        </p:nvSpPr>
        <p:spPr>
          <a:xfrm>
            <a:off x="5270895" y="7312169"/>
            <a:ext cx="843087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2" name="Rounded Rectangle"/>
          <p:cNvSpPr/>
          <p:nvPr/>
        </p:nvSpPr>
        <p:spPr>
          <a:xfrm>
            <a:off x="6313339" y="7312169"/>
            <a:ext cx="843087" cy="698915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3" name="Rounded Rectangle"/>
          <p:cNvSpPr/>
          <p:nvPr/>
        </p:nvSpPr>
        <p:spPr>
          <a:xfrm>
            <a:off x="7355782" y="7876204"/>
            <a:ext cx="843088" cy="698914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4" name="Knapsack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Knapsack Problem</a:t>
            </a:r>
          </a:p>
        </p:txBody>
      </p:sp>
      <p:pic>
        <p:nvPicPr>
          <p:cNvPr id="545" name="c_|_cccccc_c_Cap.pdf" descr="c_|_cccccc_c_Ca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86" y="2477855"/>
            <a:ext cx="7810501" cy="6045201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Include F…"/>
          <p:cNvSpPr txBox="1"/>
          <p:nvPr/>
        </p:nvSpPr>
        <p:spPr>
          <a:xfrm>
            <a:off x="8897930" y="5446393"/>
            <a:ext cx="2847214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Include F</a:t>
            </a:r>
          </a:p>
          <a:p>
            <a:pPr/>
            <a:r>
              <a:t>Do not include E</a:t>
            </a:r>
          </a:p>
          <a:p>
            <a:pPr/>
            <a:r>
              <a:t>Do not include D</a:t>
            </a:r>
          </a:p>
          <a:p>
            <a:pPr/>
            <a:r>
              <a:t>Do not include C</a:t>
            </a:r>
          </a:p>
          <a:p>
            <a:pPr/>
            <a:r>
              <a:t>Include B</a:t>
            </a:r>
          </a:p>
          <a:p>
            <a:pPr/>
            <a:r>
              <a:t>Include A</a:t>
            </a:r>
          </a:p>
        </p:txBody>
      </p:sp>
      <p:sp>
        <p:nvSpPr>
          <p:cNvPr id="547" name="Rounded Rectangle"/>
          <p:cNvSpPr/>
          <p:nvPr/>
        </p:nvSpPr>
        <p:spPr>
          <a:xfrm>
            <a:off x="1767367" y="3027705"/>
            <a:ext cx="843087" cy="698914"/>
          </a:xfrm>
          <a:prstGeom prst="roundRect">
            <a:avLst>
              <a:gd name="adj" fmla="val 2725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sp>
        <p:nvSpPr>
          <p:cNvPr id="550" name="An alternative to backtracking is to store the information in the tab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 alternative to backtracking is to store the information in the table</a:t>
            </a:r>
          </a:p>
        </p:txBody>
      </p:sp>
      <p:graphicFrame>
        <p:nvGraphicFramePr>
          <p:cNvPr id="551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52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sp>
        <p:nvSpPr>
          <p:cNvPr id="555" name="Create the table and initialize it"/>
          <p:cNvSpPr txBox="1"/>
          <p:nvPr>
            <p:ph type="body" sz="quarter" idx="1"/>
          </p:nvPr>
        </p:nvSpPr>
        <p:spPr>
          <a:xfrm>
            <a:off x="952500" y="2590800"/>
            <a:ext cx="5549900" cy="704934"/>
          </a:xfrm>
          <a:prstGeom prst="rect">
            <a:avLst/>
          </a:prstGeom>
        </p:spPr>
        <p:txBody>
          <a:bodyPr anchor="t"/>
          <a:lstStyle>
            <a:lvl1pPr marL="400050" indent="-400050" defTabSz="525779">
              <a:spcBef>
                <a:spcPts val="1800"/>
              </a:spcBef>
              <a:defRPr sz="2880"/>
            </a:lvl1pPr>
          </a:lstStyle>
          <a:p>
            <a:pPr/>
            <a:r>
              <a:t>Create the table and initialize it</a:t>
            </a:r>
          </a:p>
        </p:txBody>
      </p:sp>
      <p:graphicFrame>
        <p:nvGraphicFramePr>
          <p:cNvPr id="556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57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558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0-1 Knapsack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0-1 Knapsack Example</a:t>
            </a:r>
          </a:p>
        </p:txBody>
      </p:sp>
      <p:sp>
        <p:nvSpPr>
          <p:cNvPr id="561" name="The column for A is simple.…"/>
          <p:cNvSpPr txBox="1"/>
          <p:nvPr>
            <p:ph type="body" sz="quarter" idx="1"/>
          </p:nvPr>
        </p:nvSpPr>
        <p:spPr>
          <a:xfrm>
            <a:off x="952500" y="2590800"/>
            <a:ext cx="5549900" cy="1505805"/>
          </a:xfrm>
          <a:prstGeom prst="rect">
            <a:avLst/>
          </a:prstGeom>
        </p:spPr>
        <p:txBody>
          <a:bodyPr anchor="t"/>
          <a:lstStyle/>
          <a:p>
            <a:pPr/>
            <a:r>
              <a:t>The column for A is simple.</a:t>
            </a:r>
          </a:p>
          <a:p>
            <a:pPr/>
            <a:r>
              <a:t>Red means: item included</a:t>
            </a:r>
          </a:p>
        </p:txBody>
      </p:sp>
      <p:graphicFrame>
        <p:nvGraphicFramePr>
          <p:cNvPr id="562" name="Table"/>
          <p:cNvGraphicFramePr/>
          <p:nvPr/>
        </p:nvGraphicFramePr>
        <p:xfrm>
          <a:off x="1777162" y="4169219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98500"/>
                <a:gridCol w="825500"/>
                <a:gridCol w="10287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563" name="Total Capacity 10"/>
          <p:cNvSpPr txBox="1"/>
          <p:nvPr/>
        </p:nvSpPr>
        <p:spPr>
          <a:xfrm>
            <a:off x="952500" y="8382000"/>
            <a:ext cx="37420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Capacity 10</a:t>
            </a:r>
          </a:p>
        </p:txBody>
      </p:sp>
      <p:graphicFrame>
        <p:nvGraphicFramePr>
          <p:cNvPr id="564" name="Table"/>
          <p:cNvGraphicFramePr/>
          <p:nvPr/>
        </p:nvGraphicFramePr>
        <p:xfrm>
          <a:off x="6718300" y="2997224"/>
          <a:ext cx="5334000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  <a:gridCol w="592666"/>
              </a:tblGrid>
              <a:tr h="52387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/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FF160E"/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2387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