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</a:lvl1pPr>
            <a:lvl2pPr>
              <a:spcBef>
                <a:spcPts val="1000"/>
              </a:spcBef>
            </a:lvl2pPr>
            <a:lvl3pPr>
              <a:spcBef>
                <a:spcPts val="1000"/>
              </a:spcBef>
            </a:lvl3pPr>
            <a:lvl4pPr>
              <a:spcBef>
                <a:spcPts val="1000"/>
              </a:spcBef>
            </a:lvl4pPr>
            <a:lvl5pPr>
              <a:spcBef>
                <a:spcPts val="10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mputability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Computability</a:t>
            </a:r>
          </a:p>
        </p:txBody>
      </p:sp>
      <p:sp>
        <p:nvSpPr>
          <p:cNvPr id="129" name="Algorithms 2020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ost-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Post-Turing Machine</a:t>
            </a:r>
          </a:p>
        </p:txBody>
      </p:sp>
      <p:sp>
        <p:nvSpPr>
          <p:cNvPr id="156" name="A Turing machine consists o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spcBef>
                <a:spcPts val="1000"/>
              </a:spcBef>
            </a:pPr>
            <a:r>
              <a:t>A Turing machine consists of</a:t>
            </a:r>
          </a:p>
          <a:p>
            <a:pPr lvl="1">
              <a:spcBef>
                <a:spcPts val="1000"/>
              </a:spcBef>
            </a:pPr>
            <a:r>
              <a:t>An infinitely-long tape divided into squares that are initially blank (denoted by a symbol ‘b’)</a:t>
            </a:r>
          </a:p>
          <a:p>
            <a:pPr lvl="1">
              <a:spcBef>
                <a:spcPts val="1000"/>
              </a:spcBef>
            </a:pPr>
            <a:r>
              <a:t>A read-write head that can read and write symbols </a:t>
            </a:r>
          </a:p>
          <a:p>
            <a:pPr lvl="1">
              <a:spcBef>
                <a:spcPts val="1000"/>
              </a:spcBef>
            </a:pPr>
            <a:r>
              <a:t>A control unit that consists of a state machine</a:t>
            </a:r>
          </a:p>
          <a:p>
            <a:pPr lvl="2">
              <a:spcBef>
                <a:spcPts val="1000"/>
              </a:spcBef>
            </a:pPr>
            <a:r>
              <a:t>In a given state and when reading a given symbol:</a:t>
            </a:r>
          </a:p>
          <a:p>
            <a:pPr lvl="3">
              <a:spcBef>
                <a:spcPts val="1000"/>
              </a:spcBef>
            </a:pPr>
            <a:r>
              <a:t>The machine goes to a new state</a:t>
            </a:r>
          </a:p>
          <a:p>
            <a:pPr lvl="3">
              <a:spcBef>
                <a:spcPts val="1000"/>
              </a:spcBef>
            </a:pPr>
            <a:r>
              <a:t>The machine writes a new symbol</a:t>
            </a:r>
          </a:p>
          <a:p>
            <a:pPr lvl="3">
              <a:spcBef>
                <a:spcPts val="1000"/>
              </a:spcBef>
            </a:pPr>
            <a:r>
              <a:t>The machine moves to the left or the right by one step.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ost-Turing Machi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Post-Turing Machines</a:t>
            </a:r>
          </a:p>
        </p:txBody>
      </p:sp>
      <p:sp>
        <p:nvSpPr>
          <p:cNvPr id="159" name="Turing machine inpu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Turing machine input</a:t>
            </a:r>
          </a:p>
          <a:p>
            <a:pPr lvl="1"/>
            <a:r>
              <a:t>A string on the tape, with all other symbols being blanks.</a:t>
            </a:r>
          </a:p>
          <a:p>
            <a:pPr lvl="1"/>
          </a:p>
          <a:p>
            <a:pPr lvl="1"/>
          </a:p>
          <a:p>
            <a:pPr/>
            <a:r>
              <a:t>Turing machine output</a:t>
            </a:r>
          </a:p>
          <a:p>
            <a:pPr lvl="1"/>
            <a:r>
              <a:t>Turing machines can make decisions:</a:t>
            </a:r>
          </a:p>
          <a:p>
            <a:pPr lvl="2"/>
            <a:r>
              <a:t>By writing them on the tape</a:t>
            </a:r>
          </a:p>
          <a:p>
            <a:pPr lvl="2"/>
            <a:r>
              <a:t>By entering an “accepting” or a “rejecting” state</a:t>
            </a:r>
          </a:p>
          <a:p>
            <a:pPr lvl="2"/>
            <a:r>
              <a:t>These possibilities are actually equivalent </a:t>
            </a:r>
          </a:p>
        </p:txBody>
      </p:sp>
      <p:sp>
        <p:nvSpPr>
          <p:cNvPr id="160" name="http://morphett.info/turing/turing.html"/>
          <p:cNvSpPr txBox="1"/>
          <p:nvPr/>
        </p:nvSpPr>
        <p:spPr>
          <a:xfrm>
            <a:off x="4000500" y="8877300"/>
            <a:ext cx="7247781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http://morphett.info/turing/turing.html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ost-Turing Machi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Post-Turing Machines</a:t>
            </a:r>
          </a:p>
        </p:txBody>
      </p:sp>
      <p:sp>
        <p:nvSpPr>
          <p:cNvPr id="163" name="Turing machine program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Turing machine programs:</a:t>
            </a:r>
          </a:p>
          <a:p>
            <a:pPr lvl="1"/>
            <a:r>
              <a:t>A program consists of a set of transition rules:</a:t>
            </a:r>
          </a:p>
          <a:p>
            <a:pPr lvl="2"/>
            <a:r>
              <a:t>Current state, Current Symbol —&gt; New State, New Symbol, Move</a:t>
            </a:r>
          </a:p>
          <a:p>
            <a:pPr lvl="2"/>
          </a:p>
          <a:p>
            <a:pPr lvl="2"/>
          </a:p>
          <a:p>
            <a:pPr/>
            <a:r>
              <a:t>Note: All Turing machine programs are finite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ost-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Post-Turing Machine</a:t>
            </a:r>
          </a:p>
        </p:txBody>
      </p:sp>
      <p:sp>
        <p:nvSpPr>
          <p:cNvPr id="166" name="Despite its simplicity, a Turing machine can imitate any computer (known today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Despite its simplicity, a Turing machine can imitate any computer (known today)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ost 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Post Turing Machine</a:t>
            </a:r>
          </a:p>
        </p:txBody>
      </p:sp>
      <p:sp>
        <p:nvSpPr>
          <p:cNvPr id="169" name="Turing machine programs…"/>
          <p:cNvSpPr txBox="1"/>
          <p:nvPr>
            <p:ph type="body" idx="1"/>
          </p:nvPr>
        </p:nvSpPr>
        <p:spPr>
          <a:xfrm>
            <a:off x="757584" y="2444750"/>
            <a:ext cx="11489632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Turing machine programs</a:t>
            </a:r>
          </a:p>
          <a:p>
            <a:pPr lvl="1"/>
            <a:r>
              <a:t>consists of lines </a:t>
            </a:r>
          </a:p>
          <a:p>
            <a:pPr marL="0" indent="0">
              <a:buSzTx/>
              <a:buNone/>
            </a:pPr>
            <a:r>
              <a:t>&lt;curr. state&gt; &lt;curr. symb&gt; &lt;new symb&gt; &lt;dir&gt; &lt;new state&gt;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72" name="Palindrome detec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Palindrome detector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Accepts if the input — binary string surrounded by blanks — is a palindrome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Algorithm: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Find the left-most symbol, erase it, and remember it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Go to the right until we are over a blank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Move one to the left and check the symbol, erasing it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Continue until 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A discrepancy is discovered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Until no more symbols are left over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75" name="go to the left until we find a blan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sz="2800"/>
            </a:pPr>
            <a:r>
              <a:t>go to the left until we find a blank</a:t>
            </a:r>
          </a:p>
          <a:p>
            <a:pPr>
              <a:defRPr sz="2800"/>
            </a:pPr>
          </a:p>
          <a:p>
            <a:pPr>
              <a:defRPr sz="2800"/>
            </a:pPr>
          </a:p>
          <a:p>
            <a:pPr>
              <a:defRPr sz="2800"/>
            </a:pPr>
            <a:r>
              <a:t>now we are at the beginning of the word</a:t>
            </a:r>
          </a:p>
          <a:p>
            <a:pPr lvl="1">
              <a:defRPr sz="2800"/>
            </a:pPr>
            <a:r>
              <a:t>we erase the symbol, but remember the symbol (through the state) and go right</a:t>
            </a:r>
          </a:p>
        </p:txBody>
      </p:sp>
      <p:sp>
        <p:nvSpPr>
          <p:cNvPr id="176" name="state0, 0, 0, left, state0"/>
          <p:cNvSpPr txBox="1"/>
          <p:nvPr/>
        </p:nvSpPr>
        <p:spPr>
          <a:xfrm>
            <a:off x="2171700" y="3244850"/>
            <a:ext cx="4869954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state0, 0, 0, left, state0</a:t>
            </a:r>
          </a:p>
        </p:txBody>
      </p:sp>
      <p:sp>
        <p:nvSpPr>
          <p:cNvPr id="177" name="state0, 1, 1, left, state0"/>
          <p:cNvSpPr txBox="1"/>
          <p:nvPr/>
        </p:nvSpPr>
        <p:spPr>
          <a:xfrm>
            <a:off x="2171700" y="3676650"/>
            <a:ext cx="4869954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state0, 1, 1, left, state0</a:t>
            </a:r>
          </a:p>
        </p:txBody>
      </p:sp>
      <p:sp>
        <p:nvSpPr>
          <p:cNvPr id="178" name="state0, b, b, right, state1"/>
          <p:cNvSpPr txBox="1"/>
          <p:nvPr/>
        </p:nvSpPr>
        <p:spPr>
          <a:xfrm>
            <a:off x="2171700" y="4146550"/>
            <a:ext cx="5052864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state0, b, b, right, state1</a:t>
            </a:r>
          </a:p>
        </p:txBody>
      </p:sp>
      <p:sp>
        <p:nvSpPr>
          <p:cNvPr id="179" name="state1, 0, b, right, state_seen_zero"/>
          <p:cNvSpPr txBox="1"/>
          <p:nvPr/>
        </p:nvSpPr>
        <p:spPr>
          <a:xfrm>
            <a:off x="2197100" y="6737350"/>
            <a:ext cx="6699052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state1, 0, b, right, state_seen_zero</a:t>
            </a:r>
          </a:p>
        </p:txBody>
      </p:sp>
      <p:sp>
        <p:nvSpPr>
          <p:cNvPr id="180" name="state1, 1, b, right, state_seen_one"/>
          <p:cNvSpPr txBox="1"/>
          <p:nvPr/>
        </p:nvSpPr>
        <p:spPr>
          <a:xfrm>
            <a:off x="2184400" y="7156450"/>
            <a:ext cx="6516142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state1, 1, b, right, state_seen_one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83" name="we go right until we hit a blank, then we go back one step to compar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go right until we hit a blank, then we go back one step to compare</a:t>
            </a:r>
          </a:p>
        </p:txBody>
      </p:sp>
      <p:sp>
        <p:nvSpPr>
          <p:cNvPr id="184" name="state_seen_zero, 0, 0, right, state_seen_zero…"/>
          <p:cNvSpPr txBox="1"/>
          <p:nvPr/>
        </p:nvSpPr>
        <p:spPr>
          <a:xfrm>
            <a:off x="2387600" y="3905250"/>
            <a:ext cx="834524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state_seen_zero, 0, 0, right, state_seen_zero</a:t>
            </a:r>
          </a:p>
          <a:p>
            <a:pPr/>
            <a:r>
              <a:t>state_seen_zero, 1, 1, right, state_seen_zero</a:t>
            </a:r>
          </a:p>
          <a:p>
            <a:pPr/>
            <a:r>
              <a:t>state_seen_zero, b, b, left, state0end </a:t>
            </a:r>
          </a:p>
        </p:txBody>
      </p:sp>
      <p:sp>
        <p:nvSpPr>
          <p:cNvPr id="185" name="state_seen_one, 0, 0, right, state_seen_one…"/>
          <p:cNvSpPr txBox="1"/>
          <p:nvPr/>
        </p:nvSpPr>
        <p:spPr>
          <a:xfrm>
            <a:off x="2387600" y="5060950"/>
            <a:ext cx="797942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state_seen_one, 0, 0, right, state_seen_one</a:t>
            </a:r>
          </a:p>
          <a:p>
            <a:pPr/>
            <a:r>
              <a:t>state_seen_one, 1, 1, right, state_seen_one</a:t>
            </a:r>
          </a:p>
          <a:p>
            <a:pPr/>
            <a:r>
              <a:t>state_seen_one, b, b, left, state1end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88" name="We are now over the last symbo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are now over the last symbol</a:t>
            </a:r>
          </a:p>
          <a:p>
            <a:pPr lvl="1"/>
            <a:r>
              <a:t>If the symbol does not match, we go to the non-acceptance state</a:t>
            </a:r>
          </a:p>
          <a:p>
            <a:pPr lvl="1"/>
            <a:r>
              <a:t>If the symbol matches, we start moving left until we hit the blank that we created</a:t>
            </a:r>
          </a:p>
        </p:txBody>
      </p:sp>
      <p:sp>
        <p:nvSpPr>
          <p:cNvPr id="189" name="state0end, 1, b, stop, not_accepted"/>
          <p:cNvSpPr txBox="1"/>
          <p:nvPr/>
        </p:nvSpPr>
        <p:spPr>
          <a:xfrm>
            <a:off x="1799530" y="6064250"/>
            <a:ext cx="651614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state0end, 1, b, stop, not_accepted</a:t>
            </a:r>
          </a:p>
        </p:txBody>
      </p:sp>
      <p:sp>
        <p:nvSpPr>
          <p:cNvPr id="190" name="state0end, 0, b, left, state_go_left"/>
          <p:cNvSpPr txBox="1"/>
          <p:nvPr/>
        </p:nvSpPr>
        <p:spPr>
          <a:xfrm>
            <a:off x="1799530" y="6496050"/>
            <a:ext cx="669905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state0end, 0, b, left, state_go_left</a:t>
            </a:r>
          </a:p>
        </p:txBody>
      </p:sp>
      <p:sp>
        <p:nvSpPr>
          <p:cNvPr id="191" name="state1end, 0, b, stop, not_accepted"/>
          <p:cNvSpPr txBox="1"/>
          <p:nvPr/>
        </p:nvSpPr>
        <p:spPr>
          <a:xfrm>
            <a:off x="1799530" y="6953250"/>
            <a:ext cx="651614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state1end, 0, b, stop, not_accepted</a:t>
            </a:r>
          </a:p>
        </p:txBody>
      </p:sp>
      <p:sp>
        <p:nvSpPr>
          <p:cNvPr id="192" name="state1end, 1, b, left, state_go_left"/>
          <p:cNvSpPr txBox="1"/>
          <p:nvPr/>
        </p:nvSpPr>
        <p:spPr>
          <a:xfrm>
            <a:off x="1799530" y="7385050"/>
            <a:ext cx="6699053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state1end, 1, b, left, state_go_left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95" name="We just go left until we hit the blank, at which point we go right and start ove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just go left until we hit the blank, at which point we go right and start over</a:t>
            </a:r>
          </a:p>
        </p:txBody>
      </p:sp>
      <p:sp>
        <p:nvSpPr>
          <p:cNvPr id="196" name="state_go_left, 0, 0, left, state_go_left…"/>
          <p:cNvSpPr txBox="1"/>
          <p:nvPr/>
        </p:nvSpPr>
        <p:spPr>
          <a:xfrm>
            <a:off x="2053530" y="4140200"/>
            <a:ext cx="7430692" cy="147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state_go_left, 0, 0, left, state_go_left</a:t>
            </a:r>
          </a:p>
          <a:p>
            <a:pPr/>
            <a:r>
              <a:t>state_go_left, 1, 1, left, state_go_left</a:t>
            </a:r>
          </a:p>
          <a:p>
            <a:pPr/>
            <a:r>
              <a:t>state_go_left, b, b, right, state1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Hilbert’s Pr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Hilbert’s Program</a:t>
            </a:r>
          </a:p>
        </p:txBody>
      </p:sp>
      <p:sp>
        <p:nvSpPr>
          <p:cNvPr id="132" name="Grundlagenkrise in Mathematics (~ 1900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1155" indent="-351155" defTabSz="461518">
              <a:spcBef>
                <a:spcPts val="700"/>
              </a:spcBef>
              <a:defRPr sz="2528"/>
            </a:pPr>
            <a:r>
              <a:rPr i="1"/>
              <a:t>Grundlagenkrise </a:t>
            </a:r>
            <a:r>
              <a:t>in Mathematics (~ 1900):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How to be sure that Mathematics is true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Attempts suffer from paradoxes</a:t>
            </a:r>
          </a:p>
          <a:p>
            <a:pPr lvl="3" marL="1404620" indent="-351155" defTabSz="461518">
              <a:spcBef>
                <a:spcPts val="700"/>
              </a:spcBef>
              <a:defRPr sz="2528"/>
            </a:pPr>
            <a:r>
              <a:t>Example Naïve Set Theory: Russel’s set of all sets that do not contain themselves as an element</a:t>
            </a:r>
          </a:p>
          <a:p>
            <a:pPr marL="351155" indent="-351155" defTabSz="461518">
              <a:spcBef>
                <a:spcPts val="700"/>
              </a:spcBef>
              <a:defRPr sz="2528"/>
            </a:pPr>
            <a:r>
              <a:t>Answers to the Grundlagenkrise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Intuitionism: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Mathematics is a human activity, it does not discover universal truth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Logicism: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All mathematics derives from logic</a:t>
            </a:r>
          </a:p>
          <a:p>
            <a:pPr lvl="1" marL="702310" indent="-351155" defTabSz="461518">
              <a:spcBef>
                <a:spcPts val="700"/>
              </a:spcBef>
              <a:defRPr sz="2528"/>
            </a:pPr>
            <a:r>
              <a:t>Formalism:</a:t>
            </a:r>
          </a:p>
          <a:p>
            <a:pPr lvl="2" marL="1053465" indent="-351155" defTabSz="461518">
              <a:spcBef>
                <a:spcPts val="700"/>
              </a:spcBef>
              <a:defRPr sz="2528"/>
            </a:pPr>
            <a:r>
              <a:t>Mathematics is a game with certain rules that conform to our thinking processes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199" name="When do we sto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do we stop:</a:t>
            </a:r>
          </a:p>
          <a:p>
            <a:pPr lvl="1"/>
            <a:r>
              <a:t>If there are only blanks on the tape</a:t>
            </a:r>
          </a:p>
          <a:p>
            <a:pPr lvl="2"/>
            <a:r>
              <a:t>We are then in state1 and we encounter another blank </a:t>
            </a:r>
          </a:p>
        </p:txBody>
      </p:sp>
      <p:sp>
        <p:nvSpPr>
          <p:cNvPr id="200" name="state1, b, b, stop, accept"/>
          <p:cNvSpPr txBox="1"/>
          <p:nvPr/>
        </p:nvSpPr>
        <p:spPr>
          <a:xfrm>
            <a:off x="3590230" y="5695950"/>
            <a:ext cx="4869955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state1, b, b, stop, accept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uring Machine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pPr/>
            <a:r>
              <a:t>Turing Machine Example</a:t>
            </a:r>
          </a:p>
        </p:txBody>
      </p:sp>
      <p:sp>
        <p:nvSpPr>
          <p:cNvPr id="203" name="You can run this example 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run this example at</a:t>
            </a:r>
          </a:p>
          <a:p>
            <a:pPr/>
          </a:p>
          <a:p>
            <a:pPr lvl="1">
              <a:defRPr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t>http://morphett.info/turing/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he Universal 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Universal Turing Machine</a:t>
            </a:r>
          </a:p>
        </p:txBody>
      </p:sp>
      <p:sp>
        <p:nvSpPr>
          <p:cNvPr id="206" name="We can extend the model of the Turing machi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extend the model of the Turing machine</a:t>
            </a:r>
          </a:p>
          <a:p>
            <a:pPr lvl="1"/>
            <a:r>
              <a:t>E.g. we can have Turing machines with two tapes</a:t>
            </a:r>
          </a:p>
          <a:p>
            <a:pPr lvl="1"/>
            <a:r>
              <a:t>But we do not get anything more, </a:t>
            </a:r>
          </a:p>
          <a:p>
            <a:pPr lvl="2"/>
            <a:r>
              <a:t>Because we can </a:t>
            </a:r>
            <a:r>
              <a:rPr i="1" u="sng"/>
              <a:t>emulate</a:t>
            </a:r>
            <a:r>
              <a:t> a Turing machine with two tapes with a Turing machine with one tape</a:t>
            </a:r>
          </a:p>
          <a:p>
            <a:pPr lvl="2"/>
            <a:r>
              <a:t>How?</a:t>
            </a:r>
          </a:p>
          <a:p>
            <a:pPr lvl="3"/>
            <a:r>
              <a:t>Even cells are for tape 0, odd cells are for tape 1, and a more complicated state machine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he Universal 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Universal Turing Machine</a:t>
            </a:r>
          </a:p>
        </p:txBody>
      </p:sp>
      <p:sp>
        <p:nvSpPr>
          <p:cNvPr id="209" name="We can emulate a Turing machine with n tapes with a standard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emulate a Turing machine with </a:t>
            </a:r>
            <a:r>
              <a:rPr i="1"/>
              <a:t>n</a:t>
            </a:r>
            <a:r>
              <a:t> tapes with a standard one</a:t>
            </a:r>
          </a:p>
          <a:p>
            <a:pPr lvl="1"/>
            <a:r>
              <a:t>This becomes a model for a RAM machine with </a:t>
            </a:r>
            <a:r>
              <a:rPr i="1"/>
              <a:t>n</a:t>
            </a:r>
            <a:r>
              <a:t> memory cells</a:t>
            </a:r>
          </a:p>
          <a:p>
            <a:pPr lvl="1"/>
            <a:r>
              <a:t>RAM machine stores program in some dedicated memory locations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he Universal 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Universal Turing Machine</a:t>
            </a:r>
          </a:p>
        </p:txBody>
      </p:sp>
      <p:sp>
        <p:nvSpPr>
          <p:cNvPr id="212" name="We can also build a universal Turing machi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also build a universal Turing machine </a:t>
            </a:r>
          </a:p>
          <a:p>
            <a:pPr lvl="1"/>
            <a:r>
              <a:t>Initially:  a Turing machine program plus input, separated by blanks</a:t>
            </a:r>
          </a:p>
          <a:p>
            <a:pPr lvl="1"/>
            <a:r>
              <a:t>Machine then simulates the execution of a Turing machine</a:t>
            </a:r>
          </a:p>
          <a:p>
            <a:pPr lvl="1"/>
            <a:r>
              <a:t>Machine halts when the simulated Turing machine halts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he Universal Turing Machi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Universal Turing Machine</a:t>
            </a:r>
          </a:p>
        </p:txBody>
      </p:sp>
      <p:sp>
        <p:nvSpPr>
          <p:cNvPr id="215" name="A single machine that can emulate all possible Turing machines!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single machine that can emulate </a:t>
            </a:r>
            <a:r>
              <a:rPr i="1" u="sng"/>
              <a:t>all</a:t>
            </a:r>
            <a:r>
              <a:t> possible Turing machines!!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18" name="Mathematical technique developed by Can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Mathematical technique developed by Cantor</a:t>
            </a:r>
          </a:p>
          <a:p>
            <a:pPr lvl="1"/>
            <a:r>
              <a:t>Trick is applying something to itself</a:t>
            </a:r>
          </a:p>
          <a:p>
            <a:pPr lvl="1"/>
            <a:r>
              <a:t>Example:  We can count all rational numbers</a:t>
            </a:r>
          </a:p>
          <a:p>
            <a:pPr lvl="2"/>
            <a:r>
              <a:t>Use the following scheme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pic>
        <p:nvPicPr>
          <p:cNvPr id="22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8103" y="3187700"/>
            <a:ext cx="5668594" cy="43579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24" name="Cant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Cantor:</a:t>
            </a:r>
          </a:p>
          <a:p>
            <a:pPr lvl="1"/>
            <a:r>
              <a:t>The real numbers in [0,1] are </a:t>
            </a:r>
            <a:r>
              <a:rPr i="1" u="sng"/>
              <a:t>not</a:t>
            </a:r>
            <a:r>
              <a:t> countable</a:t>
            </a:r>
          </a:p>
          <a:p>
            <a:pPr lvl="1"/>
            <a:r>
              <a:t>Assume that they are:</a:t>
            </a:r>
          </a:p>
          <a:p>
            <a:pPr lvl="2"/>
            <a:r>
              <a:t>Let                                      be an enumeration of real numbers</a:t>
            </a:r>
          </a:p>
          <a:p>
            <a:pPr lvl="2"/>
            <a:r>
              <a:t>Write the numbers as binary numbers, leave out the leading dot</a:t>
            </a:r>
          </a:p>
        </p:txBody>
      </p:sp>
      <p:sp>
        <p:nvSpPr>
          <p:cNvPr id="225" name="Equation"/>
          <p:cNvSpPr txBox="1"/>
          <p:nvPr/>
        </p:nvSpPr>
        <p:spPr>
          <a:xfrm>
            <a:off x="3644800" y="5096353"/>
            <a:ext cx="3219776" cy="3480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</m:oMath>
              </m:oMathPara>
            </a14:m>
            <a:endParaRPr sz="39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pic>
        <p:nvPicPr>
          <p:cNvPr id="2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02100" y="3638550"/>
            <a:ext cx="4800600" cy="247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ilbert’s Pr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Hilbert’s Program</a:t>
            </a:r>
          </a:p>
        </p:txBody>
      </p:sp>
      <p:sp>
        <p:nvSpPr>
          <p:cNvPr id="135" name="A formulation of all mathematic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800"/>
              </a:spcBef>
              <a:defRPr sz="2560"/>
            </a:pPr>
            <a:r>
              <a:t>A formulation of all mathematics</a:t>
            </a:r>
          </a:p>
          <a:p>
            <a:pPr marL="355600" indent="-355600" defTabSz="467359">
              <a:spcBef>
                <a:spcPts val="800"/>
              </a:spcBef>
              <a:defRPr sz="2560"/>
            </a:pPr>
            <a:r>
              <a:t>Completeness: </a:t>
            </a:r>
          </a:p>
          <a:p>
            <a:pPr lvl="1" marL="711200" indent="-355600" defTabSz="467359">
              <a:spcBef>
                <a:spcPts val="800"/>
              </a:spcBef>
              <a:defRPr sz="2560"/>
            </a:pPr>
            <a:r>
              <a:t>Proof that all true mathematical statements can be proved in the formalism.</a:t>
            </a:r>
          </a:p>
          <a:p>
            <a:pPr marL="355600" indent="-355600" defTabSz="467359">
              <a:spcBef>
                <a:spcPts val="800"/>
              </a:spcBef>
              <a:defRPr sz="2560"/>
            </a:pPr>
            <a:r>
              <a:t>Consistency: </a:t>
            </a:r>
          </a:p>
          <a:p>
            <a:pPr lvl="1" marL="711200" indent="-355600" defTabSz="467359">
              <a:spcBef>
                <a:spcPts val="800"/>
              </a:spcBef>
              <a:defRPr sz="2560"/>
            </a:pPr>
            <a:r>
              <a:t>Proof that no contradiction can be obtained in the formalism of mathematics.</a:t>
            </a:r>
          </a:p>
          <a:p>
            <a:pPr marL="355600" indent="-355600" defTabSz="467359">
              <a:spcBef>
                <a:spcPts val="800"/>
              </a:spcBef>
              <a:defRPr sz="2560"/>
            </a:pPr>
            <a:r>
              <a:t>Conservation: </a:t>
            </a:r>
          </a:p>
          <a:p>
            <a:pPr lvl="1" marL="711200" indent="-355600" defTabSz="467359">
              <a:spcBef>
                <a:spcPts val="800"/>
              </a:spcBef>
              <a:defRPr sz="2560"/>
            </a:pPr>
            <a:r>
              <a:t>Proof that any result about "real objects" obtained using reasoning about "ideal objects" (such as uncountable sets) can be proved without using ideal objects.</a:t>
            </a:r>
          </a:p>
          <a:p>
            <a:pPr marL="355600" indent="-355600" defTabSz="467359">
              <a:spcBef>
                <a:spcPts val="800"/>
              </a:spcBef>
              <a:defRPr sz="2560"/>
            </a:pPr>
            <a:r>
              <a:t>Decidability</a:t>
            </a:r>
          </a:p>
          <a:p>
            <a:pPr lvl="1" marL="711200" indent="-355600" defTabSz="467359">
              <a:spcBef>
                <a:spcPts val="800"/>
              </a:spcBef>
              <a:defRPr sz="2560"/>
            </a:pPr>
            <a:r>
              <a:t>There is an algorithm for deciding the truth or falsity of any mathematical statement.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31" name="Now define a new number defined by the enumeration itsel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define a new number defined by the enumeration itself</a:t>
            </a:r>
          </a:p>
          <a:p>
            <a:pPr/>
          </a:p>
          <a:p>
            <a:pPr lvl="1"/>
            <a:r>
              <a:t>The </a:t>
            </a:r>
            <a:r>
              <a:rPr i="1"/>
              <a:t>i</a:t>
            </a:r>
            <a:r>
              <a:rPr baseline="31999" sz="2800"/>
              <a:t>th</a:t>
            </a:r>
            <a:r>
              <a:t> binary digit of </a:t>
            </a:r>
            <a:r>
              <a:rPr i="1"/>
              <a:t>t</a:t>
            </a:r>
            <a:r>
              <a:t> is the opposite of the </a:t>
            </a:r>
            <a:r>
              <a:rPr i="1"/>
              <a:t>i</a:t>
            </a:r>
            <a:r>
              <a:rPr baseline="31999" sz="2800"/>
              <a:t>th</a:t>
            </a:r>
            <a:r>
              <a:t> digit of the </a:t>
            </a:r>
            <a:r>
              <a:rPr i="1"/>
              <a:t>i</a:t>
            </a:r>
            <a:r>
              <a:rPr baseline="31999" sz="2800"/>
              <a:t>th</a:t>
            </a:r>
            <a:r>
              <a:t> number</a:t>
            </a:r>
          </a:p>
        </p:txBody>
      </p:sp>
      <p:sp>
        <p:nvSpPr>
          <p:cNvPr id="232" name="Equation"/>
          <p:cNvSpPr txBox="1"/>
          <p:nvPr/>
        </p:nvSpPr>
        <p:spPr>
          <a:xfrm>
            <a:off x="4657475" y="3877545"/>
            <a:ext cx="2553700" cy="6259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  <m:sub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</m:oMath>
              </m:oMathPara>
            </a14:m>
            <a:endParaRPr sz="4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35" name="If this would be an enumeration of all real numbers in [0,1], then t would appear in the enumeration…"/>
          <p:cNvSpPr txBox="1"/>
          <p:nvPr>
            <p:ph type="body" idx="1"/>
          </p:nvPr>
        </p:nvSpPr>
        <p:spPr>
          <a:xfrm>
            <a:off x="1054100" y="2588608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If this would be an enumeration of all real numbers in [0,1], then </a:t>
            </a:r>
            <a:r>
              <a:rPr i="1"/>
              <a:t>t</a:t>
            </a:r>
            <a:r>
              <a:t> would appear in the enumeration</a:t>
            </a:r>
          </a:p>
          <a:p>
            <a:pPr lvl="1"/>
            <a:r>
              <a:t>Suppose it is the </a:t>
            </a:r>
            <a:r>
              <a:rPr i="1"/>
              <a:t>j</a:t>
            </a:r>
            <a:r>
              <a:rPr baseline="31999" sz="2800"/>
              <a:t>th</a:t>
            </a:r>
            <a:r>
              <a:t> element</a:t>
            </a:r>
          </a:p>
          <a:p>
            <a:pPr lvl="1"/>
            <a:r>
              <a:t>Look at the </a:t>
            </a:r>
            <a:r>
              <a:rPr i="1"/>
              <a:t>j</a:t>
            </a:r>
            <a:r>
              <a:rPr baseline="31999" sz="2800"/>
              <a:t>th</a:t>
            </a:r>
            <a:r>
              <a:t> digit of </a:t>
            </a:r>
            <a:r>
              <a:rPr i="1"/>
              <a:t>t</a:t>
            </a:r>
          </a:p>
          <a:p>
            <a:pPr lvl="1"/>
          </a:p>
          <a:p>
            <a:pPr lvl="1"/>
            <a:r>
              <a:t>So, this is not possible</a:t>
            </a:r>
          </a:p>
          <a:p>
            <a:pPr/>
            <a:r>
              <a:t>Ergo: we cannot enumerate the numbers in [0,1]</a:t>
            </a:r>
          </a:p>
        </p:txBody>
      </p:sp>
      <p:sp>
        <p:nvSpPr>
          <p:cNvPr id="236" name="Equation"/>
          <p:cNvSpPr txBox="1"/>
          <p:nvPr/>
        </p:nvSpPr>
        <p:spPr>
          <a:xfrm>
            <a:off x="3362760" y="5480485"/>
            <a:ext cx="3047448" cy="5045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7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39" name="This is a similar argument to Russell’s paradox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a similar argument to Russell’s paradox:</a:t>
            </a:r>
          </a:p>
          <a:p>
            <a:pPr lvl="1"/>
            <a:r>
              <a:t>X = The set of all set that do not have themselves as an element. </a:t>
            </a:r>
          </a:p>
          <a:p>
            <a:pPr lvl="1"/>
          </a:p>
          <a:p>
            <a:pPr lvl="1"/>
            <a:r>
              <a:t>Is </a:t>
            </a:r>
          </a:p>
        </p:txBody>
      </p:sp>
      <p:sp>
        <p:nvSpPr>
          <p:cNvPr id="240" name="Equation"/>
          <p:cNvSpPr txBox="1"/>
          <p:nvPr/>
        </p:nvSpPr>
        <p:spPr>
          <a:xfrm>
            <a:off x="2697903" y="5469735"/>
            <a:ext cx="1353000" cy="3632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4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Diagonalization Proof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Diagonalization Proofs</a:t>
            </a:r>
          </a:p>
        </p:txBody>
      </p:sp>
      <p:sp>
        <p:nvSpPr>
          <p:cNvPr id="243" name="The universal Turing machine allows us to do the same type of self-application to show impossibiliti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universal Turing machine allows us to do the same type of self-application to show impossibilities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Impossibi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Impossibility </a:t>
            </a:r>
          </a:p>
        </p:txBody>
      </p:sp>
      <p:sp>
        <p:nvSpPr>
          <p:cNvPr id="246" name="Can everything (whatever that means) be compu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everything (whatever that means) be computed</a:t>
            </a:r>
          </a:p>
          <a:p>
            <a:pPr/>
          </a:p>
          <a:p>
            <a:pPr/>
            <a:r>
              <a:t>Halting Problem: Will a program stop executing</a:t>
            </a:r>
          </a:p>
          <a:p>
            <a:pPr/>
          </a:p>
          <a:p>
            <a:pPr/>
            <a:r>
              <a:t>Answer:  There is no algorithm that can decide whether a given program will stop executing</a:t>
            </a:r>
          </a:p>
          <a:p>
            <a:pPr/>
          </a:p>
          <a:p>
            <a:pPr lvl="1"/>
            <a:r>
              <a:t>Though most of the time, we can decide so easily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49" name="Assume that we have a program that can decide the halting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we have a program that can decide the halting problem</a:t>
            </a:r>
          </a:p>
          <a:p>
            <a:pPr lvl="1"/>
            <a:r>
              <a:t>Input:  </a:t>
            </a:r>
          </a:p>
          <a:p>
            <a:pPr lvl="2"/>
            <a:r>
              <a:t>A program — basically a long string</a:t>
            </a:r>
          </a:p>
          <a:p>
            <a:pPr lvl="2"/>
            <a:r>
              <a:t>An input</a:t>
            </a:r>
          </a:p>
          <a:p>
            <a:pPr lvl="1"/>
            <a:r>
              <a:t>Output: A decision — the program will halt on that input or the program will not halt on that input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52" name="Assume that there is such a progra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there is such a program</a:t>
            </a:r>
          </a:p>
          <a:p>
            <a:pPr/>
          </a:p>
        </p:txBody>
      </p:sp>
      <p:sp>
        <p:nvSpPr>
          <p:cNvPr id="253" name="def halting(program, input):…"/>
          <p:cNvSpPr txBox="1"/>
          <p:nvPr/>
        </p:nvSpPr>
        <p:spPr>
          <a:xfrm>
            <a:off x="3352800" y="3905250"/>
            <a:ext cx="6104484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halting(program, input):</a:t>
            </a:r>
          </a:p>
          <a:p>
            <a:pPr lvl="3"/>
            <a:r>
              <a:t>#something really complicated</a:t>
            </a:r>
          </a:p>
          <a:p>
            <a:pPr lvl="3"/>
            <a:r>
              <a:t>if b:</a:t>
            </a:r>
          </a:p>
          <a:p>
            <a:pPr lvl="3"/>
            <a:r>
              <a:t>     return True</a:t>
            </a:r>
          </a:p>
          <a:p>
            <a:pPr lvl="3"/>
            <a:r>
              <a:t>else:</a:t>
            </a:r>
          </a:p>
          <a:p>
            <a:pPr lvl="7"/>
            <a:r>
              <a:t>return 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56" name="Now, we create a new progra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Now, we create a new program</a:t>
            </a:r>
          </a:p>
        </p:txBody>
      </p:sp>
      <p:sp>
        <p:nvSpPr>
          <p:cNvPr id="257" name="def z(program):…"/>
          <p:cNvSpPr txBox="1"/>
          <p:nvPr/>
        </p:nvSpPr>
        <p:spPr>
          <a:xfrm>
            <a:off x="3987800" y="3655670"/>
            <a:ext cx="5875884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z(program):</a:t>
            </a:r>
          </a:p>
          <a:p>
            <a:pPr lvl="2"/>
            <a:r>
              <a:t>if halting(program, program):</a:t>
            </a:r>
          </a:p>
          <a:p>
            <a:pPr lvl="2"/>
            <a:r>
              <a:t>      while True:</a:t>
            </a:r>
          </a:p>
          <a:p>
            <a:pPr lvl="2"/>
            <a:r>
              <a:t>             x = 0</a:t>
            </a:r>
          </a:p>
          <a:p>
            <a:pPr lvl="2"/>
            <a:r>
              <a:t>else:</a:t>
            </a:r>
          </a:p>
          <a:p>
            <a:pPr lvl="2"/>
            <a:r>
              <a:t>       print(“I am done”)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60" name="What happens if we calculate z(z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happens if we calculate z(z)</a:t>
            </a:r>
          </a:p>
          <a:p>
            <a:pPr lvl="1"/>
            <a:r>
              <a:t>Perfectly legit, since z is a program</a:t>
            </a:r>
          </a:p>
          <a:p>
            <a:pPr lvl="1"/>
            <a:r>
              <a:t>Will z halt or not?</a:t>
            </a:r>
          </a:p>
          <a:p>
            <a:pPr lvl="2"/>
            <a:r>
              <a:t>If z halts on z, </a:t>
            </a:r>
          </a:p>
          <a:p>
            <a:pPr lvl="3"/>
            <a:r>
              <a:t>Then halting(z,z) is True.</a:t>
            </a:r>
          </a:p>
          <a:p>
            <a:pPr lvl="3"/>
            <a:r>
              <a:t>Then we execute “while True”</a:t>
            </a:r>
          </a:p>
          <a:p>
            <a:pPr lvl="3"/>
            <a:r>
              <a:t>Therefore z does not halt</a:t>
            </a:r>
          </a:p>
        </p:txBody>
      </p:sp>
      <p:sp>
        <p:nvSpPr>
          <p:cNvPr id="261" name="def z(program):…"/>
          <p:cNvSpPr txBox="1"/>
          <p:nvPr/>
        </p:nvSpPr>
        <p:spPr>
          <a:xfrm>
            <a:off x="6081166" y="6919570"/>
            <a:ext cx="5939384" cy="222250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z(program):</a:t>
            </a:r>
          </a:p>
          <a:p>
            <a:pPr lvl="2"/>
            <a:r>
              <a:t>if halting(program, program):</a:t>
            </a:r>
          </a:p>
          <a:p>
            <a:pPr lvl="2"/>
            <a:r>
              <a:t>      while True:</a:t>
            </a:r>
          </a:p>
          <a:p>
            <a:pPr lvl="2"/>
            <a:r>
              <a:t>             x = 0</a:t>
            </a:r>
          </a:p>
          <a:p>
            <a:pPr lvl="2"/>
            <a:r>
              <a:t>else:</a:t>
            </a:r>
          </a:p>
          <a:p>
            <a:pPr lvl="2"/>
            <a:r>
              <a:t>       print(“I am done”)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64" name="What happens if we calculate z(z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happens if we calculate z(z)</a:t>
            </a:r>
          </a:p>
          <a:p>
            <a:pPr lvl="1"/>
            <a:r>
              <a:t>Perfectly legit, since z is a program</a:t>
            </a:r>
          </a:p>
          <a:p>
            <a:pPr lvl="1"/>
            <a:r>
              <a:t>Will z halt or not?</a:t>
            </a:r>
          </a:p>
          <a:p>
            <a:pPr lvl="2"/>
            <a:r>
              <a:t>If z does not halts on z, </a:t>
            </a:r>
          </a:p>
          <a:p>
            <a:pPr lvl="3"/>
            <a:r>
              <a:t>Then halting(z,z) is False.</a:t>
            </a:r>
          </a:p>
          <a:p>
            <a:pPr lvl="3"/>
            <a:r>
              <a:t>Therefore we print  “I am done”</a:t>
            </a:r>
          </a:p>
          <a:p>
            <a:pPr lvl="3"/>
            <a:r>
              <a:t>Therefore z does halt</a:t>
            </a:r>
          </a:p>
        </p:txBody>
      </p:sp>
      <p:sp>
        <p:nvSpPr>
          <p:cNvPr id="265" name="def z(program):…"/>
          <p:cNvSpPr txBox="1"/>
          <p:nvPr/>
        </p:nvSpPr>
        <p:spPr>
          <a:xfrm>
            <a:off x="6261100" y="6944970"/>
            <a:ext cx="5939384" cy="222250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z(program):</a:t>
            </a:r>
          </a:p>
          <a:p>
            <a:pPr lvl="2"/>
            <a:r>
              <a:t>if halting(program, program):</a:t>
            </a:r>
          </a:p>
          <a:p>
            <a:pPr lvl="2"/>
            <a:r>
              <a:t>      while True:</a:t>
            </a:r>
          </a:p>
          <a:p>
            <a:pPr lvl="2"/>
            <a:r>
              <a:t>             x = 0</a:t>
            </a:r>
          </a:p>
          <a:p>
            <a:pPr lvl="2"/>
            <a:r>
              <a:t>else:</a:t>
            </a:r>
          </a:p>
          <a:p>
            <a:pPr lvl="2"/>
            <a:r>
              <a:t>       print(“I am done”)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Hilbert’s Pr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Hilbert’s Program</a:t>
            </a:r>
          </a:p>
        </p:txBody>
      </p:sp>
      <p:sp>
        <p:nvSpPr>
          <p:cNvPr id="138" name="Hilbert’s progra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Hilbert’s program:</a:t>
            </a:r>
          </a:p>
          <a:p>
            <a:pPr lvl="1"/>
            <a:r>
              <a:t>Find an algorithm that can decide the truth or falsity of an arbitrary statement in first-order predicate calculus applied to integers</a:t>
            </a:r>
          </a:p>
          <a:p>
            <a:pPr lvl="1"/>
          </a:p>
          <a:p>
            <a:pPr/>
            <a:r>
              <a:t>Gödel’s incompleteness result (1931)</a:t>
            </a:r>
          </a:p>
          <a:p>
            <a:pPr lvl="1"/>
            <a:r>
              <a:t>No such effective procedure can exist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roof: The Halting Problem is not-compu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Proof: The Halting Problem is not-computable</a:t>
            </a:r>
          </a:p>
        </p:txBody>
      </p:sp>
      <p:sp>
        <p:nvSpPr>
          <p:cNvPr id="268" name="This is a contradi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a contradiction</a:t>
            </a:r>
          </a:p>
          <a:p>
            <a:pPr lvl="1"/>
            <a:r>
              <a:t>Therefore, the function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halting</a:t>
            </a:r>
            <a:r>
              <a:t>  cannot exist.</a:t>
            </a:r>
          </a:p>
          <a:p>
            <a:pPr lvl="1"/>
            <a:r>
              <a:t>Therefore, the halting problem cannot be solved by computation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Hilbert’s Pr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Hilbert’s Program</a:t>
            </a:r>
          </a:p>
        </p:txBody>
      </p:sp>
      <p:sp>
        <p:nvSpPr>
          <p:cNvPr id="141" name="Formalization of “effective procedure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Formalization of “effective procedure” </a:t>
            </a:r>
          </a:p>
          <a:p>
            <a:pPr lvl="1"/>
            <a:r>
              <a:t>Each procedure should be described finitely</a:t>
            </a:r>
          </a:p>
          <a:p>
            <a:pPr lvl="1"/>
            <a:r>
              <a:t>Each procedure should consist of discrete steps, each of which can be carried out mechanically</a:t>
            </a:r>
          </a:p>
          <a:p>
            <a:pPr lvl="1"/>
          </a:p>
          <a:p>
            <a:pPr lvl="1"/>
            <a:r>
              <a:t>Number of proposals</a:t>
            </a:r>
          </a:p>
          <a:p>
            <a:pPr lvl="2"/>
            <a:r>
              <a:t>λ-calculus</a:t>
            </a:r>
          </a:p>
          <a:p>
            <a:pPr lvl="2"/>
            <a:r>
              <a:t>Turing machines (in different versions)</a:t>
            </a:r>
          </a:p>
          <a:p>
            <a:pPr lvl="2"/>
            <a:r>
              <a:t>RAM machines (computers with infinite memory)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Hilbert’s Pro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Hilbert’s Program</a:t>
            </a:r>
          </a:p>
        </p:txBody>
      </p:sp>
      <p:sp>
        <p:nvSpPr>
          <p:cNvPr id="144" name="Church Turing Resul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Church Turing Result:</a:t>
            </a:r>
          </a:p>
          <a:p>
            <a:pPr lvl="1"/>
            <a:r>
              <a:t>λ-calculus and Turing machines have the same computational power</a:t>
            </a:r>
          </a:p>
          <a:p>
            <a:pPr lvl="1"/>
          </a:p>
          <a:p>
            <a:pPr/>
            <a:r>
              <a:t>Church Hypothesis</a:t>
            </a:r>
          </a:p>
          <a:p>
            <a:pPr lvl="1"/>
            <a:r>
              <a:t>Turing machines are equivalent to our intuitive notion of a computer</a:t>
            </a:r>
          </a:p>
          <a:p>
            <a:pPr lvl="1"/>
            <a:r>
              <a:t>What is computable by a human is what is computable by a computer which is what is computable by a Turing machine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u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Turing</a:t>
            </a:r>
          </a:p>
        </p:txBody>
      </p:sp>
      <p:sp>
        <p:nvSpPr>
          <p:cNvPr id="147" name="Early career is as a Mathematical Logicia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Early career is as a Mathematical Logician</a:t>
            </a:r>
          </a:p>
          <a:p>
            <a:pPr lvl="1"/>
            <a:r>
              <a:t>Idea:  What is computable</a:t>
            </a:r>
          </a:p>
          <a:p>
            <a:pPr lvl="1"/>
            <a:r>
              <a:t>Proposes the Turing machine as a simple example of what a Mathematician can calculate (without the brilliance)</a:t>
            </a:r>
          </a:p>
          <a:p>
            <a:pPr lvl="2"/>
            <a:r>
              <a:t>I.e.: A very simple formal way to compute</a:t>
            </a:r>
          </a:p>
          <a:p>
            <a:pPr lvl="2"/>
            <a:r>
              <a:t>Idea: If something is possible in that simple system then a human Mathematician can do it as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u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Turing</a:t>
            </a:r>
          </a:p>
        </p:txBody>
      </p:sp>
      <p:sp>
        <p:nvSpPr>
          <p:cNvPr id="150" name="Entscheidungsproblem: Can every true statement in first order logic (with quantifiers) be derived in first order log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rPr i="1"/>
              <a:t>Entscheidungsproblem:</a:t>
            </a:r>
            <a:r>
              <a:t> Can every true statement in first order logic (with quantifiers) be derived in first order logic</a:t>
            </a:r>
          </a:p>
          <a:p>
            <a:pPr/>
            <a:r>
              <a:t>Answers a dream of </a:t>
            </a:r>
            <a:r>
              <a:rPr i="1"/>
              <a:t>Gottfried Leibniz</a:t>
            </a:r>
            <a:r>
              <a:t>: Build a machine that could manipulate symbols in order to determine the truth values of mathematical statements.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u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Turing</a:t>
            </a:r>
          </a:p>
        </p:txBody>
      </p:sp>
      <p:sp>
        <p:nvSpPr>
          <p:cNvPr id="153" name="Made it plausible that a Mathematician is not more powerful than the Turing calculu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Made it plausible that a Mathematician is not more powerful than the Turing calculus</a:t>
            </a:r>
          </a:p>
          <a:p>
            <a:pPr/>
            <a:r>
              <a:t>Proved limitations on what a Turing calculus can achieve</a:t>
            </a:r>
          </a:p>
          <a:p>
            <a:pPr/>
            <a:r>
              <a:t>Post thought that Turing’s machine was too complicated and proposed a cleaner definition of the machine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