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spcBef>
                <a:spcPts val="1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spcBef>
                <a:spcPts val="1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spcBef>
                <a:spcPts val="1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spcBef>
                <a:spcPts val="1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 and NP Complexity Class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 and NP Complexity Classes</a:t>
            </a:r>
          </a:p>
        </p:txBody>
      </p:sp>
      <p:sp>
        <p:nvSpPr>
          <p:cNvPr id="138" name="Algorithm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Algorithms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 Conjecture and a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 Conjecture and a Theorem</a:t>
            </a:r>
          </a:p>
        </p:txBody>
      </p:sp>
      <p:sp>
        <p:nvSpPr>
          <p:cNvPr id="177" name="There are very similar problems that are in different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very similar problems that are in different classes</a:t>
            </a:r>
          </a:p>
          <a:p>
            <a:pPr lvl="1"/>
            <a:r>
              <a:t>Satisfiability</a:t>
            </a:r>
          </a:p>
          <a:p>
            <a:pPr lvl="2"/>
            <a:r>
              <a:t>Many problems can be formulated in terms of satisfiability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Human-Computer Authent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Human-Computer Authentication</a:t>
            </a:r>
          </a:p>
        </p:txBody>
      </p:sp>
      <p:sp>
        <p:nvSpPr>
          <p:cNvPr id="180" name="Click in the triangle defined by the secret ic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Click in the triangle defined by the secret icons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7282" y="3854450"/>
            <a:ext cx="6461168" cy="4548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Human-Computer Authent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Human-Computer Authentication</a:t>
            </a:r>
          </a:p>
        </p:txBody>
      </p:sp>
      <p:sp>
        <p:nvSpPr>
          <p:cNvPr id="184" name="Safety ques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71404" indent="-371404" defTabSz="549148">
              <a:spcBef>
                <a:spcPts val="2000"/>
              </a:spcBef>
              <a:defRPr sz="300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Safety question</a:t>
            </a:r>
          </a:p>
          <a:p>
            <a:pPr lvl="1" marL="789234" indent="-371404" defTabSz="549148">
              <a:spcBef>
                <a:spcPts val="2000"/>
              </a:spcBef>
              <a:defRPr sz="300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many interactions do need to be observed in order to find the secret?</a:t>
            </a:r>
          </a:p>
          <a:p>
            <a:pPr lvl="1" marL="789234" indent="-371404" defTabSz="549148">
              <a:spcBef>
                <a:spcPts val="2000"/>
              </a:spcBef>
              <a:defRPr sz="300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One problem: people usually click on the center of the triangle</a:t>
            </a:r>
          </a:p>
          <a:p>
            <a:pPr lvl="1" marL="789234" indent="-371404" defTabSz="549148">
              <a:spcBef>
                <a:spcPts val="2000"/>
              </a:spcBef>
              <a:defRPr sz="300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Greater problem: Evaluation can be formulated as a satisfiability problem</a:t>
            </a:r>
          </a:p>
          <a:p>
            <a:pPr lvl="2" marL="1207064" indent="-371404" defTabSz="549148">
              <a:spcBef>
                <a:spcPts val="2000"/>
              </a:spcBef>
              <a:defRPr sz="300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Good (non-P) algorithms exists to solve them usually fast</a:t>
            </a:r>
          </a:p>
          <a:p>
            <a:pPr lvl="2" marL="1207064" indent="-371404" defTabSz="549148">
              <a:spcBef>
                <a:spcPts val="2000"/>
              </a:spcBef>
              <a:defRPr sz="300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Can be shown that few interactions need to be observed in order to deduce the secret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 Conjecture and a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 Conjecture and a Theorem</a:t>
            </a:r>
          </a:p>
        </p:txBody>
      </p:sp>
      <p:sp>
        <p:nvSpPr>
          <p:cNvPr id="187" name="There are very similar problems that are in different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very similar problems that are in different classes</a:t>
            </a:r>
          </a:p>
          <a:p>
            <a:pPr lvl="1"/>
            <a:r>
              <a:t>Satisfiability</a:t>
            </a:r>
          </a:p>
          <a:p>
            <a:pPr lvl="2"/>
            <a:r>
              <a:t>2-CNF Satisfiability</a:t>
            </a:r>
          </a:p>
          <a:p>
            <a:pPr lvl="3"/>
            <a:r>
              <a:t>Decide satisfiability if the or-clauses can have one or two variables</a:t>
            </a:r>
          </a:p>
          <a:p>
            <a:pPr lvl="2"/>
            <a:r>
              <a:t>3-CNF Satisfiability</a:t>
            </a:r>
          </a:p>
          <a:p>
            <a:pPr lvl="3"/>
            <a:r>
              <a:t>Decide satisfiability if the or-clause can have three (or less) variables</a:t>
            </a:r>
          </a:p>
        </p:txBody>
      </p:sp>
      <p:sp>
        <p:nvSpPr>
          <p:cNvPr id="188" name="Equation"/>
          <p:cNvSpPr txBox="1"/>
          <p:nvPr/>
        </p:nvSpPr>
        <p:spPr>
          <a:xfrm>
            <a:off x="962812" y="4613421"/>
            <a:ext cx="636157" cy="5267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</m:oMath>
              </m:oMathPara>
            </a14:m>
            <a:endParaRPr sz="5900"/>
          </a:p>
        </p:txBody>
      </p:sp>
      <p:sp>
        <p:nvSpPr>
          <p:cNvPr id="189" name="Equation"/>
          <p:cNvSpPr txBox="1"/>
          <p:nvPr/>
        </p:nvSpPr>
        <p:spPr>
          <a:xfrm>
            <a:off x="175412" y="7444576"/>
            <a:ext cx="1966164" cy="5267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  <a:endParaRPr sz="59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Existence vs. 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Existence vs. Solution</a:t>
            </a:r>
          </a:p>
        </p:txBody>
      </p:sp>
      <p:sp>
        <p:nvSpPr>
          <p:cNvPr id="192" name="Decision problem:  Answer is yes or 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Decision problem:  Answer is yes or no</a:t>
            </a:r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Optimization problem:  Find a feasible solution</a:t>
            </a:r>
          </a:p>
          <a:p>
            <a:pPr marL="355600" indent="-355600" defTabSz="467359">
              <a:spcBef>
                <a:spcPts val="1700"/>
              </a:spcBef>
              <a:defRPr sz="2560"/>
            </a:pPr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Can change optimization problems into decision problem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Example: Finding longest path in a graph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Decision Problem: is there a path of length </a:t>
            </a:r>
            <a:r>
              <a:rPr i="1"/>
              <a:t>l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Solve the decision problem repeatedly in order to find the maximum length of a path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Once found the maximum length, remove edges one by one to see whether the maximum length has changed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So, solving the decision problem allows you to find a 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195" name="We look at the run-time in dependence on the size of the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We look at the run-time in dependence on the size of the problem</a:t>
            </a:r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But the size of the problem can change if we use a different encoding</a:t>
            </a:r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Example:  Knapsack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Rectangle is of size  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Can encode numbers in unary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Then dynamic programming is in P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Can encode numbers in binary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Then dynamic programming is not in P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If </a:t>
            </a:r>
            <a:r>
              <a:rPr i="1"/>
              <a:t>l</a:t>
            </a:r>
            <a:r>
              <a:t> is the number of digits, then rectangle is of size  </a:t>
            </a:r>
          </a:p>
        </p:txBody>
      </p:sp>
      <p:sp>
        <p:nvSpPr>
          <p:cNvPr id="196" name="Equation"/>
          <p:cNvSpPr txBox="1"/>
          <p:nvPr/>
        </p:nvSpPr>
        <p:spPr>
          <a:xfrm>
            <a:off x="5139139" y="5166593"/>
            <a:ext cx="1011436" cy="2466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  <a:endParaRPr sz="3500"/>
          </a:p>
        </p:txBody>
      </p:sp>
      <p:sp>
        <p:nvSpPr>
          <p:cNvPr id="197" name="Equation"/>
          <p:cNvSpPr txBox="1"/>
          <p:nvPr/>
        </p:nvSpPr>
        <p:spPr>
          <a:xfrm>
            <a:off x="10396939" y="8278093"/>
            <a:ext cx="1089748" cy="39157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</m:oMath>
              </m:oMathPara>
            </a14:m>
            <a:endParaRPr sz="35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A first problem in NP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first problem in NPC</a:t>
            </a:r>
          </a:p>
        </p:txBody>
      </p:sp>
      <p:sp>
        <p:nvSpPr>
          <p:cNvPr id="200" name="A boolean circuit consists of the normal gates and has no cycles (input feeding back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boolean circuit consists of the normal gates and has no cycles (input feeding back)</a:t>
            </a:r>
          </a:p>
          <a:p>
            <a:pPr/>
            <a:r>
              <a:t>Decision problem:  Is a circuit satisfiable, i.e. is there a selection of inputs such that the circuit output is 1</a:t>
            </a:r>
          </a:p>
        </p:txBody>
      </p:sp>
      <p:pic>
        <p:nvPicPr>
          <p:cNvPr id="201" name="Fig-34-10-CircuitSat-FormulaSat.jpg" descr="Fig-34-10-CircuitSat-FormulaSa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5271" y="5085159"/>
            <a:ext cx="7145763" cy="3182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 first problem in NP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first problem in NPC</a:t>
            </a:r>
          </a:p>
        </p:txBody>
      </p:sp>
      <p:sp>
        <p:nvSpPr>
          <p:cNvPr id="204" name="Given a description of the circuit, we can check in polynomial time whether a given assignment satisfies the circu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a description of the circuit, we can check in polynomial time whether a given assignment satisfies the circuit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A first problem in NP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first problem in NPC</a:t>
            </a:r>
          </a:p>
        </p:txBody>
      </p:sp>
      <p:sp>
        <p:nvSpPr>
          <p:cNvPr id="207" name="Assume a decision problem in NP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a decision problem in NP.  </a:t>
            </a:r>
          </a:p>
          <a:p>
            <a:pPr/>
            <a:r>
              <a:t>Thus, there exists an algorithm A that verifies a solution y for problem x in polynomial time</a:t>
            </a:r>
          </a:p>
          <a:p>
            <a:pPr/>
            <a:r>
              <a:t>The idea is to translate this into a circuit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 first problem in NP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first problem in NPC</a:t>
            </a:r>
          </a:p>
        </p:txBody>
      </p:sp>
      <p:sp>
        <p:nvSpPr>
          <p:cNvPr id="210" name="The algorithm is executed on a computer with program counter PC, machine state, and working stor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algorithm is executed on a computer with program counter PC, machine state, and working storage</a:t>
            </a:r>
          </a:p>
          <a:p>
            <a:pPr/>
            <a:r>
              <a:t>The computer has as input the algorithm (program), the problem x and the solution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450" y="5365750"/>
            <a:ext cx="11391900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Motiv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</a:t>
            </a:r>
          </a:p>
        </p:txBody>
      </p:sp>
      <p:sp>
        <p:nvSpPr>
          <p:cNvPr id="141" name="Design of an algorithm is an important task of a Computer Scient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Design of an algorithm is an important task of a Computer Scientist</a:t>
            </a:r>
          </a:p>
          <a:p>
            <a:pPr lvl="1"/>
            <a:r>
              <a:t>Need to show that an algorithm is correct</a:t>
            </a:r>
          </a:p>
          <a:p>
            <a:pPr lvl="1"/>
            <a:r>
              <a:t>Need to show how an algorithm behaves</a:t>
            </a:r>
          </a:p>
          <a:p>
            <a:pPr lvl="1">
              <a:defRPr b="1"/>
            </a:pPr>
            <a:r>
              <a:t>Need to know whether an efficient algorithm </a:t>
            </a:r>
            <a:r>
              <a:rPr u="sng"/>
              <a:t>can</a:t>
            </a:r>
            <a:r>
              <a:t> exist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 first problem in NP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first problem in NPC</a:t>
            </a:r>
          </a:p>
        </p:txBody>
      </p:sp>
      <p:sp>
        <p:nvSpPr>
          <p:cNvPr id="214" name="The computer then executes a first step. This is emulated by a Boolean circui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computer then executes a first step. This is emulated by a Boolean circuit.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The circuit M is independent of the instruction executed and the input</a:t>
            </a:r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450" y="4216400"/>
            <a:ext cx="11391900" cy="236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 first problem in NP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first problem in NPC</a:t>
            </a:r>
          </a:p>
        </p:txBody>
      </p:sp>
      <p:sp>
        <p:nvSpPr>
          <p:cNvPr id="218" name="We repeat this over and ov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repeat this over and over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3954" y="3505200"/>
            <a:ext cx="5632692" cy="5362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 first problem in NP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first problem in NPC</a:t>
            </a:r>
          </a:p>
        </p:txBody>
      </p:sp>
      <p:sp>
        <p:nvSpPr>
          <p:cNvPr id="222" name="Eventually, the first bit in working storage will contain the answer, 0 for failure and 1 for solution worked"/>
          <p:cNvSpPr txBox="1"/>
          <p:nvPr>
            <p:ph type="body" sz="half" idx="1"/>
          </p:nvPr>
        </p:nvSpPr>
        <p:spPr>
          <a:xfrm>
            <a:off x="952500" y="2590800"/>
            <a:ext cx="4218732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Eventually, the first bit in working storage will contain the answer, 0 for failure and 1 for solution worked</a:t>
            </a: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2461" y="660400"/>
            <a:ext cx="5983078" cy="900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A first problem in NP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first problem in NPC</a:t>
            </a:r>
          </a:p>
        </p:txBody>
      </p:sp>
      <p:sp>
        <p:nvSpPr>
          <p:cNvPr id="226" name="What is the size of the circui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is the size of the circuit?</a:t>
            </a:r>
          </a:p>
          <a:p>
            <a:pPr lvl="1"/>
            <a:r>
              <a:t>Since the algorithm runs in worst case time</a:t>
            </a:r>
          </a:p>
          <a:p>
            <a:pPr lvl="1"/>
          </a:p>
          <a:p>
            <a:pPr lvl="1"/>
          </a:p>
          <a:p>
            <a:pPr lvl="1"/>
            <a:r>
              <a:t>The working storage is smaller than  </a:t>
            </a:r>
          </a:p>
          <a:p>
            <a:pPr lvl="1"/>
            <a:r>
              <a:t>The aux. machine state is smaller than </a:t>
            </a:r>
          </a:p>
          <a:p>
            <a:pPr lvl="1"/>
            <a:r>
              <a:t>Program, PC, x, y are smaller than </a:t>
            </a:r>
          </a:p>
          <a:p>
            <a:pPr/>
            <a:r>
              <a:t>First row is smaller than </a:t>
            </a:r>
          </a:p>
        </p:txBody>
      </p:sp>
      <p:sp>
        <p:nvSpPr>
          <p:cNvPr id="227" name="Equation"/>
          <p:cNvSpPr txBox="1"/>
          <p:nvPr/>
        </p:nvSpPr>
        <p:spPr>
          <a:xfrm>
            <a:off x="5072888" y="4370491"/>
            <a:ext cx="2387788" cy="4500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m:rPr>
                      <m:sty m:val="p"/>
                      <m:scr m:val="double-struck"/>
                    </m:rP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  <a:endParaRPr sz="4000"/>
          </a:p>
        </p:txBody>
      </p:sp>
      <p:sp>
        <p:nvSpPr>
          <p:cNvPr id="228" name="Equation"/>
          <p:cNvSpPr txBox="1"/>
          <p:nvPr/>
        </p:nvSpPr>
        <p:spPr>
          <a:xfrm>
            <a:off x="8438388" y="5716691"/>
            <a:ext cx="806102" cy="4500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000"/>
          </a:p>
        </p:txBody>
      </p:sp>
      <p:sp>
        <p:nvSpPr>
          <p:cNvPr id="229" name="Equation"/>
          <p:cNvSpPr txBox="1"/>
          <p:nvPr/>
        </p:nvSpPr>
        <p:spPr>
          <a:xfrm>
            <a:off x="9035288" y="6478691"/>
            <a:ext cx="806102" cy="4500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000"/>
          </a:p>
        </p:txBody>
      </p:sp>
      <p:sp>
        <p:nvSpPr>
          <p:cNvPr id="230" name="Equation"/>
          <p:cNvSpPr txBox="1"/>
          <p:nvPr/>
        </p:nvSpPr>
        <p:spPr>
          <a:xfrm>
            <a:off x="8222488" y="7278791"/>
            <a:ext cx="806102" cy="4500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000"/>
          </a:p>
        </p:txBody>
      </p:sp>
      <p:sp>
        <p:nvSpPr>
          <p:cNvPr id="231" name="Equation"/>
          <p:cNvSpPr txBox="1"/>
          <p:nvPr/>
        </p:nvSpPr>
        <p:spPr>
          <a:xfrm>
            <a:off x="6002832" y="7951891"/>
            <a:ext cx="999136" cy="5403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</m:oMath>
              </m:oMathPara>
            </a14:m>
            <a:endParaRPr sz="4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 first problem in NP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first problem in NPC</a:t>
            </a:r>
          </a:p>
        </p:txBody>
      </p:sp>
      <p:sp>
        <p:nvSpPr>
          <p:cNvPr id="234" name="The number of rows is smaller th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number of rows is smaller than</a:t>
            </a:r>
          </a:p>
          <a:p>
            <a:pPr/>
            <a:r>
              <a:t>Total size of the circuit is smaller than</a:t>
            </a:r>
          </a:p>
          <a:p>
            <a:pPr lvl="1"/>
            <a:r>
              <a:t>which is still a polynomial  </a:t>
            </a:r>
          </a:p>
        </p:txBody>
      </p:sp>
      <p:sp>
        <p:nvSpPr>
          <p:cNvPr id="235" name="Equation"/>
          <p:cNvSpPr txBox="1"/>
          <p:nvPr/>
        </p:nvSpPr>
        <p:spPr>
          <a:xfrm>
            <a:off x="7917688" y="2681391"/>
            <a:ext cx="806102" cy="4500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000"/>
          </a:p>
        </p:txBody>
      </p:sp>
      <p:sp>
        <p:nvSpPr>
          <p:cNvPr id="236" name="Equation"/>
          <p:cNvSpPr txBox="1"/>
          <p:nvPr/>
        </p:nvSpPr>
        <p:spPr>
          <a:xfrm>
            <a:off x="8425688" y="3399871"/>
            <a:ext cx="992284" cy="5323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p>
                  </m:sSup>
                </m:oMath>
              </m:oMathPara>
            </a14:m>
            <a:endParaRPr sz="4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A first problem in NP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first problem in NPC</a:t>
            </a:r>
          </a:p>
        </p:txBody>
      </p:sp>
      <p:sp>
        <p:nvSpPr>
          <p:cNvPr id="239" name="Given a problem in N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Given a problem in NP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Can construct the circuit in polynomial time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Details are skipped over</a:t>
            </a:r>
          </a:p>
          <a:p>
            <a:pPr marL="400050" indent="-400050" defTabSz="525779">
              <a:spcBef>
                <a:spcPts val="1900"/>
              </a:spcBef>
              <a:defRPr sz="2880"/>
            </a:pPr>
            <a:r>
              <a:t>Circuit has input  y  (the guessed solution)</a:t>
            </a:r>
          </a:p>
          <a:p>
            <a:pPr marL="400050" indent="-400050" defTabSz="525779">
              <a:spcBef>
                <a:spcPts val="1900"/>
              </a:spcBef>
              <a:defRPr sz="2880"/>
            </a:pPr>
            <a:r>
              <a:t>And outputs whether for a given  x  the solution  y  is indeed a solution</a:t>
            </a:r>
          </a:p>
          <a:p>
            <a:pPr marL="400050" indent="-400050" defTabSz="525779">
              <a:spcBef>
                <a:spcPts val="1900"/>
              </a:spcBef>
              <a:defRPr sz="2880"/>
            </a:pPr>
            <a:r>
              <a:t> If circuit-satisfiability is in P: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Can decide whether a given x has a solution in polynomial time</a:t>
            </a:r>
          </a:p>
          <a:p>
            <a:pPr marL="400050" indent="-400050" defTabSz="525779">
              <a:spcBef>
                <a:spcPts val="1900"/>
              </a:spcBef>
              <a:defRPr sz="2880"/>
            </a:pPr>
            <a:r>
              <a:t>Therefore, the original problem would be in 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Motiv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</a:t>
            </a:r>
          </a:p>
        </p:txBody>
      </p:sp>
      <p:sp>
        <p:nvSpPr>
          <p:cNvPr id="144" name="Complexity Theo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Complexity Theory</a:t>
            </a:r>
          </a:p>
          <a:p>
            <a:pPr lvl="1"/>
            <a:r>
              <a:t>Presents classes of algorithms and suspects differences between them</a:t>
            </a:r>
          </a:p>
          <a:p>
            <a:pPr lvl="1"/>
            <a:r>
              <a:t>Needed to formulate modern cryptography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lass 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 P</a:t>
            </a:r>
          </a:p>
        </p:txBody>
      </p:sp>
      <p:sp>
        <p:nvSpPr>
          <p:cNvPr id="147" name="Most algorithms considered to be effective are polynomial time bou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Most algorithms considered to be effective are polynomial time bound</a:t>
            </a:r>
          </a:p>
          <a:p>
            <a:pPr/>
          </a:p>
          <a:p>
            <a:pPr/>
            <a:r>
              <a:t>In reality, algorithms with runtimes in                           are useless in many circumstances</a:t>
            </a:r>
          </a:p>
          <a:p>
            <a:pPr/>
            <a:r>
              <a:t>Class P:  set of problems for which there exists a polynomially bound algorithm that solves them</a:t>
            </a:r>
          </a:p>
        </p:txBody>
      </p:sp>
      <p:sp>
        <p:nvSpPr>
          <p:cNvPr id="148" name="Equation"/>
          <p:cNvSpPr txBox="1"/>
          <p:nvPr/>
        </p:nvSpPr>
        <p:spPr>
          <a:xfrm>
            <a:off x="3141297" y="3865029"/>
            <a:ext cx="6722206" cy="52625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∃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m:rPr>
                      <m:sty m:val="p"/>
                      <m:scr m:val="double-struck"/>
                    </m:rP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nor/>
                    </m:rP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runtime(n)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p>
                  </m:sSu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000"/>
          </a:p>
        </p:txBody>
      </p:sp>
      <p:sp>
        <p:nvSpPr>
          <p:cNvPr id="149" name="Equation"/>
          <p:cNvSpPr txBox="1"/>
          <p:nvPr/>
        </p:nvSpPr>
        <p:spPr>
          <a:xfrm>
            <a:off x="8360153" y="4604246"/>
            <a:ext cx="2579455" cy="5509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Ω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p>
                  </m:sSup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  <a:endParaRPr sz="4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lass N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 NP</a:t>
            </a:r>
          </a:p>
        </p:txBody>
      </p:sp>
      <p:sp>
        <p:nvSpPr>
          <p:cNvPr id="152" name="Algorithms in P can be “efficiently” calculated…"/>
          <p:cNvSpPr txBox="1"/>
          <p:nvPr>
            <p:ph type="body" sz="half" idx="1"/>
          </p:nvPr>
        </p:nvSpPr>
        <p:spPr>
          <a:xfrm>
            <a:off x="952500" y="2590800"/>
            <a:ext cx="8031014" cy="6286500"/>
          </a:xfrm>
          <a:prstGeom prst="rect">
            <a:avLst/>
          </a:prstGeom>
        </p:spPr>
        <p:txBody>
          <a:bodyPr anchor="t"/>
          <a:lstStyle/>
          <a:p>
            <a:pPr marL="391159" indent="-391159" defTabSz="514095">
              <a:spcBef>
                <a:spcPts val="1900"/>
              </a:spcBef>
              <a:defRPr sz="2816"/>
            </a:pPr>
            <a:r>
              <a:t>Algorithms in P can be “efficiently” calculated</a:t>
            </a:r>
          </a:p>
          <a:p>
            <a:pPr marL="391159" indent="-391159" defTabSz="514095">
              <a:spcBef>
                <a:spcPts val="1900"/>
              </a:spcBef>
              <a:defRPr sz="2816"/>
            </a:pPr>
            <a:r>
              <a:t>Sometimes, problems are hard to solve but easy to verify</a:t>
            </a:r>
          </a:p>
          <a:p>
            <a:pPr marL="391159" indent="-391159" defTabSz="514095">
              <a:spcBef>
                <a:spcPts val="1900"/>
              </a:spcBef>
              <a:defRPr sz="2816"/>
            </a:pPr>
            <a:r>
              <a:t>Example:  Finding a path of length </a:t>
            </a:r>
            <a:r>
              <a:rPr i="1"/>
              <a:t>n</a:t>
            </a:r>
            <a:r>
              <a:t> in a graph</a:t>
            </a:r>
          </a:p>
          <a:p>
            <a:pPr marL="391159" indent="-391159" defTabSz="514095">
              <a:spcBef>
                <a:spcPts val="1900"/>
              </a:spcBef>
              <a:defRPr sz="2816"/>
            </a:pPr>
            <a:r>
              <a:t>NP:  Class of problems for which a solution can be solved in polynomial time</a:t>
            </a:r>
          </a:p>
          <a:p>
            <a:pPr marL="391159" indent="-391159" defTabSz="514095">
              <a:spcBef>
                <a:spcPts val="1900"/>
              </a:spcBef>
              <a:defRPr sz="2816"/>
            </a:pPr>
            <a:r>
              <a:t>Alternative Formulation: Can be solved by a non-deterministic algorithm that is polynomially bound</a:t>
            </a:r>
          </a:p>
          <a:p>
            <a:pPr lvl="1" marL="782319" indent="-391159" defTabSz="514095">
              <a:spcBef>
                <a:spcPts val="1900"/>
              </a:spcBef>
              <a:defRPr sz="2816"/>
            </a:pPr>
            <a:r>
              <a:t>The algorithm “guesses” a solution and then verifies it 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85154" y="3137459"/>
            <a:ext cx="3793564" cy="2787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 Conjecture and a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 Conjecture and a Theorem</a:t>
            </a:r>
          </a:p>
        </p:txBody>
      </p:sp>
      <p:sp>
        <p:nvSpPr>
          <p:cNvPr id="156" name="Conjectur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Conjecture:</a:t>
            </a:r>
          </a:p>
          <a:p>
            <a:pPr/>
            <a:r>
              <a:t>Theorem:  There exists problems                        such that</a:t>
            </a:r>
          </a:p>
          <a:p>
            <a:pPr lvl="2"/>
            <a:r>
              <a:t> </a:t>
            </a:r>
          </a:p>
          <a:p>
            <a:pPr lvl="1"/>
            <a:r>
              <a:t>These problems are called </a:t>
            </a:r>
            <a:r>
              <a:rPr u="sng"/>
              <a:t>NP-complete</a:t>
            </a:r>
            <a:endParaRPr u="sng"/>
          </a:p>
          <a:p>
            <a:pPr lvl="1"/>
            <a:r>
              <a:t>The existence of NP-complete problems is evidence that the conjecture might be true</a:t>
            </a:r>
          </a:p>
        </p:txBody>
      </p:sp>
      <p:sp>
        <p:nvSpPr>
          <p:cNvPr id="157" name="Equation"/>
          <p:cNvSpPr txBox="1"/>
          <p:nvPr/>
        </p:nvSpPr>
        <p:spPr>
          <a:xfrm>
            <a:off x="4602039" y="2687439"/>
            <a:ext cx="2218189" cy="47162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≠</m:t>
                  </m:r>
                  <m:r>
                    <m:rPr>
                      <m:scr m:val="script"/>
                    </m:rP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cr m:val="script"/>
                    </m:rP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</m:oMath>
              </m:oMathPara>
            </a14:m>
            <a:endParaRPr sz="4400"/>
          </a:p>
        </p:txBody>
      </p:sp>
      <p:sp>
        <p:nvSpPr>
          <p:cNvPr id="158" name="Equation"/>
          <p:cNvSpPr txBox="1"/>
          <p:nvPr/>
        </p:nvSpPr>
        <p:spPr>
          <a:xfrm>
            <a:off x="7815140" y="3398639"/>
            <a:ext cx="2054460" cy="4990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m:rPr>
                      <m:scr m:val="script"/>
                    </m:rP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cr m:val="script"/>
                    </m:rP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</m:oMath>
              </m:oMathPara>
            </a14:m>
            <a:endParaRPr sz="4400"/>
          </a:p>
        </p:txBody>
      </p:sp>
      <p:sp>
        <p:nvSpPr>
          <p:cNvPr id="159" name="Equation"/>
          <p:cNvSpPr txBox="1"/>
          <p:nvPr/>
        </p:nvSpPr>
        <p:spPr>
          <a:xfrm>
            <a:off x="2468440" y="4135239"/>
            <a:ext cx="4954694" cy="4990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m:rPr>
                      <m:scr m:val="script"/>
                    </m:rP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⟹</m:t>
                  </m:r>
                  <m:r>
                    <m:rPr>
                      <m:scr m:val="script"/>
                    </m:rP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cr m:val="script"/>
                    </m:rP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cr m:val="script"/>
                    </m:rP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</m:oMath>
              </m:oMathPara>
            </a14:m>
            <a:endParaRPr sz="4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 Conjecture and a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 Conjecture and a Theorem</a:t>
            </a:r>
          </a:p>
        </p:txBody>
      </p:sp>
      <p:sp>
        <p:nvSpPr>
          <p:cNvPr id="162" name="There are very similar problems that are in different classes…"/>
          <p:cNvSpPr txBox="1"/>
          <p:nvPr>
            <p:ph type="body" idx="1"/>
          </p:nvPr>
        </p:nvSpPr>
        <p:spPr>
          <a:xfrm>
            <a:off x="14859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There are very similar problems that are in different classes</a:t>
            </a:r>
          </a:p>
          <a:p>
            <a:pPr lvl="1"/>
            <a:r>
              <a:t>Graphs</a:t>
            </a:r>
          </a:p>
          <a:p>
            <a:pPr lvl="2"/>
            <a:r>
              <a:t>Eulerian tour:  A cycle that visits every edge at least once (though it usually visits vertices several times): </a:t>
            </a:r>
          </a:p>
          <a:p>
            <a:pPr lvl="2"/>
            <a:r>
              <a:t>Hamiltonian cycle: A simple cycle that visits every vertex exactly once (but usually does not visit every edge)</a:t>
            </a:r>
          </a:p>
        </p:txBody>
      </p:sp>
      <p:sp>
        <p:nvSpPr>
          <p:cNvPr id="163" name="Equation"/>
          <p:cNvSpPr txBox="1"/>
          <p:nvPr/>
        </p:nvSpPr>
        <p:spPr>
          <a:xfrm>
            <a:off x="1369212" y="4714076"/>
            <a:ext cx="636157" cy="5267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</m:oMath>
              </m:oMathPara>
            </a14:m>
            <a:endParaRPr sz="5900"/>
          </a:p>
        </p:txBody>
      </p:sp>
      <p:sp>
        <p:nvSpPr>
          <p:cNvPr id="164" name="Equation"/>
          <p:cNvSpPr txBox="1"/>
          <p:nvPr/>
        </p:nvSpPr>
        <p:spPr>
          <a:xfrm>
            <a:off x="277012" y="6314276"/>
            <a:ext cx="1966164" cy="5267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  <a:endParaRPr sz="59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 Conjecture and a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 Conjecture and a Theorem</a:t>
            </a:r>
          </a:p>
        </p:txBody>
      </p:sp>
      <p:sp>
        <p:nvSpPr>
          <p:cNvPr id="167" name="There are very similar problems that are in different classes…"/>
          <p:cNvSpPr txBox="1"/>
          <p:nvPr>
            <p:ph type="body" idx="1"/>
          </p:nvPr>
        </p:nvSpPr>
        <p:spPr>
          <a:xfrm>
            <a:off x="15113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There are very similar problems that are in different classes</a:t>
            </a:r>
          </a:p>
          <a:p>
            <a:pPr lvl="1"/>
            <a:r>
              <a:t>Graphs:</a:t>
            </a:r>
          </a:p>
          <a:p>
            <a:pPr lvl="2"/>
            <a:r>
              <a:t>Shortest Path between two vertices</a:t>
            </a:r>
          </a:p>
          <a:p>
            <a:pPr lvl="2"/>
            <a:r>
              <a:t>Existence of a path of certain length</a:t>
            </a:r>
          </a:p>
        </p:txBody>
      </p:sp>
      <p:sp>
        <p:nvSpPr>
          <p:cNvPr id="168" name="Equation"/>
          <p:cNvSpPr txBox="1"/>
          <p:nvPr/>
        </p:nvSpPr>
        <p:spPr>
          <a:xfrm>
            <a:off x="1242212" y="4613421"/>
            <a:ext cx="636157" cy="5267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</m:oMath>
              </m:oMathPara>
            </a14:m>
            <a:endParaRPr sz="5900"/>
          </a:p>
        </p:txBody>
      </p:sp>
      <p:sp>
        <p:nvSpPr>
          <p:cNvPr id="169" name="Equation"/>
          <p:cNvSpPr txBox="1"/>
          <p:nvPr/>
        </p:nvSpPr>
        <p:spPr>
          <a:xfrm>
            <a:off x="61112" y="5374476"/>
            <a:ext cx="1966164" cy="5267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m:rPr>
                      <m:scr m:val="script"/>
                    </m:rPr>
                    <a:rPr xmlns:a="http://schemas.openxmlformats.org/drawingml/2006/main" sz="5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  <a:endParaRPr sz="59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 Conjecture and a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 Conjecture and a Theorem</a:t>
            </a:r>
          </a:p>
        </p:txBody>
      </p:sp>
      <p:sp>
        <p:nvSpPr>
          <p:cNvPr id="172" name="There are very similar problems that are in different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very similar problems that are in different classes</a:t>
            </a:r>
          </a:p>
          <a:p>
            <a:pPr lvl="1"/>
            <a:r>
              <a:t>Satisfiability</a:t>
            </a:r>
          </a:p>
          <a:p>
            <a:pPr lvl="2"/>
            <a:r>
              <a:t>Given a boolean formula in conjunctive normal form, find a variable assignment that makes the formula true.</a:t>
            </a:r>
          </a:p>
        </p:txBody>
      </p:sp>
      <p:sp>
        <p:nvSpPr>
          <p:cNvPr id="173" name="Equation"/>
          <p:cNvSpPr txBox="1"/>
          <p:nvPr/>
        </p:nvSpPr>
        <p:spPr>
          <a:xfrm>
            <a:off x="2556662" y="6530746"/>
            <a:ext cx="8239867" cy="42645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¬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¬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¬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¬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900"/>
          </a:p>
        </p:txBody>
      </p:sp>
      <p:sp>
        <p:nvSpPr>
          <p:cNvPr id="174" name="Equation"/>
          <p:cNvSpPr txBox="1"/>
          <p:nvPr/>
        </p:nvSpPr>
        <p:spPr>
          <a:xfrm>
            <a:off x="4436262" y="7229246"/>
            <a:ext cx="3819094" cy="40862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9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