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panning Tre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Spanning Trees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51" name="A cut is a partition of the vertices of the grap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</a:t>
            </a:r>
            <a:r>
              <a:rPr i="1"/>
              <a:t>cut </a:t>
            </a:r>
            <a:r>
              <a:t>is a partition of the vertices of the graph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7617" y="3262230"/>
            <a:ext cx="6304641" cy="5615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55" name="Edges can &quot;cross the cut&quot;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Edges can "cross the cut"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0072" y="3315653"/>
            <a:ext cx="6244656" cy="5561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59" name="Edges are &quot;light&quot; if the cross the cut and no other edge crossing the cut has a smaller weigh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Edges are "light" if the cross the cut and no other edge crossing the cut has a smaller weight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4939" y="3947762"/>
            <a:ext cx="5534921" cy="4929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63" name="A cut respects   if no edge of A crosses the cu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cut respects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if no edge of A crosses the cut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8568" y="3562350"/>
            <a:ext cx="5967664" cy="531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67" name="Theorem:  Let A be a subset of   included in some minimum spanning tree, let   be a cut respecting A and let   be a light edge crossing the cut. Then this edge is saf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Theorem:  Let A be a subset of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  <a:r>
              <a:t> included in some minimum spanning tree, let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be a cut respecting A and let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be a light edge crossing the cut. Then this edge is safe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0833" y="4533900"/>
            <a:ext cx="4876801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71" name="Proof:…"/>
          <p:cNvSpPr txBox="1"/>
          <p:nvPr>
            <p:ph type="body" sz="half" idx="1"/>
          </p:nvPr>
        </p:nvSpPr>
        <p:spPr>
          <a:xfrm>
            <a:off x="952500" y="2590800"/>
            <a:ext cx="509927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Proof:  </a:t>
            </a:r>
          </a:p>
          <a:p>
            <a:pPr lvl="1"/>
            <a:r>
              <a:t>We have a  subgraph A that is part of a minimum spanning tree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</a:p>
          <a:p>
            <a:pPr lvl="1"/>
            <a:r>
              <a:t>We have a minimum weight crossing edge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crossing the cut that separates A from the rest of the graph</a:t>
            </a:r>
          </a:p>
        </p:txBody>
      </p:sp>
      <p:sp>
        <p:nvSpPr>
          <p:cNvPr id="172" name="This set A has two different…"/>
          <p:cNvSpPr txBox="1"/>
          <p:nvPr/>
        </p:nvSpPr>
        <p:spPr>
          <a:xfrm>
            <a:off x="7124242" y="7269684"/>
            <a:ext cx="4711498" cy="1818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This set A has two different </a:t>
            </a:r>
          </a:p>
          <a:p>
            <a:pPr/>
            <a:r>
              <a:t>connected components and </a:t>
            </a:r>
          </a:p>
          <a:p>
            <a:pPr/>
            <a:r>
              <a:t>consists of red vertices</a:t>
            </a:r>
          </a:p>
          <a:p>
            <a:pPr/>
            <a:r>
              <a:t>T is given by the fatter edges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1533" y="2225769"/>
            <a:ext cx="6150767" cy="474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76" name="Case 1:  The edge is part of T…"/>
          <p:cNvSpPr txBox="1"/>
          <p:nvPr>
            <p:ph type="body" sz="half" idx="1"/>
          </p:nvPr>
        </p:nvSpPr>
        <p:spPr>
          <a:xfrm>
            <a:off x="952500" y="2590800"/>
            <a:ext cx="4163494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Case 1:  The edge is part of T</a:t>
            </a:r>
          </a:p>
          <a:p>
            <a:pPr/>
            <a:r>
              <a:t>Then there is nothing to show since adding the edge still gives us a subgraph that is part of a minimum spanning tree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7296" y="2590800"/>
            <a:ext cx="6397890" cy="5556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80" name="Case 2: The edge is not part of 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Case 2: The edge is not part of T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3107405"/>
            <a:ext cx="6634050" cy="608658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Edges and vertices in…"/>
          <p:cNvSpPr txBox="1"/>
          <p:nvPr/>
        </p:nvSpPr>
        <p:spPr>
          <a:xfrm>
            <a:off x="8427516" y="4876800"/>
            <a:ext cx="3842056" cy="3114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Edges and vertices in </a:t>
            </a:r>
          </a:p>
          <a:p>
            <a:pPr/>
            <a:r>
              <a:t>A are red</a:t>
            </a:r>
          </a:p>
          <a:p>
            <a:pPr/>
            <a:r>
              <a:t>Edges in T are fat</a:t>
            </a:r>
          </a:p>
          <a:p>
            <a:pPr/>
            <a:r>
              <a:t>This includes the red</a:t>
            </a:r>
          </a:p>
          <a:p>
            <a:pPr/>
            <a:r>
              <a:t>edges</a:t>
            </a:r>
          </a:p>
          <a:p>
            <a:pPr/>
            <a:r>
              <a:t>u and v are at the lower</a:t>
            </a:r>
          </a:p>
          <a:p>
            <a:pPr/>
            <a:r>
              <a:t>left</a:t>
            </a:r>
          </a:p>
        </p:txBody>
      </p:sp>
      <p:sp>
        <p:nvSpPr>
          <p:cNvPr id="183" name="5"/>
          <p:cNvSpPr txBox="1"/>
          <p:nvPr/>
        </p:nvSpPr>
        <p:spPr>
          <a:xfrm>
            <a:off x="4986232" y="7729321"/>
            <a:ext cx="312015" cy="5234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</a:t>
            </a:r>
          </a:p>
        </p:txBody>
      </p:sp>
      <p:sp>
        <p:nvSpPr>
          <p:cNvPr id="184" name="8"/>
          <p:cNvSpPr txBox="1"/>
          <p:nvPr/>
        </p:nvSpPr>
        <p:spPr>
          <a:xfrm>
            <a:off x="5686973" y="7729321"/>
            <a:ext cx="312015" cy="5234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87" name="In this case, we need to construct a new minimum weight spanning tr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this case, we need to construct a new minimum weight spanning tree</a:t>
            </a:r>
          </a:p>
          <a:p>
            <a:pPr/>
            <a:r>
              <a:t>Observe that there has to be an edge of T that crosses the cut</a:t>
            </a:r>
          </a:p>
          <a:p>
            <a:pPr lvl="1"/>
            <a:r>
              <a:t>Because we can travel from every node to every node in T and not all nodes are in 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90" name="This edge in T that crosses the cut also has weight 2 in our example, but for sure, it has weight   the weight of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This edge in T that crosses the cut also has weight 2 in our example, but for sure, it has weight </a:t>
            </a:r>
            <a14:m>
              <m:oMath>
                <m: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</m:oMath>
            </a14:m>
            <a:r>
              <a:t> the weight of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There is another edge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8565" y="4226754"/>
            <a:ext cx="5232401" cy="4800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Line"/>
          <p:cNvSpPr/>
          <p:nvPr/>
        </p:nvSpPr>
        <p:spPr>
          <a:xfrm>
            <a:off x="6843872" y="3928942"/>
            <a:ext cx="1770994" cy="26981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3" name="Line"/>
          <p:cNvSpPr/>
          <p:nvPr/>
        </p:nvSpPr>
        <p:spPr>
          <a:xfrm>
            <a:off x="5534671" y="4899994"/>
            <a:ext cx="259716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5"/>
          <p:cNvSpPr txBox="1"/>
          <p:nvPr/>
        </p:nvSpPr>
        <p:spPr>
          <a:xfrm>
            <a:off x="8777022" y="7893248"/>
            <a:ext cx="312014" cy="5234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</a:t>
            </a:r>
          </a:p>
        </p:txBody>
      </p:sp>
      <p:sp>
        <p:nvSpPr>
          <p:cNvPr id="195" name="8"/>
          <p:cNvSpPr txBox="1"/>
          <p:nvPr/>
        </p:nvSpPr>
        <p:spPr>
          <a:xfrm>
            <a:off x="9477763" y="7893248"/>
            <a:ext cx="312014" cy="5234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</a:t>
            </a:r>
          </a:p>
        </p:txBody>
      </p:sp>
      <p:sp>
        <p:nvSpPr>
          <p:cNvPr id="123" name="Networking: L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Networking: LAN</a:t>
            </a:r>
          </a:p>
          <a:p>
            <a:pPr lvl="1"/>
            <a:r>
              <a:t>Switches are connected by links</a:t>
            </a:r>
          </a:p>
          <a:p>
            <a:pPr lvl="2"/>
            <a:r>
              <a:t>Cycles can create problems:</a:t>
            </a:r>
          </a:p>
          <a:p>
            <a:pPr lvl="3"/>
            <a:r>
              <a:t>Broadcast radiation</a:t>
            </a:r>
          </a:p>
          <a:p>
            <a:pPr lvl="4"/>
            <a:r>
              <a:t>A broadcast or multicast message is repeatedly received by the same switch and resend and resend and resend and resend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98" name="There has to be a path from    to   in   because   is a spanning tre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has to be a path from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  to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in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  <a:r>
              <a:t> because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  <a:r>
              <a:t> is a spanning tree</a:t>
            </a: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9695" y="3848606"/>
            <a:ext cx="4765410" cy="4127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202" name="This path has to have at least one edge that crosses the cu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path has to have at least one edge that crosses the cut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3900966"/>
            <a:ext cx="10668000" cy="459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206" name="Take one of these edges and replace it with   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Take one of these edges and replace it with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in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</a:p>
          <a:p>
            <a:pPr/>
            <a:r>
              <a:t>Call the result </a:t>
            </a:r>
            <a14:m>
              <m:oMath>
                <m:sSup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p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</m:oMath>
            </a14:m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4279900"/>
            <a:ext cx="106680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210" name="still connects all of the verti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5604" indent="-395604" defTabSz="519937">
              <a:spcBef>
                <a:spcPts val="1900"/>
              </a:spcBef>
              <a:defRPr sz="2848"/>
            </a:pPr>
            <a14:m>
              <m:oMath>
                <m:sSup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p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</m:oMath>
            </a14:m>
            <a:r>
              <a:t> still connects all of the vertices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If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are two vertices that are connected in T by the deleted edge:</a:t>
            </a:r>
          </a:p>
          <a:p>
            <a:pPr lvl="2" marL="1186814" indent="-395604" defTabSz="519937">
              <a:spcBef>
                <a:spcPts val="1900"/>
              </a:spcBef>
              <a:defRPr sz="2848"/>
            </a:pPr>
            <a:r>
              <a:t>Can reroute through the edge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791209" indent="-395604" defTabSz="519937">
              <a:spcBef>
                <a:spcPts val="1900"/>
              </a:spcBef>
              <a:defRPr sz="2848"/>
            </a:pPr>
            <a14:m>
              <m:oMath>
                <m:sSup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p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</m:oMath>
            </a14:m>
            <a:r>
              <a:t> has a weight changed by replacing the weight of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with the weight of the deleted edge</a:t>
            </a:r>
          </a:p>
          <a:p>
            <a:pPr lvl="2" marL="1186814" indent="-395604" defTabSz="519937">
              <a:spcBef>
                <a:spcPts val="1900"/>
              </a:spcBef>
              <a:defRPr sz="2848"/>
            </a:pPr>
            <a:r>
              <a:t>But because the weight of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minimal among all edges crossing the cut and the deleted edge also crossed the cut, </a:t>
            </a:r>
            <a14:m>
              <m:oMath>
                <m:sSup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p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</m:oMath>
            </a14:m>
            <a:r>
              <a:t> weight can only be lower</a:t>
            </a:r>
          </a:p>
          <a:p>
            <a:pPr marL="395604" indent="-395604" defTabSz="519937">
              <a:spcBef>
                <a:spcPts val="1900"/>
              </a:spcBef>
              <a:defRPr sz="2848"/>
            </a:pPr>
            <a:r>
              <a:t>Thus,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after adding the edge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fulfills still the invariant. qed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13" name="Kruskal's algorithm works by joining subtre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Kruskal's algorithm works by joining subtrees</a:t>
            </a:r>
          </a:p>
          <a:p>
            <a:pPr lvl="1"/>
            <a:r>
              <a:t>Start out with all vertices being their own subtrees</a:t>
            </a:r>
          </a:p>
          <a:p>
            <a:pPr lvl="3"/>
            <a:r>
              <a:t>Thus, the cut is around all of the vertices</a:t>
            </a:r>
          </a:p>
          <a:p>
            <a:pPr lvl="1"/>
            <a:r>
              <a:t>While we have more than one subtree:</a:t>
            </a:r>
          </a:p>
          <a:p>
            <a:pPr lvl="2"/>
            <a:r>
              <a:t>We select a cutting edge (i.e. between different subtrees) with minimum weight </a:t>
            </a:r>
          </a:p>
          <a:p>
            <a:pPr lvl="2"/>
            <a:r>
              <a:t>This combines two subtrees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0235" y="2413000"/>
            <a:ext cx="8804330" cy="6387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5988" y="2857500"/>
            <a:ext cx="9652824" cy="6531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150" y="2413000"/>
            <a:ext cx="9636500" cy="6909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5604" y="2413000"/>
            <a:ext cx="9873592" cy="665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9656" y="2413000"/>
            <a:ext cx="9205488" cy="665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</a:t>
            </a:r>
          </a:p>
        </p:txBody>
      </p:sp>
      <p:sp>
        <p:nvSpPr>
          <p:cNvPr id="126" name="Solu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Solution:</a:t>
            </a:r>
          </a:p>
          <a:p>
            <a:pPr lvl="1"/>
            <a:r>
              <a:t>Use an acyclic subgraph that contains all switches for broadcasting, multicasting, and in general for addressing purposes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470" y="5673272"/>
            <a:ext cx="4072730" cy="3039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5102" y="5673272"/>
            <a:ext cx="4072729" cy="3039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857" y="2244591"/>
            <a:ext cx="9679086" cy="6991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6734" y="2495550"/>
            <a:ext cx="8011332" cy="6602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358" y="2579460"/>
            <a:ext cx="8940084" cy="6685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2564" y="2552700"/>
            <a:ext cx="8079672" cy="6499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0775" y="2457450"/>
            <a:ext cx="9043250" cy="6638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46" name="Because Kruskal's algorithm only adds safe edges, it generates a minimum weight spanning tr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Because Kruskal's algorithm only adds safe edges, it generates a minimum weight spanning tree</a:t>
            </a:r>
          </a:p>
          <a:p>
            <a:pPr/>
            <a:r>
              <a:t>How to organize it?</a:t>
            </a:r>
          </a:p>
          <a:p>
            <a:pPr lvl="1"/>
            <a:r>
              <a:t>We can order all of the edges by weight</a:t>
            </a:r>
          </a:p>
          <a:p>
            <a:pPr lvl="1"/>
            <a:r>
              <a:t>And then remove edges if they no longer are cutting edges</a:t>
            </a:r>
          </a:p>
          <a:p>
            <a:pPr lvl="1"/>
            <a:r>
              <a:t>Best way: </a:t>
            </a:r>
          </a:p>
          <a:p>
            <a:pPr lvl="2"/>
            <a:r>
              <a:t>Maintain vertices in the same subtree in a set</a:t>
            </a:r>
          </a:p>
          <a:p>
            <a:pPr lvl="2"/>
            <a:r>
              <a:t>Determine quickly whether something is in a 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49" name="Best solution known to humanity for the disjoint set proble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Best solution known to humanity for the disjoint set problem:</a:t>
            </a:r>
          </a:p>
          <a:p>
            <a:pPr lvl="1"/>
            <a:r>
              <a:t>have vertices organized by a directed edge to the "set leader"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1613" y="4876800"/>
            <a:ext cx="3987801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ext"/>
          <p:cNvSpPr txBox="1"/>
          <p:nvPr/>
        </p:nvSpPr>
        <p:spPr>
          <a:xfrm>
            <a:off x="2591323" y="6324112"/>
            <a:ext cx="6388630" cy="60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54" name="If we unite   and  , we have one point to the oth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unite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, we have one point to the other</a:t>
            </a:r>
          </a:p>
        </p:txBody>
      </p:sp>
      <p:sp>
        <p:nvSpPr>
          <p:cNvPr id="255" name="Text"/>
          <p:cNvSpPr txBox="1"/>
          <p:nvPr/>
        </p:nvSpPr>
        <p:spPr>
          <a:xfrm>
            <a:off x="2591323" y="7219591"/>
            <a:ext cx="5976267" cy="60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6343" y="4023554"/>
            <a:ext cx="5842001" cy="260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59" name="Same if we unite   and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Same if we unite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058" y="4718497"/>
            <a:ext cx="8814684" cy="316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ext"/>
          <p:cNvSpPr txBox="1"/>
          <p:nvPr/>
        </p:nvSpPr>
        <p:spPr>
          <a:xfrm>
            <a:off x="3680388" y="8093616"/>
            <a:ext cx="5644024" cy="605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64" name="If we ask whether b and g are in two different components, we follow the arrow and see whether the leaders are the same or not.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If we ask whether b and g are in two different components, we follow the arrow and see whether the leaders are the same or not.</a:t>
            </a:r>
          </a:p>
        </p:txBody>
      </p:sp>
      <p:pic>
        <p:nvPicPr>
          <p:cNvPr id="2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058" y="4718497"/>
            <a:ext cx="8814684" cy="316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Text"/>
          <p:cNvSpPr txBox="1"/>
          <p:nvPr/>
        </p:nvSpPr>
        <p:spPr>
          <a:xfrm>
            <a:off x="3680388" y="8093616"/>
            <a:ext cx="5644024" cy="605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Trees</a:t>
            </a:r>
          </a:p>
        </p:txBody>
      </p:sp>
      <p:sp>
        <p:nvSpPr>
          <p:cNvPr id="131" name="A tree is a graph that i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tree is a graph that is:</a:t>
            </a:r>
          </a:p>
          <a:p>
            <a:pPr lvl="1"/>
            <a:r>
              <a:t>acyclic</a:t>
            </a:r>
          </a:p>
          <a:p>
            <a:pPr lvl="1"/>
            <a:r>
              <a:t>connects all vertices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69" name="This can be optimiz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can be optimized:</a:t>
            </a:r>
          </a:p>
          <a:p>
            <a:pPr lvl="1"/>
            <a:r>
              <a:t>There is the possibilities of having long chains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4532" y="4876800"/>
            <a:ext cx="10115736" cy="3947156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ext"/>
          <p:cNvSpPr txBox="1"/>
          <p:nvPr/>
        </p:nvSpPr>
        <p:spPr>
          <a:xfrm>
            <a:off x="4146372" y="8823956"/>
            <a:ext cx="4712055" cy="605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74" name="When we join, we connect one leader to the other lead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When we join, we connect one leader to the other leader</a:t>
            </a:r>
          </a:p>
          <a:p>
            <a:pPr lvl="1"/>
            <a:r>
              <a:t>Always make the larger set the head</a:t>
            </a:r>
          </a:p>
        </p:txBody>
      </p:sp>
      <p:sp>
        <p:nvSpPr>
          <p:cNvPr id="275" name="Text"/>
          <p:cNvSpPr txBox="1"/>
          <p:nvPr/>
        </p:nvSpPr>
        <p:spPr>
          <a:xfrm>
            <a:off x="4034571" y="8271416"/>
            <a:ext cx="5213908" cy="605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∪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</m:oMath>
              </m:oMathPara>
            </a14:m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4217508"/>
            <a:ext cx="11062111" cy="22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79" name="When we do a look up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When we do a look up:</a:t>
            </a:r>
          </a:p>
          <a:p>
            <a:pPr lvl="1"/>
            <a:r>
              <a:t>What is the head of c?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Follow three links to get to 'h'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2632" y="4298950"/>
            <a:ext cx="6032501" cy="287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83" name="When we do a look up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When we do a look up:</a:t>
            </a:r>
          </a:p>
          <a:p>
            <a:pPr lvl="1"/>
            <a:r>
              <a:t>Reconnect the node and all we travel to directly to the head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6150" y="4876800"/>
            <a:ext cx="6032500" cy="349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87" name="Best possible case: Every node points directly to the hea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Best possible case: Every node points directly to the head</a:t>
            </a:r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8717" y="3987800"/>
            <a:ext cx="8167366" cy="4728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Kruskal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Kruskal's Algorithm</a:t>
            </a:r>
          </a:p>
        </p:txBody>
      </p:sp>
      <p:sp>
        <p:nvSpPr>
          <p:cNvPr id="291" name="With this &quot;disjoint union data structure&quot;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this "disjoint union data structure":</a:t>
            </a:r>
          </a:p>
          <a:p>
            <a:pPr lvl="1"/>
            <a:r>
              <a:t>Maintaining the disjoint set data structure costs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per operation where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</m:oMath>
            </a14:m>
            <a:r>
              <a:t> is a function that grows very slowly</a:t>
            </a:r>
          </a:p>
          <a:p>
            <a:pPr lvl="1"/>
            <a:r>
              <a:t>Kruskal's algorithm then runs in time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rim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Prim's Algorithm</a:t>
            </a:r>
          </a:p>
        </p:txBody>
      </p:sp>
      <p:sp>
        <p:nvSpPr>
          <p:cNvPr id="294" name="Prim's algorithm starts   at a single node and then adds edges to i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Prim's algorithm starts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at a single node and then adds edges to it.</a:t>
            </a:r>
          </a:p>
          <a:p>
            <a:pPr/>
            <a:r>
              <a:t>Thus, the intermediate results are always connected</a:t>
            </a:r>
          </a:p>
          <a:p>
            <a:pPr lvl="1"/>
            <a:r>
              <a:t>Maintain a priority queue of all other vertices</a:t>
            </a:r>
          </a:p>
          <a:p>
            <a:pPr lvl="2"/>
            <a:r>
              <a:t>The vertices are ordered by distance to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rim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Prim's Algorithm</a:t>
            </a:r>
          </a:p>
        </p:txBody>
      </p:sp>
      <p:sp>
        <p:nvSpPr>
          <p:cNvPr id="297" name="We use the same example as befo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use the same example as before</a:t>
            </a:r>
          </a:p>
          <a:p>
            <a:pPr/>
            <a:r>
              <a:t>We can start at any node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2107" y="4032697"/>
            <a:ext cx="6582997" cy="492517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3"/>
          <p:cNvSpPr txBox="1"/>
          <p:nvPr/>
        </p:nvSpPr>
        <p:spPr>
          <a:xfrm>
            <a:off x="5115295" y="4353356"/>
            <a:ext cx="312015" cy="5234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rim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Prim's Algorithm</a:t>
            </a:r>
          </a:p>
        </p:txBody>
      </p:sp>
      <p:sp>
        <p:nvSpPr>
          <p:cNvPr id="302" name="The priority queue tells us which node to selec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priority queue tells us which node to select</a:t>
            </a:r>
          </a:p>
          <a:p>
            <a:pPr/>
            <a:r>
              <a:t>After selecting edge and node, we need to update some nodes</a:t>
            </a:r>
          </a:p>
          <a:p>
            <a:pPr/>
            <a:r>
              <a:t>Namely those in the adjacency list of the new node</a:t>
            </a:r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1881" y="5243132"/>
            <a:ext cx="5194301" cy="38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6200" y="4724400"/>
            <a:ext cx="1524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3"/>
          <p:cNvSpPr txBox="1"/>
          <p:nvPr/>
        </p:nvSpPr>
        <p:spPr>
          <a:xfrm>
            <a:off x="4923475" y="5439511"/>
            <a:ext cx="269647" cy="436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im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Prim's Algorithm</a:t>
            </a:r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2920" y="2959100"/>
            <a:ext cx="7798960" cy="575864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3"/>
          <p:cNvSpPr txBox="1"/>
          <p:nvPr/>
        </p:nvSpPr>
        <p:spPr>
          <a:xfrm>
            <a:off x="5330511" y="3336081"/>
            <a:ext cx="333198" cy="5731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eighted Grap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Graphs</a:t>
            </a:r>
          </a:p>
        </p:txBody>
      </p:sp>
      <p:sp>
        <p:nvSpPr>
          <p:cNvPr id="134" name="We look at graphs where each edge has a weigh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look at graphs where each edge has a weight</a:t>
            </a:r>
          </a:p>
          <a:p>
            <a:pPr lvl="1"/>
            <a:r>
              <a:t>Depending on application, some weights can be negative or all weights have to be positive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5556" y="5435600"/>
            <a:ext cx="4876801" cy="344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rim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Prim's Algorithm</a:t>
            </a:r>
          </a:p>
        </p:txBody>
      </p:sp>
      <p:pic>
        <p:nvPicPr>
          <p:cNvPr id="3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6086" y="2413000"/>
            <a:ext cx="9012628" cy="665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rim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Prim's Algorithm</a:t>
            </a:r>
          </a:p>
        </p:txBody>
      </p:sp>
      <p:pic>
        <p:nvPicPr>
          <p:cNvPr id="3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0336" y="2413000"/>
            <a:ext cx="8704128" cy="665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rim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Prim's Algorithm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0336" y="2413000"/>
            <a:ext cx="8704128" cy="665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rim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Prim's Algorithm</a:t>
            </a:r>
          </a:p>
        </p:txBody>
      </p:sp>
      <p:pic>
        <p:nvPicPr>
          <p:cNvPr id="3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0336" y="2413000"/>
            <a:ext cx="8704128" cy="665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rim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Prim's Algorithm</a:t>
            </a:r>
          </a:p>
        </p:txBody>
      </p:sp>
      <p:pic>
        <p:nvPicPr>
          <p:cNvPr id="3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0336" y="2413000"/>
            <a:ext cx="8704128" cy="665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rim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Prim's Algorithm</a:t>
            </a: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1604" y="2413000"/>
            <a:ext cx="8781592" cy="665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rim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Prim's Algorithm</a:t>
            </a:r>
          </a:p>
        </p:txBody>
      </p:sp>
      <p:sp>
        <p:nvSpPr>
          <p:cNvPr id="330" name="Because Prim's algorithm only selects safe edges, it correctly calculates a minimum spanning tr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Because Prim's algorithm only selects safe edges, it correctly calculates a minimum spanning tree</a:t>
            </a:r>
          </a:p>
          <a:p>
            <a:pPr/>
            <a:r>
              <a:t>The run-time of Prim's algorithm depends on the implementation of the priority heap</a:t>
            </a:r>
          </a:p>
          <a:p>
            <a:pPr lvl="1"/>
            <a:r>
              <a:t>The best type is a Fibonacci heap</a:t>
            </a:r>
          </a:p>
          <a:p>
            <a:pPr lvl="2"/>
            <a:r>
              <a:t>In which case the run time is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Or we can use a normal priority heap which gives us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m:rPr>
                      <m:sty m:val="p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eighted Grap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Graphs</a:t>
            </a:r>
          </a:p>
        </p:txBody>
      </p:sp>
      <p:sp>
        <p:nvSpPr>
          <p:cNvPr id="138" name="Other 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Other example: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9491" y="2027973"/>
            <a:ext cx="6176795" cy="7412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42" name="Given a weighted graph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Given a weighted graph: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Find a subset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  <a:r>
              <a:t> of edges such that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connects all vertices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is acyclic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Total weight is minimal</a:t>
            </a:r>
          </a:p>
          <a:p>
            <a:pPr lvl="3" marL="0" indent="0" defTabSz="560831">
              <a:spcBef>
                <a:spcPts val="2100"/>
              </a:spcBef>
              <a:buSzTx/>
              <a:buNone/>
              <a:defRPr sz="3072"/>
            </a:pPr>
            <a:r>
              <a:t>                  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lim>
                </m:limLow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⟶</m:t>
                </m:r>
                <m:r>
                  <m:rPr>
                    <m:sty m:val="p"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∞</m:t>
                </m:r>
              </m:oMath>
            </a14:m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Called a minimum weight spanning tree, but "weight" is usually omitted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45" name="Two greedy algorithms, Kruskal's and Prim'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greedy algorithms, Kruskal's and Prim's</a:t>
            </a:r>
          </a:p>
          <a:p>
            <a:pPr/>
            <a:r>
              <a:t>Use a loop invariant:</a:t>
            </a:r>
          </a:p>
          <a:p>
            <a:pPr lvl="1"/>
            <a:r>
              <a:t>Let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be the set of edges currently selected</a:t>
            </a:r>
          </a:p>
          <a:p>
            <a:pPr lvl="1"/>
            <a:r>
              <a:t>Invariant: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is a subset of some minimum spanning tree</a:t>
            </a:r>
          </a:p>
          <a:p>
            <a:pPr lvl="1"/>
            <a:r>
              <a:t>At each step of the algorithm: only add an edge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if the invariant remains true after inserting the edge</a:t>
            </a:r>
          </a:p>
          <a:p>
            <a:pPr lvl="1"/>
            <a:r>
              <a:t>Such an edge is a </a:t>
            </a:r>
            <a:r>
              <a:rPr i="1"/>
              <a:t>safe</a:t>
            </a:r>
            <a:r>
              <a:t> edge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Minimum Spanning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Minimum Spanning Trees</a:t>
            </a:r>
          </a:p>
        </p:txBody>
      </p:sp>
      <p:sp>
        <p:nvSpPr>
          <p:cNvPr id="148" name="Generic MST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Generic MST algorithm</a:t>
            </a:r>
          </a:p>
          <a:p>
            <a:pPr lvl="1" marL="673100" indent="-228600">
              <a:buSzPct val="100000"/>
              <a:buAutoNum type="arabicPeriod" startAt="1"/>
            </a:pPr>
            <a:r>
              <a:t>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∅</m:t>
                </m:r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While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is not a spanning tree</a:t>
            </a:r>
          </a:p>
          <a:p>
            <a:pPr lvl="2" marL="1117600" indent="-228600">
              <a:buSzPct val="100000"/>
              <a:buAutoNum type="arabicPeriod" startAt="1"/>
            </a:pPr>
            <a:r>
              <a:t>Find a safe edge</a:t>
            </a:r>
          </a:p>
          <a:p>
            <a:pPr lvl="2" marL="1117600" indent="-228600">
              <a:buSzPct val="100000"/>
              <a:buAutoNum type="arabicPeriod" startAt="1"/>
            </a:pPr>
            <a:r>
              <a:t>Add the safe edge to A</a:t>
            </a:r>
          </a:p>
          <a:p>
            <a:pPr lvl="1" marL="673100" indent="-228600">
              <a:buSzPct val="100000"/>
              <a:buAutoNum type="arabicPeriod" startAt="1"/>
            </a:pPr>
            <a:r>
              <a:t>Return 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