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uffman Cod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120" name="Greedy Algorithm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Greedy Algorithms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73" name="Start at top…"/>
          <p:cNvSpPr txBox="1"/>
          <p:nvPr>
            <p:ph type="body" sz="half" idx="1"/>
          </p:nvPr>
        </p:nvSpPr>
        <p:spPr>
          <a:xfrm>
            <a:off x="952500" y="2590800"/>
            <a:ext cx="510232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Start at top</a:t>
            </a:r>
          </a:p>
          <a:p>
            <a:pPr/>
            <a:r>
              <a:t>First letter is 1:</a:t>
            </a:r>
          </a:p>
          <a:p>
            <a:pPr lvl="1"/>
            <a:r>
              <a:t>Go to the right</a:t>
            </a:r>
          </a:p>
          <a:p>
            <a:pPr lvl="1"/>
            <a:r>
              <a:t>Have processed 1</a:t>
            </a:r>
          </a:p>
          <a:p>
            <a:pPr/>
            <a:r>
              <a:t>Second letter is 0:</a:t>
            </a:r>
          </a:p>
          <a:p>
            <a:pPr lvl="1"/>
            <a:r>
              <a:t>Go to the left</a:t>
            </a:r>
          </a:p>
          <a:p>
            <a:pPr lvl="1"/>
            <a:r>
              <a:t>We are in a leaf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44" y="3037036"/>
            <a:ext cx="51639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1010100010100101"/>
          <p:cNvSpPr txBox="1"/>
          <p:nvPr/>
        </p:nvSpPr>
        <p:spPr>
          <a:xfrm>
            <a:off x="8594725" y="2413000"/>
            <a:ext cx="4016375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2200"/>
              </a:spcBef>
              <a:defRPr sz="3200"/>
            </a:pPr>
            <a:r>
              <a:rPr>
                <a:solidFill>
                  <a:srgbClr val="7D7D7D"/>
                </a:solidFill>
              </a:rPr>
              <a:t>1</a:t>
            </a:r>
            <a:r>
              <a:t>010100010100101</a:t>
            </a:r>
          </a:p>
        </p:txBody>
      </p:sp>
      <p:pic>
        <p:nvPicPr>
          <p:cNvPr id="176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7764325">
            <a:off x="9264950" y="5267734"/>
            <a:ext cx="1591117" cy="76201"/>
          </a:xfrm>
          <a:prstGeom prst="rect">
            <a:avLst/>
          </a:prstGeom>
        </p:spPr>
      </p:pic>
      <p:sp>
        <p:nvSpPr>
          <p:cNvPr id="178" name="Circle"/>
          <p:cNvSpPr/>
          <p:nvPr/>
        </p:nvSpPr>
        <p:spPr>
          <a:xfrm>
            <a:off x="9621192" y="5901010"/>
            <a:ext cx="187425" cy="195809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81" name="Start at top…"/>
          <p:cNvSpPr txBox="1"/>
          <p:nvPr>
            <p:ph type="body" sz="half" idx="1"/>
          </p:nvPr>
        </p:nvSpPr>
        <p:spPr>
          <a:xfrm>
            <a:off x="952500" y="2590800"/>
            <a:ext cx="5102325" cy="6286500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Start at top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First letter is 1: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Go to the right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Have processed 1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Second letter is 0: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Go to the left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We are in a leaf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Emit the value of the leaf: d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44" y="3037036"/>
            <a:ext cx="51639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1010100010100101"/>
          <p:cNvSpPr txBox="1"/>
          <p:nvPr/>
        </p:nvSpPr>
        <p:spPr>
          <a:xfrm>
            <a:off x="8594725" y="2413000"/>
            <a:ext cx="4016375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2200"/>
              </a:spcBef>
              <a:defRPr sz="3200"/>
            </a:pPr>
            <a:r>
              <a:rPr>
                <a:solidFill>
                  <a:srgbClr val="B1B1B1"/>
                </a:solidFill>
              </a:rPr>
              <a:t>10</a:t>
            </a:r>
            <a:r>
              <a:t>10100010100101</a:t>
            </a:r>
          </a:p>
        </p:txBody>
      </p:sp>
      <p:pic>
        <p:nvPicPr>
          <p:cNvPr id="184" name="Circle Oval" descr="Circle 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3092" y="5857478"/>
            <a:ext cx="263625" cy="2720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88" name="Restart at the top…"/>
          <p:cNvSpPr txBox="1"/>
          <p:nvPr>
            <p:ph type="body" sz="half" idx="1"/>
          </p:nvPr>
        </p:nvSpPr>
        <p:spPr>
          <a:xfrm>
            <a:off x="952500" y="2590800"/>
            <a:ext cx="510232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Restart at the top</a:t>
            </a:r>
          </a:p>
          <a:p>
            <a:pPr lvl="1"/>
            <a:r>
              <a:t>Next letter is 1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44" y="3037036"/>
            <a:ext cx="51639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1010100010100101"/>
          <p:cNvSpPr txBox="1"/>
          <p:nvPr/>
        </p:nvSpPr>
        <p:spPr>
          <a:xfrm>
            <a:off x="8594725" y="2413000"/>
            <a:ext cx="4016375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2200"/>
              </a:spcBef>
              <a:defRPr sz="3200"/>
            </a:pPr>
            <a:r>
              <a:rPr>
                <a:solidFill>
                  <a:srgbClr val="B1B1B1"/>
                </a:solidFill>
              </a:rPr>
              <a:t>10</a:t>
            </a:r>
            <a:r>
              <a:t>10100010100101</a:t>
            </a:r>
          </a:p>
        </p:txBody>
      </p:sp>
      <p:pic>
        <p:nvPicPr>
          <p:cNvPr id="191" name="Circle Oval" descr="Circle 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84592" y="3062436"/>
            <a:ext cx="263625" cy="2720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95" name="Restart at the top…"/>
          <p:cNvSpPr txBox="1"/>
          <p:nvPr>
            <p:ph type="body" sz="half" idx="1"/>
          </p:nvPr>
        </p:nvSpPr>
        <p:spPr>
          <a:xfrm>
            <a:off x="952500" y="2590800"/>
            <a:ext cx="510232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Restart at the top</a:t>
            </a:r>
          </a:p>
          <a:p>
            <a:pPr lvl="1"/>
            <a:r>
              <a:t>Next letter is 1</a:t>
            </a:r>
          </a:p>
          <a:p>
            <a:pPr lvl="1"/>
            <a:r>
              <a:t>Go to the right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44" y="3037036"/>
            <a:ext cx="51639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1010100010100101"/>
          <p:cNvSpPr txBox="1"/>
          <p:nvPr/>
        </p:nvSpPr>
        <p:spPr>
          <a:xfrm>
            <a:off x="8594725" y="2413000"/>
            <a:ext cx="4016375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2200"/>
              </a:spcBef>
              <a:defRPr sz="3200"/>
            </a:pPr>
            <a:r>
              <a:rPr>
                <a:solidFill>
                  <a:srgbClr val="B1B1B1"/>
                </a:solidFill>
              </a:rPr>
              <a:t>10</a:t>
            </a:r>
            <a:r>
              <a:t>10100010100101</a:t>
            </a:r>
          </a:p>
        </p:txBody>
      </p:sp>
      <p:pic>
        <p:nvPicPr>
          <p:cNvPr id="198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8675418" y="3889708"/>
            <a:ext cx="2061781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202" name="Restart at the top…"/>
          <p:cNvSpPr txBox="1"/>
          <p:nvPr>
            <p:ph type="body" sz="half" idx="1"/>
          </p:nvPr>
        </p:nvSpPr>
        <p:spPr>
          <a:xfrm>
            <a:off x="952500" y="2590800"/>
            <a:ext cx="510232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Restart at the top</a:t>
            </a:r>
          </a:p>
          <a:p>
            <a:pPr lvl="1"/>
            <a:r>
              <a:t>Next letter is 1</a:t>
            </a:r>
          </a:p>
          <a:p>
            <a:pPr lvl="1"/>
            <a:r>
              <a:t>Go to the right</a:t>
            </a:r>
          </a:p>
          <a:p>
            <a:pPr lvl="1"/>
            <a:r>
              <a:t>Process repeats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44" y="3037036"/>
            <a:ext cx="51639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1010100010100101"/>
          <p:cNvSpPr txBox="1"/>
          <p:nvPr/>
        </p:nvSpPr>
        <p:spPr>
          <a:xfrm>
            <a:off x="8594725" y="2413000"/>
            <a:ext cx="4016375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2200"/>
              </a:spcBef>
              <a:defRPr sz="3200"/>
            </a:pPr>
            <a:r>
              <a:rPr>
                <a:solidFill>
                  <a:srgbClr val="A4A4A4"/>
                </a:solidFill>
              </a:rPr>
              <a:t>101</a:t>
            </a:r>
            <a:r>
              <a:t>0100010100101</a:t>
            </a:r>
          </a:p>
        </p:txBody>
      </p:sp>
      <p:pic>
        <p:nvPicPr>
          <p:cNvPr id="205" name="Oval Oval" descr="Oval 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3952" y="4464050"/>
            <a:ext cx="328961" cy="2834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209" name="Decoding 1010100010100101…"/>
          <p:cNvSpPr txBox="1"/>
          <p:nvPr>
            <p:ph type="body" sz="half" idx="1"/>
          </p:nvPr>
        </p:nvSpPr>
        <p:spPr>
          <a:xfrm>
            <a:off x="7550993" y="2590800"/>
            <a:ext cx="5093842" cy="6286500"/>
          </a:xfrm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800"/>
              </a:spcBef>
              <a:defRPr sz="2656"/>
            </a:pPr>
            <a:r>
              <a:t>Decoding 1010100010100101</a:t>
            </a:r>
          </a:p>
          <a:p>
            <a:pPr marL="368934" indent="-368934" defTabSz="484886">
              <a:spcBef>
                <a:spcPts val="1800"/>
              </a:spcBef>
              <a:defRPr sz="2656"/>
            </a:pPr>
            <a:r>
              <a:t>Start at top</a:t>
            </a:r>
          </a:p>
          <a:p>
            <a:pPr marL="368934" indent="-368934" defTabSz="484886">
              <a:spcBef>
                <a:spcPts val="1800"/>
              </a:spcBef>
              <a:defRPr sz="2656"/>
            </a:pPr>
            <a:r>
              <a:t>Follow bits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10 — d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10 — d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10 — d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00 — a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010 — b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10 — d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…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630" y="2031305"/>
            <a:ext cx="6546740" cy="7969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213" name="Your turn:…"/>
          <p:cNvSpPr txBox="1"/>
          <p:nvPr>
            <p:ph type="body" sz="half" idx="1"/>
          </p:nvPr>
        </p:nvSpPr>
        <p:spPr>
          <a:xfrm>
            <a:off x="7132786" y="2590800"/>
            <a:ext cx="4919514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Your turn:</a:t>
            </a:r>
          </a:p>
          <a:p>
            <a:pPr lvl="1"/>
            <a:r>
              <a:t>1100111110101101000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630" y="2031305"/>
            <a:ext cx="6546740" cy="7969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nsw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Answer</a:t>
            </a:r>
          </a:p>
        </p:txBody>
      </p:sp>
      <p:sp>
        <p:nvSpPr>
          <p:cNvPr id="217" name="Your turn:…"/>
          <p:cNvSpPr txBox="1"/>
          <p:nvPr>
            <p:ph type="body" sz="half" idx="1"/>
          </p:nvPr>
        </p:nvSpPr>
        <p:spPr>
          <a:xfrm>
            <a:off x="7132786" y="2590800"/>
            <a:ext cx="4919514" cy="6286500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Your turn: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1100111110101101000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1100 - e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111 - g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1101 - f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011 - c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010 - b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00 - a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630" y="2031305"/>
            <a:ext cx="6546740" cy="7969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221" name="Obviously, there are many binary trees with a certain number of leav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Obviously, there are many binary trees with a certain number of leaves</a:t>
            </a:r>
          </a:p>
          <a:p>
            <a:pPr/>
            <a:r>
              <a:t>If the symbols appear with different frequencies, then we want to encode frequent ones with short codes and infrequent ones with longer codes</a:t>
            </a:r>
          </a:p>
          <a:p>
            <a:pPr lvl="1">
              <a:defRPr b="1"/>
            </a:pPr>
            <a:r>
              <a:t>Huffman Coding: </a:t>
            </a:r>
          </a:p>
          <a:p>
            <a:pPr lvl="2"/>
            <a:r>
              <a:t>Greedy algorithm to calculate an optimal encoding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224" name="Measure of good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Measure of goodness</a:t>
            </a:r>
          </a:p>
          <a:p>
            <a:pPr lvl="1"/>
            <a:r>
              <a:t>Frequency of symbols </a:t>
            </a:r>
          </a:p>
          <a:p>
            <a:pPr lvl="1"/>
            <a:r>
              <a:t>Depth of corresponding leaf = length of encoding</a:t>
            </a:r>
          </a:p>
          <a:p>
            <a:pPr lvl="1"/>
            <a:r>
              <a:t>Average Encoding Costs  </a:t>
            </a:r>
          </a:p>
        </p:txBody>
      </p:sp>
      <p:sp>
        <p:nvSpPr>
          <p:cNvPr id="225" name="Equation"/>
          <p:cNvSpPr txBox="1"/>
          <p:nvPr/>
        </p:nvSpPr>
        <p:spPr>
          <a:xfrm>
            <a:off x="6141455" y="3407257"/>
            <a:ext cx="815132" cy="4725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200"/>
          </a:p>
        </p:txBody>
      </p:sp>
      <p:sp>
        <p:nvSpPr>
          <p:cNvPr id="226" name="Equation"/>
          <p:cNvSpPr txBox="1"/>
          <p:nvPr/>
        </p:nvSpPr>
        <p:spPr>
          <a:xfrm>
            <a:off x="11170656" y="4194657"/>
            <a:ext cx="825704" cy="45925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200"/>
          </a:p>
        </p:txBody>
      </p:sp>
      <p:sp>
        <p:nvSpPr>
          <p:cNvPr id="227" name="Equation"/>
          <p:cNvSpPr txBox="1"/>
          <p:nvPr/>
        </p:nvSpPr>
        <p:spPr>
          <a:xfrm>
            <a:off x="6628027" y="4772916"/>
            <a:ext cx="3972227" cy="12346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lim>
                  </m:limLow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23" name="Binary, variable length c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Binary, variable length code</a:t>
            </a:r>
          </a:p>
          <a:p>
            <a:pPr lvl="1"/>
            <a:r>
              <a:t>Binary: code symbols are  0  and  1</a:t>
            </a:r>
          </a:p>
          <a:p>
            <a:pPr lvl="1"/>
            <a:r>
              <a:t>Variable length:  code words have variable length</a:t>
            </a:r>
          </a:p>
          <a:p>
            <a:pPr/>
            <a:r>
              <a:t>To allow decoding:</a:t>
            </a:r>
          </a:p>
          <a:p>
            <a:pPr lvl="1"/>
            <a:r>
              <a:t>no prefix of a code word can be part of another code word</a:t>
            </a:r>
          </a:p>
          <a:p>
            <a:pPr lvl="1"/>
            <a:r>
              <a:t>Otherwise:</a:t>
            </a:r>
          </a:p>
          <a:p>
            <a:pPr lvl="2"/>
            <a:r>
              <a:t>Cannot decide easily between prefix and complete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5100" y="8585200"/>
            <a:ext cx="2514600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1414" y="1616075"/>
            <a:ext cx="6141972" cy="6428979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Equation"/>
          <p:cNvSpPr txBox="1"/>
          <p:nvPr/>
        </p:nvSpPr>
        <p:spPr>
          <a:xfrm>
            <a:off x="597166" y="8308643"/>
            <a:ext cx="11810468" cy="2503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0.05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0.125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0.175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0.05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0.3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3.12</m:t>
                  </m:r>
                </m:oMath>
              </m:oMathPara>
            </a14:m>
            <a:endParaRPr sz="27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5839" y="1844873"/>
            <a:ext cx="6693122" cy="606385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Equation"/>
          <p:cNvSpPr txBox="1"/>
          <p:nvPr/>
        </p:nvSpPr>
        <p:spPr>
          <a:xfrm>
            <a:off x="252921" y="8262916"/>
            <a:ext cx="12498958" cy="2688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0.125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0.175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0.3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2.6</m:t>
                  </m:r>
                </m:oMath>
              </m:oMathPara>
            </a14:m>
            <a:endParaRPr sz="29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238" name="As we can see, different trees have different expected encoding lengt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 we can see, different trees have different expected encoding length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241" name="Let T be a binary (encoding) tree and let T’ be the tree obtained by swapping two leaves y and w.…"/>
          <p:cNvSpPr txBox="1"/>
          <p:nvPr>
            <p:ph type="body" idx="1"/>
          </p:nvPr>
        </p:nvSpPr>
        <p:spPr>
          <a:xfrm>
            <a:off x="952500" y="2590800"/>
            <a:ext cx="11415217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Let </a:t>
            </a:r>
            <a:r>
              <a:rPr i="1"/>
              <a:t>T</a:t>
            </a:r>
            <a:r>
              <a:t> be a binary (encoding) tree and let </a:t>
            </a:r>
            <a:r>
              <a:rPr i="1"/>
              <a:t>T’</a:t>
            </a:r>
            <a:r>
              <a:t> be the tree obtained by swapping two leaves y and w. </a:t>
            </a:r>
          </a:p>
          <a:p>
            <a:pPr/>
            <a:r>
              <a:t>Then the difference in the B-values is </a:t>
            </a:r>
          </a:p>
        </p:txBody>
      </p:sp>
      <p:sp>
        <p:nvSpPr>
          <p:cNvPr id="242" name="Equation"/>
          <p:cNvSpPr txBox="1"/>
          <p:nvPr/>
        </p:nvSpPr>
        <p:spPr>
          <a:xfrm>
            <a:off x="3596472" y="4676823"/>
            <a:ext cx="4808060" cy="4031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400"/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79" y="5080000"/>
            <a:ext cx="4000501" cy="379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3829" y="5461000"/>
            <a:ext cx="4038601" cy="379730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"/>
          <p:cNvSpPr txBox="1"/>
          <p:nvPr/>
        </p:nvSpPr>
        <p:spPr>
          <a:xfrm>
            <a:off x="4218979" y="8058150"/>
            <a:ext cx="34293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</a:t>
            </a:r>
          </a:p>
        </p:txBody>
      </p:sp>
      <p:sp>
        <p:nvSpPr>
          <p:cNvPr id="246" name="T'"/>
          <p:cNvSpPr txBox="1"/>
          <p:nvPr/>
        </p:nvSpPr>
        <p:spPr>
          <a:xfrm>
            <a:off x="11182813" y="8519208"/>
            <a:ext cx="57157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249" name="Proof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Proof:</a:t>
            </a:r>
          </a:p>
          <a:p>
            <a:pPr lvl="1"/>
            <a:r>
              <a:t>The only difference are the addends corresponding to y and w</a:t>
            </a:r>
          </a:p>
        </p:txBody>
      </p:sp>
      <p:pic>
        <p:nvPicPr>
          <p:cNvPr id="250" name="&amp;&amp;B(T')-B(T)_&amp;=&amp;.pdf" descr="&amp;&amp;B(T')-B(T)_&amp;=&amp;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1042" y="5097115"/>
            <a:ext cx="10998201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253" name="What does                                                                                         mean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does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                                                                                     mean?</a:t>
            </a:r>
          </a:p>
          <a:p>
            <a:pPr/>
            <a:r>
              <a:t>If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then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 better be up higher in the tree or we can gain by swapping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256" name="Lemma:  There exists an optimal tree such that the two lowest-frequency symbols are neighb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Lemma:  There exists an optimal tree such that the two lowest-frequency symbols are neighbors </a:t>
            </a:r>
          </a:p>
          <a:p>
            <a:pPr lvl="1"/>
            <a:r>
              <a:t>Furthermore, they have the highest distance from the root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259" name="Proof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Proof:</a:t>
            </a:r>
          </a:p>
          <a:p>
            <a:pPr lvl="1"/>
            <a:r>
              <a:t>Let </a:t>
            </a:r>
            <a:r>
              <a:rPr i="1"/>
              <a:t>y</a:t>
            </a:r>
            <a:r>
              <a:t> and </a:t>
            </a:r>
            <a:r>
              <a:rPr i="1"/>
              <a:t>w</a:t>
            </a:r>
            <a:r>
              <a:t> be the two symbols with the lowest frequency</a:t>
            </a:r>
          </a:p>
          <a:p>
            <a:pPr lvl="1"/>
            <a:r>
              <a:t>If there is a tie, take the ones with the biggest depth</a:t>
            </a:r>
          </a:p>
          <a:p>
            <a:pPr lvl="1"/>
          </a:p>
          <a:p>
            <a:pPr lvl="1"/>
            <a:r>
              <a:t>We are going to show that we can transform the tree into a better (or equally good) one where they are neighbors</a:t>
            </a:r>
          </a:p>
          <a:p>
            <a:pPr lvl="1"/>
            <a:r>
              <a:t>Assume that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262" name="Assume that there is another leaf   at larger distance th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that there is another leaf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</m:oMath>
            </a14:m>
            <a:r>
              <a:t> at larger distance than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 lvl="1"/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</m:oMath>
            </a14:m>
            <a:r>
              <a:t> has higher frequency and higher distance from root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3608" y="5004841"/>
            <a:ext cx="8517584" cy="4101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266" name="How does the B-value change?…"/>
          <p:cNvSpPr txBox="1"/>
          <p:nvPr>
            <p:ph type="body" sz="half" idx="1"/>
          </p:nvPr>
        </p:nvSpPr>
        <p:spPr>
          <a:xfrm>
            <a:off x="952500" y="6493023"/>
            <a:ext cx="11099800" cy="2384277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How does the B-value change?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It goes down, i.e. the new tree is better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3608" y="2134641"/>
            <a:ext cx="8517584" cy="4101059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T"/>
          <p:cNvSpPr txBox="1"/>
          <p:nvPr/>
        </p:nvSpPr>
        <p:spPr>
          <a:xfrm>
            <a:off x="4419600" y="5378450"/>
            <a:ext cx="34293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</a:t>
            </a:r>
          </a:p>
        </p:txBody>
      </p:sp>
      <p:sp>
        <p:nvSpPr>
          <p:cNvPr id="269" name="T'"/>
          <p:cNvSpPr txBox="1"/>
          <p:nvPr/>
        </p:nvSpPr>
        <p:spPr>
          <a:xfrm>
            <a:off x="9372600" y="5243170"/>
            <a:ext cx="57157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T'</a:t>
            </a:r>
          </a:p>
        </p:txBody>
      </p:sp>
      <p:sp>
        <p:nvSpPr>
          <p:cNvPr id="270" name="Equation"/>
          <p:cNvSpPr txBox="1"/>
          <p:nvPr/>
        </p:nvSpPr>
        <p:spPr>
          <a:xfrm>
            <a:off x="5803662" y="8057133"/>
            <a:ext cx="419338" cy="2377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2400"/>
          </a:p>
        </p:txBody>
      </p:sp>
      <p:sp>
        <p:nvSpPr>
          <p:cNvPr id="271" name="Equation"/>
          <p:cNvSpPr txBox="1"/>
          <p:nvPr/>
        </p:nvSpPr>
        <p:spPr>
          <a:xfrm>
            <a:off x="8536296" y="8057133"/>
            <a:ext cx="419338" cy="2377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27" name="Prefix codes can be represented as binary trees…"/>
          <p:cNvSpPr txBox="1"/>
          <p:nvPr>
            <p:ph type="body" sz="quarter" idx="1"/>
          </p:nvPr>
        </p:nvSpPr>
        <p:spPr>
          <a:xfrm>
            <a:off x="952500" y="2590800"/>
            <a:ext cx="3563591" cy="6286500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Prefix codes can be represented as binary trees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Left branch is labelled with 0, right with 1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Leaves correspond to symbols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Path to leaf is code for symbol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5893" y="2274986"/>
            <a:ext cx="5897014" cy="7178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274" name="We now know that we can have a better or equally good tree where   is a leaf at furthest distance from the ro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now know that we can have a better or equally good tree where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is a leaf at furthest distance from the root</a:t>
            </a:r>
          </a:p>
          <a:p>
            <a:pPr/>
            <a:r>
              <a:t>Case distinctions based on the sibling of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 lvl="1"/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are siblings</a:t>
            </a:r>
          </a:p>
          <a:p>
            <a:pPr lvl="1"/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has another sibling</a:t>
            </a:r>
          </a:p>
          <a:p>
            <a:pPr lvl="1"/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has no sibling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277" name="Case Distin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SzPct val="146000"/>
            </a:pPr>
            <a:r>
              <a:t>Case Distinction:</a:t>
            </a:r>
          </a:p>
          <a:p>
            <a:pPr lvl="1">
              <a:buSzPct val="80000"/>
              <a:defRPr i="1"/>
            </a:pPr>
            <a:r>
              <a:rPr i="0"/>
              <a:t>Case 1:</a:t>
            </a:r>
            <a:r>
              <a:t> y</a:t>
            </a:r>
            <a:r>
              <a:rPr i="0"/>
              <a:t> and </a:t>
            </a:r>
            <a:r>
              <a:t>w</a:t>
            </a:r>
            <a:r>
              <a:rPr i="0"/>
              <a:t> are siblings</a:t>
            </a:r>
            <a:endParaRPr i="0"/>
          </a:p>
          <a:p>
            <a:pPr lvl="2">
              <a:buSzPct val="80000"/>
              <a:defRPr i="1"/>
            </a:pPr>
            <a:r>
              <a:rPr i="0"/>
              <a:t>We are done, this is what we are supposed to show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280" name="Case 2:  w has a sibling z…"/>
          <p:cNvSpPr txBox="1"/>
          <p:nvPr>
            <p:ph type="body" idx="1"/>
          </p:nvPr>
        </p:nvSpPr>
        <p:spPr>
          <a:xfrm>
            <a:off x="800100" y="25908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buSzPct val="80000"/>
              <a:defRPr i="1"/>
            </a:pPr>
            <a:r>
              <a:rPr i="0"/>
              <a:t>Case 2:  </a:t>
            </a:r>
            <a:r>
              <a:t>w</a:t>
            </a:r>
            <a:r>
              <a:rPr i="0"/>
              <a:t> has a sibling </a:t>
            </a:r>
            <a:r>
              <a:t>z</a:t>
            </a:r>
          </a:p>
          <a:p>
            <a:pPr lvl="2"/>
            <a:r>
              <a:t>Then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281" name="Equation"/>
          <p:cNvSpPr txBox="1"/>
          <p:nvPr/>
        </p:nvSpPr>
        <p:spPr>
          <a:xfrm>
            <a:off x="3803981" y="7658100"/>
            <a:ext cx="5396838" cy="5392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300"/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4020" y="4461767"/>
            <a:ext cx="6496760" cy="2544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4900" y="2413000"/>
            <a:ext cx="7115324" cy="278683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ince   and…"/>
          <p:cNvSpPr txBox="1"/>
          <p:nvPr>
            <p:ph type="body" sz="half" idx="1"/>
          </p:nvPr>
        </p:nvSpPr>
        <p:spPr>
          <a:xfrm>
            <a:off x="952500" y="5404664"/>
            <a:ext cx="11099800" cy="3492828"/>
          </a:xfrm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Since </a:t>
            </a:r>
            <a14:m>
              <m:oMath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If we swap y and z</a:t>
            </a:r>
          </a:p>
          <a:p>
            <a:pPr marL="382270" indent="-382270" defTabSz="502412">
              <a:spcBef>
                <a:spcPts val="1800"/>
              </a:spcBef>
              <a:defRPr sz="2752"/>
            </a:pP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p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zero or negative</a:t>
            </a:r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We are lowering the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-value, so we get a better (or equally good) tree</a:t>
            </a:r>
            <a:endParaRPr sz="3200"/>
          </a:p>
        </p:txBody>
      </p:sp>
      <p:sp>
        <p:nvSpPr>
          <p:cNvPr id="287" name="Equation"/>
          <p:cNvSpPr txBox="1"/>
          <p:nvPr/>
        </p:nvSpPr>
        <p:spPr>
          <a:xfrm>
            <a:off x="7435731" y="7663615"/>
            <a:ext cx="279559" cy="1584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1600"/>
          </a:p>
        </p:txBody>
      </p:sp>
      <p:sp>
        <p:nvSpPr>
          <p:cNvPr id="288" name="Equation"/>
          <p:cNvSpPr txBox="1"/>
          <p:nvPr/>
        </p:nvSpPr>
        <p:spPr>
          <a:xfrm>
            <a:off x="5111631" y="7663615"/>
            <a:ext cx="209669" cy="11887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1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1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291" name="Case 3:…"/>
          <p:cNvSpPr txBox="1"/>
          <p:nvPr>
            <p:ph type="body" idx="1"/>
          </p:nvPr>
        </p:nvSpPr>
        <p:spPr>
          <a:xfrm>
            <a:off x="952500" y="1854200"/>
            <a:ext cx="11696452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Case 3:</a:t>
            </a:r>
          </a:p>
          <a:p>
            <a:pPr lvl="1"/>
            <a:r>
              <a:rPr i="1"/>
              <a:t>w</a:t>
            </a:r>
            <a:r>
              <a:t> has no sibling</a:t>
            </a:r>
          </a:p>
          <a:p>
            <a:pPr lvl="1"/>
            <a:r>
              <a:t>Then we can move  </a:t>
            </a:r>
            <a:r>
              <a:rPr i="1"/>
              <a:t>w</a:t>
            </a:r>
            <a:r>
              <a:t> up and get a better tree</a:t>
            </a:r>
          </a:p>
          <a:p>
            <a:pPr lvl="1"/>
            <a:r>
              <a:t>The only thing that changes is </a:t>
            </a:r>
            <a14:m>
              <m:oMath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, which becomes lower</a:t>
            </a:r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9225" y="5588000"/>
            <a:ext cx="6223001" cy="297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295" name="The &quot;Greedy&quot; proper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"Greedy" property</a:t>
            </a:r>
          </a:p>
          <a:p>
            <a:pPr lvl="1"/>
            <a:r>
              <a:t>A greedy algorithm is a step-by-step algorithm</a:t>
            </a:r>
          </a:p>
          <a:p>
            <a:pPr lvl="2"/>
            <a:r>
              <a:t>At each step, make an optimal decision based only on the information in the current step</a:t>
            </a:r>
          </a:p>
          <a:p>
            <a:pPr lvl="1"/>
            <a:r>
              <a:t>In our case:</a:t>
            </a:r>
          </a:p>
          <a:p>
            <a:pPr lvl="2"/>
            <a:r>
              <a:t>How do we reduce the problem of finding an optimal tree to a simpler one</a:t>
            </a:r>
          </a:p>
          <a:p>
            <a:pPr lvl="2"/>
            <a:r>
              <a:t>Already know that the two least frequent symbols are siblings in an optimal tree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298" name="Reduction step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Reduction step:</a:t>
            </a:r>
          </a:p>
          <a:p>
            <a:pPr lvl="1"/>
            <a:r>
              <a:t>Merge the two least frequent code symbols</a:t>
            </a:r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6016" y="4292004"/>
            <a:ext cx="9872768" cy="4070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02" name="Create a new 'character'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new 'character' </a:t>
            </a:r>
            <a14:m>
              <m:oMath>
                <m:bar>
                  <m:bar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</m:bar>
              </m:oMath>
            </a14:m>
          </a:p>
          <a:p>
            <a:pPr/>
            <a:r>
              <a:t>Left: alphabet is </a:t>
            </a:r>
            <a14:m>
              <m:oMath>
                <m:r>
                  <m:rPr>
                    <m:sty m:val="p"/>
                  </m:rP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  <a:r>
              <a:t>  Right: alphabet is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∪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bar>
                  <m:bar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</m:ba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6016" y="4546004"/>
            <a:ext cx="9872768" cy="4070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06" name="Create a new 'character'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new 'character' </a:t>
            </a:r>
            <a14:m>
              <m:oMath>
                <m:bar>
                  <m:bar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</m:bar>
              </m:oMath>
            </a14:m>
          </a:p>
          <a:p>
            <a:pPr/>
            <a:r>
              <a:t>Frequency is 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bar>
                  <m:bar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</m:ba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6016" y="4546004"/>
            <a:ext cx="9872768" cy="4070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10" name="Everything else stays the sam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Everything else stays the same</a:t>
            </a:r>
          </a:p>
        </p:txBody>
      </p:sp>
      <p:pic>
        <p:nvPicPr>
          <p:cNvPr id="3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6016" y="4546004"/>
            <a:ext cx="9872768" cy="4070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31" name="Start at top"/>
          <p:cNvSpPr txBox="1"/>
          <p:nvPr>
            <p:ph type="body" sz="half" idx="1"/>
          </p:nvPr>
        </p:nvSpPr>
        <p:spPr>
          <a:xfrm>
            <a:off x="952500" y="2590800"/>
            <a:ext cx="510232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Start at top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44" y="3037036"/>
            <a:ext cx="51639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1010100010100101"/>
          <p:cNvSpPr txBox="1"/>
          <p:nvPr/>
        </p:nvSpPr>
        <p:spPr>
          <a:xfrm>
            <a:off x="8594725" y="2413000"/>
            <a:ext cx="4016375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200"/>
              </a:spcBef>
              <a:defRPr sz="3200"/>
            </a:lvl1pPr>
          </a:lstStyle>
          <a:p>
            <a:pPr/>
            <a:r>
              <a:t>1010100010100101</a:t>
            </a:r>
          </a:p>
        </p:txBody>
      </p:sp>
      <p:sp>
        <p:nvSpPr>
          <p:cNvPr id="134" name="Circle"/>
          <p:cNvSpPr/>
          <p:nvPr/>
        </p:nvSpPr>
        <p:spPr>
          <a:xfrm>
            <a:off x="8915400" y="3092450"/>
            <a:ext cx="187425" cy="195809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14" name="Need to show that this step does not counter optimalit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show that this step does not counter optimality.</a:t>
            </a:r>
          </a:p>
          <a:p>
            <a:pPr/>
          </a:p>
          <a:p>
            <a:pPr/>
            <a:r>
              <a:t>Lemma:  If the tree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  <a:r>
              <a:t> obtained on the alphabet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bar>
                  <m:bar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</m:ba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is optimal, then the tree </a:t>
            </a:r>
            <a14:m>
              <m:oMath>
                <m:sSup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p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</m:oMath>
            </a14:m>
            <a:r>
              <a:t> replacing the </a:t>
            </a:r>
            <a14:m>
              <m:oMath>
                <m:bar>
                  <m:bar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</m:bar>
              </m:oMath>
            </a14:m>
            <a:r>
              <a:t> node with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is also optimal</a:t>
            </a:r>
          </a:p>
        </p:txBody>
      </p:sp>
      <p:pic>
        <p:nvPicPr>
          <p:cNvPr id="3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4355" y="6368008"/>
            <a:ext cx="5672090" cy="2286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18" name="Proof:…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Proof:</a:t>
            </a:r>
          </a:p>
          <a:p>
            <a:pPr lvl="1"/>
            <a:r>
              <a:t>First we calculate the change in the B-values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21" name="Proof:…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Proof:</a:t>
            </a:r>
          </a:p>
          <a:p>
            <a:pPr lvl="1"/>
            <a:r>
              <a:t>First we calculate the change in the B-values</a:t>
            </a:r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lim>
                  </m:limLow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lim>
                  </m:limLow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  <p:sp>
        <p:nvSpPr>
          <p:cNvPr id="322" name="Using the definition"/>
          <p:cNvSpPr/>
          <p:nvPr/>
        </p:nvSpPr>
        <p:spPr>
          <a:xfrm>
            <a:off x="3808412" y="4708525"/>
            <a:ext cx="5295901" cy="3686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8398" y="15284"/>
                </a:lnTo>
                <a:lnTo>
                  <a:pt x="8398" y="21228"/>
                </a:lnTo>
                <a:cubicBezTo>
                  <a:pt x="8398" y="21433"/>
                  <a:pt x="8514" y="21600"/>
                  <a:pt x="8657" y="21600"/>
                </a:cubicBezTo>
                <a:lnTo>
                  <a:pt x="21341" y="21600"/>
                </a:lnTo>
                <a:cubicBezTo>
                  <a:pt x="21484" y="21600"/>
                  <a:pt x="21600" y="21433"/>
                  <a:pt x="21600" y="21228"/>
                </a:cubicBezTo>
                <a:lnTo>
                  <a:pt x="21600" y="14530"/>
                </a:lnTo>
                <a:cubicBezTo>
                  <a:pt x="21600" y="14325"/>
                  <a:pt x="21484" y="14158"/>
                  <a:pt x="21341" y="14158"/>
                </a:cubicBezTo>
                <a:lnTo>
                  <a:pt x="9138" y="141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Using the definition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25" name="Proof:…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Proof:</a:t>
            </a:r>
          </a:p>
          <a:p>
            <a:pPr lvl="1"/>
            <a:r>
              <a:t>First we calculate the change in the B-values</a:t>
            </a:r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lim>
                  </m:limLow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lim>
                  </m:limLow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</a:p>
          <a:p>
            <a:pPr lvl="6" marL="0" indent="0">
              <a:buSzTx/>
              <a:buNone/>
            </a:pPr>
          </a:p>
        </p:txBody>
      </p:sp>
      <p:sp>
        <p:nvSpPr>
          <p:cNvPr id="326" name="We are summing up mostly over the same elements,…"/>
          <p:cNvSpPr/>
          <p:nvPr/>
        </p:nvSpPr>
        <p:spPr>
          <a:xfrm>
            <a:off x="1330076" y="5936853"/>
            <a:ext cx="8293498" cy="1835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45" y="9686"/>
                </a:lnTo>
                <a:lnTo>
                  <a:pt x="945" y="20853"/>
                </a:lnTo>
                <a:cubicBezTo>
                  <a:pt x="945" y="21265"/>
                  <a:pt x="1019" y="21600"/>
                  <a:pt x="1110" y="21600"/>
                </a:cubicBezTo>
                <a:lnTo>
                  <a:pt x="21435" y="21600"/>
                </a:lnTo>
                <a:cubicBezTo>
                  <a:pt x="21526" y="21600"/>
                  <a:pt x="21600" y="21265"/>
                  <a:pt x="21600" y="20853"/>
                </a:cubicBezTo>
                <a:lnTo>
                  <a:pt x="21600" y="7402"/>
                </a:lnTo>
                <a:cubicBezTo>
                  <a:pt x="21600" y="6990"/>
                  <a:pt x="21526" y="6655"/>
                  <a:pt x="21435" y="6655"/>
                </a:cubicBezTo>
                <a:lnTo>
                  <a:pt x="1445" y="66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We are summing up mostly over the same elements, </a:t>
            </a:r>
          </a:p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so most addends cancel out and this is what it is left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29" name="Proof:…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Proof:</a:t>
            </a:r>
          </a:p>
          <a:p>
            <a:pPr lvl="1"/>
            <a:r>
              <a:t>First we calculate the change in the B-values</a:t>
            </a:r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lim>
                  </m:limLow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lim>
                  </m:limLow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</a:p>
        </p:txBody>
      </p:sp>
      <p:sp>
        <p:nvSpPr>
          <p:cNvPr id="330" name="y and w are siblings and therefore have the same distance from the root"/>
          <p:cNvSpPr/>
          <p:nvPr/>
        </p:nvSpPr>
        <p:spPr>
          <a:xfrm>
            <a:off x="1597223" y="6884987"/>
            <a:ext cx="9190435" cy="1535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346" y="0"/>
                </a:moveTo>
                <a:lnTo>
                  <a:pt x="17047" y="3730"/>
                </a:lnTo>
                <a:lnTo>
                  <a:pt x="149" y="3730"/>
                </a:lnTo>
                <a:cubicBezTo>
                  <a:pt x="67" y="3730"/>
                  <a:pt x="0" y="4130"/>
                  <a:pt x="0" y="4624"/>
                </a:cubicBezTo>
                <a:lnTo>
                  <a:pt x="0" y="20707"/>
                </a:lnTo>
                <a:cubicBezTo>
                  <a:pt x="0" y="21200"/>
                  <a:pt x="67" y="21600"/>
                  <a:pt x="149" y="21600"/>
                </a:cubicBezTo>
                <a:lnTo>
                  <a:pt x="21451" y="21600"/>
                </a:lnTo>
                <a:cubicBezTo>
                  <a:pt x="21533" y="21600"/>
                  <a:pt x="21600" y="21200"/>
                  <a:pt x="21600" y="20707"/>
                </a:cubicBezTo>
                <a:lnTo>
                  <a:pt x="21600" y="4624"/>
                </a:lnTo>
                <a:cubicBezTo>
                  <a:pt x="21600" y="4130"/>
                  <a:pt x="21533" y="3730"/>
                  <a:pt x="21451" y="3730"/>
                </a:cubicBezTo>
                <a:lnTo>
                  <a:pt x="17644" y="3730"/>
                </a:lnTo>
                <a:lnTo>
                  <a:pt x="17346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y and w are siblings and therefore have the same distance from the root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9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33" name="Proof:…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Proof:</a:t>
            </a:r>
          </a:p>
          <a:p>
            <a:pPr lvl="1"/>
            <a:r>
              <a:t>First we calculate the change in the B-values</a:t>
            </a:r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lim>
                  </m:limLow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lim>
                  </m:limLow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  <p:sp>
        <p:nvSpPr>
          <p:cNvPr id="334" name="The combined node is located at a level one up compared to the single nodes for y and w"/>
          <p:cNvSpPr/>
          <p:nvPr/>
        </p:nvSpPr>
        <p:spPr>
          <a:xfrm>
            <a:off x="838299" y="7664053"/>
            <a:ext cx="10645776" cy="1530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82" y="0"/>
                </a:moveTo>
                <a:lnTo>
                  <a:pt x="6725" y="3679"/>
                </a:lnTo>
                <a:lnTo>
                  <a:pt x="129" y="3679"/>
                </a:lnTo>
                <a:cubicBezTo>
                  <a:pt x="58" y="3679"/>
                  <a:pt x="0" y="4081"/>
                  <a:pt x="0" y="4575"/>
                </a:cubicBezTo>
                <a:lnTo>
                  <a:pt x="0" y="20704"/>
                </a:lnTo>
                <a:cubicBezTo>
                  <a:pt x="0" y="21199"/>
                  <a:pt x="58" y="21600"/>
                  <a:pt x="129" y="21600"/>
                </a:cubicBezTo>
                <a:lnTo>
                  <a:pt x="21471" y="21600"/>
                </a:lnTo>
                <a:cubicBezTo>
                  <a:pt x="21542" y="21600"/>
                  <a:pt x="21600" y="21199"/>
                  <a:pt x="21600" y="20704"/>
                </a:cubicBezTo>
                <a:lnTo>
                  <a:pt x="21600" y="4575"/>
                </a:lnTo>
                <a:cubicBezTo>
                  <a:pt x="21600" y="4081"/>
                  <a:pt x="21542" y="3679"/>
                  <a:pt x="21471" y="3679"/>
                </a:cubicBezTo>
                <a:lnTo>
                  <a:pt x="7240" y="3679"/>
                </a:lnTo>
                <a:lnTo>
                  <a:pt x="698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 combined node is located at a level one up compared to the single nodes for y and w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37" name="Proof:…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Proof:</a:t>
            </a:r>
          </a:p>
          <a:p>
            <a:pPr lvl="1"/>
            <a:r>
              <a:t>First we calculate the change in the B-values</a:t>
            </a:r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lim>
                  </m:limLow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lim>
                  </m:limLow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sSup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bar>
                    <m:bar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</m:ba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6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4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40" name="So, by dividing the node   we have to pay a penalty of  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So, by dividing the node </a:t>
            </a:r>
            <a14:m>
              <m:oMath>
                <m:bar>
                  <m:bar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</m:bar>
              </m:oMath>
            </a14:m>
            <a:r>
              <a:t> we have to pay a penalty of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43" name="Now, assume that the left tree is optimal and the right tree is not optima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Now, assume that the left tree is optimal and the right tree is not optimal</a:t>
            </a:r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744" y="4296816"/>
            <a:ext cx="10463312" cy="4218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47" name="Then there exists a tree   that is better the tree with   a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 there exists a tree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that is better the tree with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/>
            <a:r>
              <a:t>We can assume that in this tree,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are leave nodes because of the previous lemma</a:t>
            </a:r>
          </a:p>
        </p:txBody>
      </p:sp>
      <p:pic>
        <p:nvPicPr>
          <p:cNvPr id="3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581" y="5369619"/>
            <a:ext cx="8241638" cy="3374530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T"/>
          <p:cNvSpPr txBox="1"/>
          <p:nvPr/>
        </p:nvSpPr>
        <p:spPr>
          <a:xfrm>
            <a:off x="5346700" y="5333448"/>
            <a:ext cx="34293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</a:t>
            </a:r>
          </a:p>
        </p:txBody>
      </p:sp>
      <p:sp>
        <p:nvSpPr>
          <p:cNvPr id="350" name="S"/>
          <p:cNvSpPr txBox="1"/>
          <p:nvPr/>
        </p:nvSpPr>
        <p:spPr>
          <a:xfrm>
            <a:off x="10623219" y="5467350"/>
            <a:ext cx="34293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37" name="Start at top…"/>
          <p:cNvSpPr txBox="1"/>
          <p:nvPr>
            <p:ph type="body" sz="half" idx="1"/>
          </p:nvPr>
        </p:nvSpPr>
        <p:spPr>
          <a:xfrm>
            <a:off x="952500" y="2590800"/>
            <a:ext cx="510232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Start at top</a:t>
            </a:r>
          </a:p>
          <a:p>
            <a:pPr/>
            <a:r>
              <a:t>First letter is 1:</a:t>
            </a:r>
          </a:p>
          <a:p>
            <a:pPr lvl="1"/>
            <a:r>
              <a:t>Go to the right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44" y="3037036"/>
            <a:ext cx="51639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1010100010100101"/>
          <p:cNvSpPr txBox="1"/>
          <p:nvPr/>
        </p:nvSpPr>
        <p:spPr>
          <a:xfrm>
            <a:off x="8594725" y="2413000"/>
            <a:ext cx="4016375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2200"/>
              </a:spcBef>
              <a:defRPr sz="3200"/>
            </a:lvl1pPr>
          </a:lstStyle>
          <a:p>
            <a:pPr/>
            <a:r>
              <a:t>1010100010100101</a:t>
            </a:r>
          </a:p>
        </p:txBody>
      </p:sp>
      <p:sp>
        <p:nvSpPr>
          <p:cNvPr id="140" name="Circle"/>
          <p:cNvSpPr/>
          <p:nvPr/>
        </p:nvSpPr>
        <p:spPr>
          <a:xfrm>
            <a:off x="8915400" y="3092450"/>
            <a:ext cx="187425" cy="195809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1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8724755" y="3898555"/>
            <a:ext cx="2017909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53" name="We now do the same merge step for   an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now do the same merge step for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</a:p>
        </p:txBody>
      </p:sp>
      <p:pic>
        <p:nvPicPr>
          <p:cNvPr id="3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101" y="4033624"/>
            <a:ext cx="11868598" cy="4252446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T after merging"/>
          <p:cNvSpPr txBox="1"/>
          <p:nvPr/>
        </p:nvSpPr>
        <p:spPr>
          <a:xfrm>
            <a:off x="4051300" y="3590359"/>
            <a:ext cx="354385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 after merging</a:t>
            </a:r>
          </a:p>
        </p:txBody>
      </p:sp>
      <p:sp>
        <p:nvSpPr>
          <p:cNvPr id="356" name="S after merging"/>
          <p:cNvSpPr txBox="1"/>
          <p:nvPr/>
        </p:nvSpPr>
        <p:spPr>
          <a:xfrm>
            <a:off x="11391900" y="3536395"/>
            <a:ext cx="354385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 after merging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59" name="The B-value for the tree on the right is the B-value of S minu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B-value for the tree on the right is the B-value of S minus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Which is equal or worse than of the tree on the left</a:t>
            </a:r>
          </a:p>
        </p:txBody>
      </p:sp>
      <p:pic>
        <p:nvPicPr>
          <p:cNvPr id="3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0790" y="5468873"/>
            <a:ext cx="9883220" cy="3541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63" name="The B-value for the tree on the right is the B-value of S minu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B-value for the tree on the right is the B-value of S minus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Which is equal or worse than of the tree on the left</a:t>
            </a:r>
          </a:p>
          <a:p>
            <a:pPr/>
            <a:r>
              <a:t>Which is the B-value of T plus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pic>
        <p:nvPicPr>
          <p:cNvPr id="3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0790" y="5468873"/>
            <a:ext cx="9883220" cy="3541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367" name="Thus, S does not have a better B-valu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Thus, S does not have a better B-value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370" name="Huffman’s algorith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Huffman’s algorithm:</a:t>
            </a:r>
          </a:p>
          <a:p>
            <a:pPr lvl="1"/>
            <a:r>
              <a:t>If there is only one symbol, create a single node tree</a:t>
            </a:r>
          </a:p>
          <a:p>
            <a:pPr lvl="1"/>
            <a:r>
              <a:t>Otherwise, select the two most infrequent symbols</a:t>
            </a:r>
          </a:p>
          <a:p>
            <a:pPr lvl="1"/>
            <a:r>
              <a:t>Combine them with a common ancestor</a:t>
            </a:r>
          </a:p>
          <a:p>
            <a:pPr lvl="1"/>
            <a:r>
              <a:t>Give the common ancestor the sum of the frequencies</a:t>
            </a:r>
          </a:p>
          <a:p>
            <a:pPr lvl="1"/>
            <a:r>
              <a:t>Treat the ancestor as a symbol with this frequency</a:t>
            </a:r>
          </a:p>
          <a:p>
            <a:pPr lvl="1"/>
            <a:r>
              <a:t>Repeat until there is only one symbol</a:t>
            </a:r>
          </a:p>
        </p:txBody>
      </p:sp>
      <p:pic>
        <p:nvPicPr>
          <p:cNvPr id="3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7100" y="4171950"/>
            <a:ext cx="1803400" cy="140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374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Example: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Absolute frequencies are 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a — 120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b — 29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c — 534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d — 34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e — 2549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f — 321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g — 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377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Absolute frequencies are </a:t>
            </a:r>
          </a:p>
          <a:p>
            <a:pPr lvl="2"/>
            <a:r>
              <a:t>a — 120, b — 29, c — 534, d — 34, e — 2549, f — 321, g — 45</a:t>
            </a:r>
          </a:p>
          <a:p>
            <a:pPr lvl="1"/>
            <a:r>
              <a:t>Combine b and d into (bd)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380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Absolute frequencies are </a:t>
            </a:r>
          </a:p>
          <a:p>
            <a:pPr lvl="2"/>
            <a:r>
              <a:t>a — 120, b — 29, c — 534, d — 34, e — 2549, f — 321, g — 45</a:t>
            </a:r>
          </a:p>
          <a:p>
            <a:pPr lvl="1"/>
            <a:r>
              <a:t>Combine b and d into (bd)  </a:t>
            </a:r>
          </a:p>
          <a:p>
            <a:pPr lvl="2"/>
            <a:r>
              <a:t>a - 120, c - 534, e -2549, f-321, g - 45, </a:t>
            </a:r>
            <a:r>
              <a:t> 63</a:t>
            </a:r>
          </a:p>
        </p:txBody>
      </p:sp>
      <p:pic>
        <p:nvPicPr>
          <p:cNvPr id="3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11557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a — 120, b — 29, c — 534, d — 34, e — 2549, f — 321, g — 45"/>
          <p:cNvSpPr txBox="1"/>
          <p:nvPr/>
        </p:nvSpPr>
        <p:spPr>
          <a:xfrm>
            <a:off x="1278929" y="8394700"/>
            <a:ext cx="10079038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2" indent="0"/>
            <a:r>
              <a:t>a — 120, b — 29, c — 534, d — 34, e — 2549, f — 321, g — 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385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</a:t>
            </a:r>
          </a:p>
          <a:p>
            <a:pPr lvl="1"/>
            <a:r>
              <a:t>a - 120, c - 534, e -2549, f-321, g - 45, </a:t>
            </a:r>
            <a:r>
              <a:t> 63</a:t>
            </a:r>
          </a:p>
          <a:p>
            <a:pPr lvl="1"/>
            <a:r>
              <a:t>Combine g and </a:t>
            </a:r>
          </a:p>
          <a:p>
            <a:pPr lvl="1"/>
            <a:r>
              <a:t>a - 120, c - 534, e - 2549, f - 321, </a:t>
            </a:r>
            <a:r>
              <a:t> - 108</a:t>
            </a:r>
          </a:p>
        </p:txBody>
      </p:sp>
      <p:pic>
        <p:nvPicPr>
          <p:cNvPr id="3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726253" cy="806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659233" cy="73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923494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a — 120, b — 29, c — 534, d — 34, e — 2549, f — 321, g — 45"/>
          <p:cNvSpPr txBox="1"/>
          <p:nvPr/>
        </p:nvSpPr>
        <p:spPr>
          <a:xfrm>
            <a:off x="1462881" y="8679972"/>
            <a:ext cx="1007903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2" indent="0"/>
            <a:r>
              <a:t>a — 120, b — 29, c — 534, d — 34, e — 2549, f — 321, g — 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392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</a:t>
            </a:r>
          </a:p>
          <a:p>
            <a:pPr lvl="1"/>
            <a:r>
              <a:t>a - 120, c - 534, e - 2549, f - 321, </a:t>
            </a:r>
            <a:r>
              <a:t> - 108</a:t>
            </a:r>
          </a:p>
          <a:p>
            <a:pPr lvl="1"/>
            <a:r>
              <a:t>Combine a and </a:t>
            </a:r>
          </a:p>
          <a:p>
            <a:pPr lvl="1"/>
            <a:r>
              <a:t>Obtain c - 534, e - 2549, f - 321,  </a:t>
            </a:r>
            <a:r>
              <a:t> -  228</a:t>
            </a:r>
          </a:p>
        </p:txBody>
      </p:sp>
      <p:pic>
        <p:nvPicPr>
          <p:cNvPr id="3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923494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923494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1500422" cy="1304449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a — 120, b — 29, c — 534, d — 34, e — 2549, f — 321, g — 45"/>
          <p:cNvSpPr txBox="1"/>
          <p:nvPr/>
        </p:nvSpPr>
        <p:spPr>
          <a:xfrm>
            <a:off x="1462881" y="8679972"/>
            <a:ext cx="1007903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2" indent="0"/>
            <a:r>
              <a:t>a — 120, b — 29, c — 534, d — 34, e — 2549, f — 321, g — 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45" name="Start at top…"/>
          <p:cNvSpPr txBox="1"/>
          <p:nvPr>
            <p:ph type="body" sz="half" idx="1"/>
          </p:nvPr>
        </p:nvSpPr>
        <p:spPr>
          <a:xfrm>
            <a:off x="952500" y="2590800"/>
            <a:ext cx="510232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Start at top</a:t>
            </a:r>
          </a:p>
          <a:p>
            <a:pPr/>
            <a:r>
              <a:t>First letter is 1:</a:t>
            </a:r>
          </a:p>
          <a:p>
            <a:pPr lvl="1"/>
            <a:r>
              <a:t>Go to the right</a:t>
            </a:r>
          </a:p>
          <a:p>
            <a:pPr lvl="1"/>
            <a:r>
              <a:t>Have processed 1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44" y="3037036"/>
            <a:ext cx="51639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1010100010100101"/>
          <p:cNvSpPr txBox="1"/>
          <p:nvPr/>
        </p:nvSpPr>
        <p:spPr>
          <a:xfrm>
            <a:off x="8594725" y="2413000"/>
            <a:ext cx="4016375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2200"/>
              </a:spcBef>
              <a:defRPr sz="3200"/>
            </a:pPr>
            <a:r>
              <a:rPr>
                <a:solidFill>
                  <a:srgbClr val="7D7D7D"/>
                </a:solidFill>
              </a:rPr>
              <a:t>1</a:t>
            </a:r>
            <a:r>
              <a:t>010100010100101</a:t>
            </a:r>
          </a:p>
        </p:txBody>
      </p:sp>
      <p:sp>
        <p:nvSpPr>
          <p:cNvPr id="148" name="Circle"/>
          <p:cNvSpPr/>
          <p:nvPr/>
        </p:nvSpPr>
        <p:spPr>
          <a:xfrm>
            <a:off x="8915400" y="3092450"/>
            <a:ext cx="187425" cy="195809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9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8724755" y="3898555"/>
            <a:ext cx="2017909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399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</a:t>
            </a:r>
          </a:p>
          <a:p>
            <a:pPr lvl="1"/>
            <a:r>
              <a:t>c - 534, e - 2549, f - 321,  </a:t>
            </a:r>
            <a:r>
              <a:t> -  228</a:t>
            </a:r>
          </a:p>
          <a:p>
            <a:pPr lvl="1"/>
            <a:r>
              <a:t>Combine f and </a:t>
            </a:r>
          </a:p>
          <a:p>
            <a:pPr lvl="1"/>
            <a:r>
              <a:t>c - 534, e - 2549, </a:t>
            </a:r>
            <a:r>
              <a:t>  - 549</a:t>
            </a:r>
          </a:p>
        </p:txBody>
      </p:sp>
      <p:pic>
        <p:nvPicPr>
          <p:cNvPr id="4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1500422" cy="1304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1315282" cy="1143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2076787" cy="1420364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a — 120, b — 29, c — 534, d — 34, e — 2549, f — 321, g — 45"/>
          <p:cNvSpPr txBox="1"/>
          <p:nvPr/>
        </p:nvSpPr>
        <p:spPr>
          <a:xfrm>
            <a:off x="1462881" y="8679972"/>
            <a:ext cx="1007903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2" indent="0"/>
            <a:r>
              <a:t>a — 120, b — 29, c — 534, d — 34, e — 2549, f — 321, g — 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Huffman Coding</a:t>
            </a:r>
          </a:p>
        </p:txBody>
      </p:sp>
      <p:sp>
        <p:nvSpPr>
          <p:cNvPr id="406" name="c - 534, e - 2549,    - 549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c - 534, e - 2549, </a:t>
            </a:r>
            <a:r>
              <a:t>  - 549</a:t>
            </a:r>
          </a:p>
          <a:p>
            <a:pPr lvl="1"/>
            <a:r>
              <a:t>Combine c with the tree</a:t>
            </a:r>
          </a:p>
          <a:p>
            <a:pPr lvl="1"/>
            <a:r>
              <a:t>Then combine with e</a:t>
            </a:r>
          </a:p>
        </p:txBody>
      </p:sp>
      <p:pic>
        <p:nvPicPr>
          <p:cNvPr id="4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076787" cy="1420364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a — 120, b — 29, c — 534, d — 34, e — 2549, f — 321, g — 45"/>
          <p:cNvSpPr txBox="1"/>
          <p:nvPr/>
        </p:nvSpPr>
        <p:spPr>
          <a:xfrm>
            <a:off x="1462881" y="8679972"/>
            <a:ext cx="1007903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2" indent="0"/>
            <a:r>
              <a:t>a — 120, b — 29, c — 534, d — 34, e — 2549, f — 321, g — 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11" name="Result i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 is </a:t>
            </a:r>
          </a:p>
        </p:txBody>
      </p:sp>
      <p:pic>
        <p:nvPicPr>
          <p:cNvPr id="4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700" y="2849033"/>
            <a:ext cx="10134600" cy="500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15" name="B-value needs relative frequenci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B-value needs relative frequencies</a:t>
            </a:r>
          </a:p>
        </p:txBody>
      </p:sp>
      <p:pic>
        <p:nvPicPr>
          <p:cNvPr id="4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2881" y="3497553"/>
            <a:ext cx="8299741" cy="4097867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&gt;&gt;&gt; total = 120+29+534+34+2549+321+45…"/>
          <p:cNvSpPr txBox="1"/>
          <p:nvPr/>
        </p:nvSpPr>
        <p:spPr>
          <a:xfrm>
            <a:off x="1221242" y="7595419"/>
            <a:ext cx="1124140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&gt;&gt;&gt; total = 120+29+534+34+2549+321+45</a:t>
            </a:r>
          </a:p>
          <a:p>
            <a:pPr/>
            <a:r>
              <a:t>&gt;&gt;&gt; 29/total*6+34/total*6+45/total*5+120/total*4+321/total*3+534/total*2+2549/total*1</a:t>
            </a:r>
          </a:p>
          <a:p>
            <a:pPr/>
            <a:r>
              <a:t>1.5591960352422907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20" name="Notice how much choice we have in building this tr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Notice how much choice we have in building this tree</a:t>
            </a:r>
          </a:p>
          <a:p>
            <a:pPr lvl="1"/>
            <a:r>
              <a:t>We can switch the order of the trees that we put together</a:t>
            </a:r>
          </a:p>
          <a:p>
            <a:pPr lvl="1"/>
            <a:r>
              <a:t>For this one, the encoding is</a:t>
            </a:r>
          </a:p>
        </p:txBody>
      </p:sp>
      <p:pic>
        <p:nvPicPr>
          <p:cNvPr id="4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4347" y="5663528"/>
            <a:ext cx="6706317" cy="3311139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e - 1…"/>
          <p:cNvSpPr txBox="1"/>
          <p:nvPr/>
        </p:nvSpPr>
        <p:spPr>
          <a:xfrm>
            <a:off x="8832775" y="5663528"/>
            <a:ext cx="2400673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 - 1</a:t>
            </a:r>
          </a:p>
          <a:p>
            <a:pPr/>
            <a:r>
              <a:t>c - 01</a:t>
            </a:r>
          </a:p>
          <a:p>
            <a:pPr/>
            <a:r>
              <a:t>f - 001</a:t>
            </a:r>
          </a:p>
          <a:p>
            <a:pPr/>
            <a:r>
              <a:t>a - 0001</a:t>
            </a:r>
          </a:p>
          <a:p>
            <a:pPr/>
            <a:r>
              <a:t>g - 00001</a:t>
            </a:r>
          </a:p>
          <a:p>
            <a:pPr/>
            <a:r>
              <a:t>b - 000000</a:t>
            </a:r>
          </a:p>
          <a:p>
            <a:pPr/>
            <a:r>
              <a:t>d - 000001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25" name="Try it out yoursel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Try it out yourself</a:t>
            </a:r>
          </a:p>
          <a:p>
            <a:pPr lvl="1"/>
            <a:r>
              <a:t>a — 0.23</a:t>
            </a:r>
          </a:p>
          <a:p>
            <a:pPr lvl="1"/>
            <a:r>
              <a:t>e — 0.35</a:t>
            </a:r>
          </a:p>
          <a:p>
            <a:pPr lvl="1"/>
            <a:r>
              <a:t>i — 0.16</a:t>
            </a:r>
          </a:p>
          <a:p>
            <a:pPr lvl="1"/>
            <a:r>
              <a:t>o — 0.15</a:t>
            </a:r>
          </a:p>
          <a:p>
            <a:pPr lvl="1"/>
            <a:r>
              <a:t>u — 0.11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1F7D8"/>
            </a:gs>
            <a:gs pos="100000">
              <a:srgbClr val="7FFC6B"/>
            </a:gs>
          </a:gsLst>
          <a:lin ang="188626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28" name="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  <a:p>
            <a:pPr lvl="1"/>
            <a:r>
              <a:t>Have a — 0.23, e — 0.35, i — 0.16, o — 0.15, u — 0.11 </a:t>
            </a:r>
          </a:p>
          <a:p>
            <a:pPr lvl="1"/>
            <a:r>
              <a:t>First combine o and u for 'ou' with frequency  0.26</a:t>
            </a:r>
          </a:p>
          <a:p>
            <a:pPr lvl="2"/>
            <a:r>
              <a:t>a — 0.23</a:t>
            </a:r>
          </a:p>
          <a:p>
            <a:pPr lvl="2"/>
            <a:r>
              <a:t>e — 0.35</a:t>
            </a:r>
          </a:p>
          <a:p>
            <a:pPr lvl="2"/>
            <a:r>
              <a:t>i — 0.16</a:t>
            </a:r>
          </a:p>
          <a:p>
            <a:pPr lvl="2"/>
            <a:r>
              <a:t>ou — 0.26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1F7D8"/>
            </a:gs>
            <a:gs pos="100000">
              <a:srgbClr val="7FFC6B"/>
            </a:gs>
          </a:gsLst>
          <a:lin ang="188626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31" name="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  <a:p>
            <a:pPr lvl="1"/>
            <a:r>
              <a:t>Have  a — 0.23, e — 0.35, i — 0.16, ou — 0.26</a:t>
            </a:r>
          </a:p>
          <a:p>
            <a:pPr lvl="1"/>
            <a:r>
              <a:t>Combine i and a</a:t>
            </a:r>
          </a:p>
          <a:p>
            <a:pPr lvl="2"/>
            <a:r>
              <a:t>e - 0.35</a:t>
            </a:r>
          </a:p>
          <a:p>
            <a:pPr lvl="2"/>
            <a:r>
              <a:t>ai - 0.39</a:t>
            </a:r>
          </a:p>
          <a:p>
            <a:pPr lvl="2"/>
            <a:r>
              <a:t>ou - 0.26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1F7D8"/>
            </a:gs>
            <a:gs pos="100000">
              <a:srgbClr val="7FFC6B"/>
            </a:gs>
          </a:gsLst>
          <a:lin ang="188626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34" name="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  <a:p>
            <a:pPr lvl="1"/>
            <a:r>
              <a:t>Have  e - 0.35, ai - 0.39, ou - 0.26</a:t>
            </a:r>
          </a:p>
          <a:p>
            <a:pPr lvl="1"/>
            <a:r>
              <a:t>Combine ou with e</a:t>
            </a:r>
          </a:p>
          <a:p>
            <a:pPr lvl="2"/>
            <a:r>
              <a:t>e(ou) 0.61</a:t>
            </a:r>
          </a:p>
          <a:p>
            <a:pPr lvl="2"/>
            <a:r>
              <a:t>ai 0.39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1F7D8"/>
            </a:gs>
            <a:gs pos="100000">
              <a:srgbClr val="7FFC6B"/>
            </a:gs>
          </a:gsLst>
          <a:lin ang="188626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37" name="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  <a:p>
            <a:pPr lvl="1"/>
            <a:r>
              <a:t>Have  e(ou) - 0.61  ai - 0.39</a:t>
            </a:r>
          </a:p>
          <a:p>
            <a:pPr/>
            <a:r>
              <a:t>Combine to get (e(ou)) (ai) with frequency 1.00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53" name="Start at top…"/>
          <p:cNvSpPr txBox="1"/>
          <p:nvPr>
            <p:ph type="body" sz="half" idx="1"/>
          </p:nvPr>
        </p:nvSpPr>
        <p:spPr>
          <a:xfrm>
            <a:off x="952500" y="2590800"/>
            <a:ext cx="510232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Start at top</a:t>
            </a:r>
          </a:p>
          <a:p>
            <a:pPr/>
            <a:r>
              <a:t>First letter is 1:</a:t>
            </a:r>
          </a:p>
          <a:p>
            <a:pPr lvl="1"/>
            <a:r>
              <a:t>Go to the right</a:t>
            </a:r>
          </a:p>
          <a:p>
            <a:pPr lvl="1"/>
            <a:r>
              <a:t>Have processed 1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44" y="3037036"/>
            <a:ext cx="51639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1010100010100101"/>
          <p:cNvSpPr txBox="1"/>
          <p:nvPr/>
        </p:nvSpPr>
        <p:spPr>
          <a:xfrm>
            <a:off x="8594725" y="2413000"/>
            <a:ext cx="4016375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2200"/>
              </a:spcBef>
              <a:defRPr sz="3200"/>
            </a:pPr>
            <a:r>
              <a:rPr>
                <a:solidFill>
                  <a:srgbClr val="7D7D7D"/>
                </a:solidFill>
              </a:rPr>
              <a:t>1</a:t>
            </a:r>
            <a:r>
              <a:t>010100010100101</a:t>
            </a:r>
          </a:p>
        </p:txBody>
      </p:sp>
      <p:sp>
        <p:nvSpPr>
          <p:cNvPr id="156" name="Circle"/>
          <p:cNvSpPr/>
          <p:nvPr/>
        </p:nvSpPr>
        <p:spPr>
          <a:xfrm>
            <a:off x="10337800" y="4489450"/>
            <a:ext cx="187425" cy="195809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1F7D8"/>
            </a:gs>
            <a:gs pos="100000">
              <a:srgbClr val="7FFC6B"/>
            </a:gs>
          </a:gsLst>
          <a:lin ang="188626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40" name="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  <a:p>
            <a:pPr lvl="1"/>
            <a:r>
              <a:t>Have (e(ou)) (ai) with frequency 1.00</a:t>
            </a:r>
          </a:p>
          <a:p>
            <a:pPr lvl="1"/>
            <a:r>
              <a:t>Translate to tree</a:t>
            </a:r>
          </a:p>
        </p:txBody>
      </p:sp>
      <p:pic>
        <p:nvPicPr>
          <p:cNvPr id="4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6733" y="4771991"/>
            <a:ext cx="5758096" cy="4105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1F7D8"/>
            </a:gs>
            <a:gs pos="100000">
              <a:srgbClr val="7FFC6B"/>
            </a:gs>
          </a:gsLst>
          <a:lin ang="188626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44" name="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  <a:p>
            <a:pPr lvl="1"/>
            <a:r>
              <a:t>Label tree edges</a:t>
            </a:r>
          </a:p>
        </p:txBody>
      </p:sp>
      <p:pic>
        <p:nvPicPr>
          <p:cNvPr id="4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0" y="3409950"/>
            <a:ext cx="6776002" cy="4831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1F7D8"/>
            </a:gs>
            <a:gs pos="100000">
              <a:srgbClr val="7FFC6B"/>
            </a:gs>
          </a:gsLst>
          <a:lin ang="188626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48" name="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  <a:p>
            <a:pPr lvl="1"/>
            <a:r>
              <a:t>Read off encoding</a:t>
            </a:r>
          </a:p>
          <a:p>
            <a:pPr lvl="1"/>
            <a:r>
              <a:t>a — 10</a:t>
            </a:r>
          </a:p>
          <a:p>
            <a:pPr lvl="1"/>
            <a:r>
              <a:t>e — 01</a:t>
            </a:r>
          </a:p>
          <a:p>
            <a:pPr lvl="1"/>
            <a:r>
              <a:t>i — 11</a:t>
            </a:r>
          </a:p>
          <a:p>
            <a:pPr lvl="1"/>
            <a:r>
              <a:t>o — 000</a:t>
            </a:r>
          </a:p>
          <a:p>
            <a:pPr lvl="1"/>
            <a:r>
              <a:t>u — 001</a:t>
            </a:r>
          </a:p>
        </p:txBody>
      </p:sp>
      <p:pic>
        <p:nvPicPr>
          <p:cNvPr id="4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8200" y="3359150"/>
            <a:ext cx="5974171" cy="4259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1F7D8"/>
            </a:gs>
            <a:gs pos="100000">
              <a:srgbClr val="7FFC6B"/>
            </a:gs>
          </a:gsLst>
          <a:lin ang="188626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Huffman 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Huffman Coding</a:t>
            </a:r>
          </a:p>
        </p:txBody>
      </p:sp>
      <p:sp>
        <p:nvSpPr>
          <p:cNvPr id="452" name="Sol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  <a:p>
            <a:pPr lvl="1"/>
            <a:r>
              <a:t>Determine B-value from tree</a:t>
            </a:r>
          </a:p>
          <a:p>
            <a:pPr lvl="1"/>
            <a:r>
              <a:t>a — 0.23</a:t>
            </a:r>
          </a:p>
          <a:p>
            <a:pPr lvl="1"/>
            <a:r>
              <a:t>e — 0.35</a:t>
            </a:r>
          </a:p>
          <a:p>
            <a:pPr lvl="1"/>
            <a:r>
              <a:t>i — 0.16</a:t>
            </a:r>
          </a:p>
          <a:p>
            <a:pPr lvl="1"/>
            <a:r>
              <a:t>o — 0.15</a:t>
            </a:r>
          </a:p>
          <a:p>
            <a:pPr lvl="1"/>
            <a:r>
              <a:t>u — 0.11</a:t>
            </a:r>
          </a:p>
        </p:txBody>
      </p:sp>
      <p:pic>
        <p:nvPicPr>
          <p:cNvPr id="4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8200" y="3359150"/>
            <a:ext cx="5974171" cy="4259363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3*0.11+3*0.15+2*0.16+2*0.35+2*0.23=…"/>
          <p:cNvSpPr txBox="1"/>
          <p:nvPr/>
        </p:nvSpPr>
        <p:spPr>
          <a:xfrm>
            <a:off x="2043983" y="8170333"/>
            <a:ext cx="891683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t>3*0.11+3*0.15+2*0.16+2*0.35+2*0.23=</a:t>
            </a:r>
          </a:p>
          <a:p>
            <a:pPr>
              <a:defRPr sz="3300"/>
            </a:pPr>
            <a:r>
              <a:t>2.2600000000000002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59" name="Start at top…"/>
          <p:cNvSpPr txBox="1"/>
          <p:nvPr>
            <p:ph type="body" sz="half" idx="1"/>
          </p:nvPr>
        </p:nvSpPr>
        <p:spPr>
          <a:xfrm>
            <a:off x="952500" y="2590800"/>
            <a:ext cx="510232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Start at top</a:t>
            </a:r>
          </a:p>
          <a:p>
            <a:pPr/>
            <a:r>
              <a:t>First letter is 1:</a:t>
            </a:r>
          </a:p>
          <a:p>
            <a:pPr lvl="1"/>
            <a:r>
              <a:t>Go to the right</a:t>
            </a:r>
          </a:p>
          <a:p>
            <a:pPr lvl="1"/>
            <a:r>
              <a:t>Have processed 1</a:t>
            </a:r>
          </a:p>
          <a:p>
            <a:pPr/>
            <a:r>
              <a:t>Second letter is 0: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44" y="3037036"/>
            <a:ext cx="51639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1010100010100101"/>
          <p:cNvSpPr txBox="1"/>
          <p:nvPr/>
        </p:nvSpPr>
        <p:spPr>
          <a:xfrm>
            <a:off x="8594725" y="2413000"/>
            <a:ext cx="4016375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2200"/>
              </a:spcBef>
              <a:defRPr sz="3200"/>
            </a:pPr>
            <a:r>
              <a:rPr>
                <a:solidFill>
                  <a:srgbClr val="7D7D7D"/>
                </a:solidFill>
              </a:rPr>
              <a:t>1</a:t>
            </a:r>
            <a:r>
              <a:t>010100010100101</a:t>
            </a:r>
          </a:p>
        </p:txBody>
      </p:sp>
      <p:sp>
        <p:nvSpPr>
          <p:cNvPr id="162" name="Circle"/>
          <p:cNvSpPr/>
          <p:nvPr/>
        </p:nvSpPr>
        <p:spPr>
          <a:xfrm>
            <a:off x="10337800" y="4489450"/>
            <a:ext cx="187425" cy="195809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efix-free C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Prefix-free Codes</a:t>
            </a:r>
          </a:p>
        </p:txBody>
      </p:sp>
      <p:sp>
        <p:nvSpPr>
          <p:cNvPr id="165" name="Start at top…"/>
          <p:cNvSpPr txBox="1"/>
          <p:nvPr>
            <p:ph type="body" sz="half" idx="1"/>
          </p:nvPr>
        </p:nvSpPr>
        <p:spPr>
          <a:xfrm>
            <a:off x="952500" y="2590800"/>
            <a:ext cx="510232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Start at top</a:t>
            </a:r>
          </a:p>
          <a:p>
            <a:pPr/>
            <a:r>
              <a:t>First letter is 1:</a:t>
            </a:r>
          </a:p>
          <a:p>
            <a:pPr lvl="1"/>
            <a:r>
              <a:t>Go to the right</a:t>
            </a:r>
          </a:p>
          <a:p>
            <a:pPr lvl="1"/>
            <a:r>
              <a:t>Have processed 1</a:t>
            </a:r>
          </a:p>
          <a:p>
            <a:pPr/>
            <a:r>
              <a:t>Second letter is 0:</a:t>
            </a:r>
          </a:p>
          <a:p>
            <a:pPr lvl="1"/>
            <a:r>
              <a:t>Go to the left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44" y="3037036"/>
            <a:ext cx="5163912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1010100010100101"/>
          <p:cNvSpPr txBox="1"/>
          <p:nvPr/>
        </p:nvSpPr>
        <p:spPr>
          <a:xfrm>
            <a:off x="8594725" y="2413000"/>
            <a:ext cx="4016375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2200"/>
              </a:spcBef>
              <a:defRPr sz="3200"/>
            </a:pPr>
            <a:r>
              <a:rPr>
                <a:solidFill>
                  <a:srgbClr val="7D7D7D"/>
                </a:solidFill>
              </a:rPr>
              <a:t>1</a:t>
            </a:r>
            <a:r>
              <a:t>010100010100101</a:t>
            </a:r>
          </a:p>
        </p:txBody>
      </p:sp>
      <p:sp>
        <p:nvSpPr>
          <p:cNvPr id="168" name="Circle"/>
          <p:cNvSpPr/>
          <p:nvPr/>
        </p:nvSpPr>
        <p:spPr>
          <a:xfrm>
            <a:off x="10337800" y="4489450"/>
            <a:ext cx="187425" cy="195809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9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7764325">
            <a:off x="9264950" y="5267734"/>
            <a:ext cx="1591117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