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Relationship Id="rId3" Type="http://schemas.openxmlformats.org/officeDocument/2006/relationships/image" Target="../media/image2.tif"/><Relationship Id="rId4" Type="http://schemas.openxmlformats.org/officeDocument/2006/relationships/image" Target="../media/image3.tif"/><Relationship Id="rId5" Type="http://schemas.openxmlformats.org/officeDocument/2006/relationships/image" Target="../media/image4.tif"/><Relationship Id="rId6" Type="http://schemas.openxmlformats.org/officeDocument/2006/relationships/image" Target="../media/image5.tif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Relationship Id="rId3" Type="http://schemas.openxmlformats.org/officeDocument/2006/relationships/image" Target="../media/image2.tif"/><Relationship Id="rId4" Type="http://schemas.openxmlformats.org/officeDocument/2006/relationships/image" Target="../media/image3.tif"/><Relationship Id="rId5" Type="http://schemas.openxmlformats.org/officeDocument/2006/relationships/image" Target="../media/image4.tif"/><Relationship Id="rId6" Type="http://schemas.openxmlformats.org/officeDocument/2006/relationships/image" Target="../media/image5.tif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Relationship Id="rId3" Type="http://schemas.openxmlformats.org/officeDocument/2006/relationships/image" Target="../media/image2.tif"/><Relationship Id="rId4" Type="http://schemas.openxmlformats.org/officeDocument/2006/relationships/image" Target="../media/image3.tif"/><Relationship Id="rId5" Type="http://schemas.openxmlformats.org/officeDocument/2006/relationships/image" Target="../media/image4.tif"/><Relationship Id="rId6" Type="http://schemas.openxmlformats.org/officeDocument/2006/relationships/image" Target="../media/image5.tif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Relationship Id="rId3" Type="http://schemas.openxmlformats.org/officeDocument/2006/relationships/image" Target="../media/image2.tif"/><Relationship Id="rId4" Type="http://schemas.openxmlformats.org/officeDocument/2006/relationships/image" Target="../media/image3.tif"/><Relationship Id="rId5" Type="http://schemas.openxmlformats.org/officeDocument/2006/relationships/image" Target="../media/image4.tif"/><Relationship Id="rId6" Type="http://schemas.openxmlformats.org/officeDocument/2006/relationships/image" Target="../media/image5.tif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Relationship Id="rId3" Type="http://schemas.openxmlformats.org/officeDocument/2006/relationships/image" Target="../media/image2.tif"/><Relationship Id="rId4" Type="http://schemas.openxmlformats.org/officeDocument/2006/relationships/image" Target="../media/image3.tif"/><Relationship Id="rId5" Type="http://schemas.openxmlformats.org/officeDocument/2006/relationships/image" Target="../media/image4.tif"/><Relationship Id="rId6" Type="http://schemas.openxmlformats.org/officeDocument/2006/relationships/image" Target="../media/image5.tif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Relationship Id="rId3" Type="http://schemas.openxmlformats.org/officeDocument/2006/relationships/image" Target="../media/image2.tif"/><Relationship Id="rId4" Type="http://schemas.openxmlformats.org/officeDocument/2006/relationships/image" Target="../media/image3.tif"/><Relationship Id="rId5" Type="http://schemas.openxmlformats.org/officeDocument/2006/relationships/image" Target="../media/image4.tif"/><Relationship Id="rId6" Type="http://schemas.openxmlformats.org/officeDocument/2006/relationships/image" Target="../media/image5.tif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Relationship Id="rId3" Type="http://schemas.openxmlformats.org/officeDocument/2006/relationships/image" Target="../media/image2.tif"/><Relationship Id="rId4" Type="http://schemas.openxmlformats.org/officeDocument/2006/relationships/image" Target="../media/image3.tif"/><Relationship Id="rId5" Type="http://schemas.openxmlformats.org/officeDocument/2006/relationships/image" Target="../media/image4.tif"/><Relationship Id="rId6" Type="http://schemas.openxmlformats.org/officeDocument/2006/relationships/image" Target="../media/image5.tif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reedy Algorithm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Greedy Algorithms</a:t>
            </a:r>
          </a:p>
        </p:txBody>
      </p:sp>
      <p:sp>
        <p:nvSpPr>
          <p:cNvPr id="120" name="Algorithms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Algorithms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164" name="Filling in the other values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/>
            <a:r>
              <a:t>Filling in the other values</a:t>
            </a:r>
          </a:p>
        </p:txBody>
      </p:sp>
      <p:graphicFrame>
        <p:nvGraphicFramePr>
          <p:cNvPr id="165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168" name="Now on to five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/>
            <a:r>
              <a:t>Now on to five</a:t>
            </a:r>
          </a:p>
          <a:p>
            <a:pPr lvl="1"/>
            <a:r>
              <a:t>The first values are simple since we cannot use a five</a:t>
            </a:r>
          </a:p>
        </p:txBody>
      </p:sp>
      <p:graphicFrame>
        <p:nvGraphicFramePr>
          <p:cNvPr id="169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172" name="Now on to five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/>
            <a:r>
              <a:t>Now on to five</a:t>
            </a:r>
          </a:p>
          <a:p>
            <a:pPr lvl="1"/>
            <a:r>
              <a:t>The first values are simple since we cannot use a five</a:t>
            </a:r>
          </a:p>
        </p:txBody>
      </p:sp>
      <p:graphicFrame>
        <p:nvGraphicFramePr>
          <p:cNvPr id="173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176" name="Now on to five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/>
            <a:r>
              <a:t>Now on to five</a:t>
            </a:r>
          </a:p>
          <a:p>
            <a:pPr lvl="1"/>
            <a:r>
              <a:t>At value 5:</a:t>
            </a:r>
          </a:p>
          <a:p>
            <a:pPr lvl="2"/>
            <a:r>
              <a:t>Can use a five</a:t>
            </a:r>
          </a:p>
          <a:p>
            <a:pPr lvl="2"/>
            <a:r>
              <a:t>Can not use a five:</a:t>
            </a:r>
          </a:p>
          <a:p>
            <a:pPr lvl="3"/>
            <a:r>
              <a:t>3 coins according to previous column</a:t>
            </a:r>
          </a:p>
        </p:txBody>
      </p:sp>
      <p:graphicFrame>
        <p:nvGraphicFramePr>
          <p:cNvPr id="177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180" name="Now on to five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/>
            <a:r>
              <a:t>Now on to five</a:t>
            </a:r>
          </a:p>
          <a:p>
            <a:pPr lvl="1"/>
            <a:r>
              <a:t>At value 6:</a:t>
            </a:r>
          </a:p>
          <a:p>
            <a:pPr lvl="2"/>
            <a:r>
              <a:t>Can use 5</a:t>
            </a:r>
          </a:p>
          <a:p>
            <a:pPr lvl="3"/>
            <a:r>
              <a:t>Costs: 1+1</a:t>
            </a:r>
          </a:p>
          <a:p>
            <a:pPr lvl="2"/>
            <a:r>
              <a:t>Cannot use 5</a:t>
            </a:r>
          </a:p>
          <a:p>
            <a:pPr lvl="3"/>
            <a:r>
              <a:t>Costs 2</a:t>
            </a:r>
          </a:p>
          <a:p>
            <a:pPr lvl="2"/>
          </a:p>
        </p:txBody>
      </p:sp>
      <p:graphicFrame>
        <p:nvGraphicFramePr>
          <p:cNvPr id="181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82" name="Rounded Rectangle"/>
          <p:cNvSpPr/>
          <p:nvPr/>
        </p:nvSpPr>
        <p:spPr>
          <a:xfrm>
            <a:off x="9199215" y="5230158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3" name="Rounded Rectangle"/>
          <p:cNvSpPr/>
          <p:nvPr/>
        </p:nvSpPr>
        <p:spPr>
          <a:xfrm>
            <a:off x="9199215" y="3379694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186" name="Now on to five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/>
            <a:r>
              <a:t>Now on to five</a:t>
            </a:r>
          </a:p>
          <a:p>
            <a:pPr lvl="1"/>
            <a:r>
              <a:t>At value 8:</a:t>
            </a:r>
          </a:p>
          <a:p>
            <a:pPr lvl="2"/>
            <a:r>
              <a:t>Can use 5</a:t>
            </a:r>
          </a:p>
          <a:p>
            <a:pPr lvl="3"/>
            <a:r>
              <a:t>Costs: 1+1</a:t>
            </a:r>
          </a:p>
          <a:p>
            <a:pPr lvl="2"/>
            <a:r>
              <a:t>Cannot use 5</a:t>
            </a:r>
          </a:p>
          <a:p>
            <a:pPr lvl="3"/>
            <a:r>
              <a:t>Costs 4</a:t>
            </a:r>
          </a:p>
          <a:p>
            <a:pPr lvl="2"/>
          </a:p>
        </p:txBody>
      </p:sp>
      <p:graphicFrame>
        <p:nvGraphicFramePr>
          <p:cNvPr id="187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88" name="Rounded Rectangle"/>
          <p:cNvSpPr/>
          <p:nvPr/>
        </p:nvSpPr>
        <p:spPr>
          <a:xfrm>
            <a:off x="9199215" y="5957047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9" name="Rounded Rectangle"/>
          <p:cNvSpPr/>
          <p:nvPr/>
        </p:nvSpPr>
        <p:spPr>
          <a:xfrm>
            <a:off x="9199215" y="4120776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192" name="Now on to five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/>
            <a:r>
              <a:t>Now on to five</a:t>
            </a:r>
          </a:p>
          <a:p>
            <a:pPr lvl="1"/>
            <a:r>
              <a:t>At value 9:</a:t>
            </a:r>
          </a:p>
          <a:p>
            <a:pPr lvl="2"/>
            <a:r>
              <a:t>Can use 5</a:t>
            </a:r>
          </a:p>
          <a:p>
            <a:pPr lvl="3"/>
            <a:r>
              <a:t>Costs: 2+1</a:t>
            </a:r>
          </a:p>
          <a:p>
            <a:pPr lvl="2"/>
            <a:r>
              <a:t>Cannot use 5</a:t>
            </a:r>
          </a:p>
          <a:p>
            <a:pPr lvl="3"/>
            <a:r>
              <a:t>Costs 3</a:t>
            </a:r>
          </a:p>
          <a:p>
            <a:pPr lvl="2"/>
          </a:p>
        </p:txBody>
      </p:sp>
      <p:graphicFrame>
        <p:nvGraphicFramePr>
          <p:cNvPr id="193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94" name="Rounded Rectangle"/>
          <p:cNvSpPr/>
          <p:nvPr/>
        </p:nvSpPr>
        <p:spPr>
          <a:xfrm>
            <a:off x="9199215" y="6326841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5" name="Rounded Rectangle"/>
          <p:cNvSpPr/>
          <p:nvPr/>
        </p:nvSpPr>
        <p:spPr>
          <a:xfrm>
            <a:off x="9199215" y="4519705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198" name="Now on to five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Now on to five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At value 10: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Can use two 5s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Can use one 5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Costs: 3+1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Can use no 5s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Costs 3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</a:p>
        </p:txBody>
      </p:sp>
      <p:graphicFrame>
        <p:nvGraphicFramePr>
          <p:cNvPr id="199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00" name="Rounded Rectangle"/>
          <p:cNvSpPr/>
          <p:nvPr/>
        </p:nvSpPr>
        <p:spPr>
          <a:xfrm>
            <a:off x="9199215" y="6709335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1" name="Rounded Rectangle"/>
          <p:cNvSpPr/>
          <p:nvPr/>
        </p:nvSpPr>
        <p:spPr>
          <a:xfrm>
            <a:off x="9199215" y="4847664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2" name="Rounded Rectangle"/>
          <p:cNvSpPr/>
          <p:nvPr/>
        </p:nvSpPr>
        <p:spPr>
          <a:xfrm>
            <a:off x="9199215" y="2998694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05" name="Now on to five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 marL="373379" indent="-373379" defTabSz="490727">
              <a:spcBef>
                <a:spcPts val="1800"/>
              </a:spcBef>
              <a:defRPr sz="2688"/>
            </a:pPr>
            <a:r>
              <a:t>Now on to five</a:t>
            </a:r>
          </a:p>
          <a:p>
            <a:pPr lvl="1" marL="746759" indent="-373379" defTabSz="490727">
              <a:spcBef>
                <a:spcPts val="1800"/>
              </a:spcBef>
              <a:defRPr sz="2688"/>
            </a:pPr>
            <a:r>
              <a:t>At value 11:</a:t>
            </a:r>
          </a:p>
          <a:p>
            <a:pPr lvl="2" marL="1120139" indent="-373379" defTabSz="490727">
              <a:spcBef>
                <a:spcPts val="1800"/>
              </a:spcBef>
              <a:defRPr sz="2688"/>
            </a:pPr>
            <a:r>
              <a:t>Can use two 5s</a:t>
            </a:r>
          </a:p>
          <a:p>
            <a:pPr lvl="3" marL="1493519" indent="-373379" defTabSz="490727">
              <a:spcBef>
                <a:spcPts val="1800"/>
              </a:spcBef>
              <a:defRPr sz="2688"/>
            </a:pPr>
            <a:r>
              <a:t>Costs 2+1</a:t>
            </a:r>
          </a:p>
          <a:p>
            <a:pPr lvl="2" marL="1120139" indent="-373379" defTabSz="490727">
              <a:spcBef>
                <a:spcPts val="1800"/>
              </a:spcBef>
              <a:defRPr sz="2688"/>
            </a:pPr>
            <a:r>
              <a:t>Can use one 5</a:t>
            </a:r>
          </a:p>
          <a:p>
            <a:pPr lvl="3" marL="1493519" indent="-373379" defTabSz="490727">
              <a:spcBef>
                <a:spcPts val="1800"/>
              </a:spcBef>
              <a:defRPr sz="2688"/>
            </a:pPr>
            <a:r>
              <a:t>Costs: 2+1</a:t>
            </a:r>
          </a:p>
          <a:p>
            <a:pPr lvl="2" marL="1120139" indent="-373379" defTabSz="490727">
              <a:spcBef>
                <a:spcPts val="1800"/>
              </a:spcBef>
              <a:defRPr sz="2688"/>
            </a:pPr>
            <a:r>
              <a:t>Can use no 5s</a:t>
            </a:r>
          </a:p>
          <a:p>
            <a:pPr lvl="3" marL="1493519" indent="-373379" defTabSz="490727">
              <a:spcBef>
                <a:spcPts val="1800"/>
              </a:spcBef>
              <a:defRPr sz="2688"/>
            </a:pPr>
            <a:r>
              <a:t>Costs 5</a:t>
            </a:r>
          </a:p>
          <a:p>
            <a:pPr lvl="2" marL="1120139" indent="-373379" defTabSz="490727">
              <a:spcBef>
                <a:spcPts val="1800"/>
              </a:spcBef>
              <a:defRPr sz="2688"/>
            </a:pPr>
          </a:p>
        </p:txBody>
      </p:sp>
      <p:graphicFrame>
        <p:nvGraphicFramePr>
          <p:cNvPr id="206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07" name="Rounded Rectangle"/>
          <p:cNvSpPr/>
          <p:nvPr/>
        </p:nvSpPr>
        <p:spPr>
          <a:xfrm>
            <a:off x="9199215" y="7066429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8" name="Rounded Rectangle"/>
          <p:cNvSpPr/>
          <p:nvPr/>
        </p:nvSpPr>
        <p:spPr>
          <a:xfrm>
            <a:off x="9199215" y="5217459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9" name="Rounded Rectangle"/>
          <p:cNvSpPr/>
          <p:nvPr/>
        </p:nvSpPr>
        <p:spPr>
          <a:xfrm>
            <a:off x="9199215" y="3343088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12" name="Now on to five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 marL="373379" indent="-373379" defTabSz="490727">
              <a:spcBef>
                <a:spcPts val="1800"/>
              </a:spcBef>
              <a:defRPr sz="2688"/>
            </a:pPr>
            <a:r>
              <a:t>Now on to five</a:t>
            </a:r>
          </a:p>
          <a:p>
            <a:pPr lvl="1" marL="746759" indent="-373379" defTabSz="490727">
              <a:spcBef>
                <a:spcPts val="1800"/>
              </a:spcBef>
              <a:defRPr sz="2688"/>
            </a:pPr>
            <a:r>
              <a:t>At value 12:</a:t>
            </a:r>
          </a:p>
          <a:p>
            <a:pPr lvl="2" marL="1120139" indent="-373379" defTabSz="490727">
              <a:spcBef>
                <a:spcPts val="1800"/>
              </a:spcBef>
              <a:defRPr sz="2688"/>
            </a:pPr>
            <a:r>
              <a:t>Can use two 5s</a:t>
            </a:r>
          </a:p>
          <a:p>
            <a:pPr lvl="3" marL="1493519" indent="-373379" defTabSz="490727">
              <a:spcBef>
                <a:spcPts val="1800"/>
              </a:spcBef>
              <a:defRPr sz="2688"/>
            </a:pPr>
            <a:r>
              <a:t>Costs 2+2</a:t>
            </a:r>
          </a:p>
          <a:p>
            <a:pPr lvl="2" marL="1120139" indent="-373379" defTabSz="490727">
              <a:spcBef>
                <a:spcPts val="1800"/>
              </a:spcBef>
              <a:defRPr sz="2688"/>
            </a:pPr>
            <a:r>
              <a:t>Can use one 5</a:t>
            </a:r>
          </a:p>
          <a:p>
            <a:pPr lvl="3" marL="1493519" indent="-373379" defTabSz="490727">
              <a:spcBef>
                <a:spcPts val="1800"/>
              </a:spcBef>
              <a:defRPr sz="2688"/>
            </a:pPr>
            <a:r>
              <a:t>Costs: 3+1</a:t>
            </a:r>
          </a:p>
          <a:p>
            <a:pPr lvl="2" marL="1120139" indent="-373379" defTabSz="490727">
              <a:spcBef>
                <a:spcPts val="1800"/>
              </a:spcBef>
              <a:defRPr sz="2688"/>
            </a:pPr>
            <a:r>
              <a:t>Can use no 5s</a:t>
            </a:r>
          </a:p>
          <a:p>
            <a:pPr lvl="3" marL="1493519" indent="-373379" defTabSz="490727">
              <a:spcBef>
                <a:spcPts val="1800"/>
              </a:spcBef>
              <a:defRPr sz="2688"/>
            </a:pPr>
            <a:r>
              <a:t>Costs 4</a:t>
            </a:r>
          </a:p>
          <a:p>
            <a:pPr lvl="2" marL="1120139" indent="-373379" defTabSz="490727">
              <a:spcBef>
                <a:spcPts val="1800"/>
              </a:spcBef>
              <a:defRPr sz="2688"/>
            </a:pPr>
          </a:p>
        </p:txBody>
      </p:sp>
      <p:graphicFrame>
        <p:nvGraphicFramePr>
          <p:cNvPr id="213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14" name="Rounded Rectangle"/>
          <p:cNvSpPr/>
          <p:nvPr/>
        </p:nvSpPr>
        <p:spPr>
          <a:xfrm>
            <a:off x="9199215" y="7436223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5" name="Rounded Rectangle"/>
          <p:cNvSpPr/>
          <p:nvPr/>
        </p:nvSpPr>
        <p:spPr>
          <a:xfrm>
            <a:off x="9186515" y="5599953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16" name="Rounded Rectangle"/>
          <p:cNvSpPr/>
          <p:nvPr/>
        </p:nvSpPr>
        <p:spPr>
          <a:xfrm>
            <a:off x="9186515" y="3738282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123" name="A given country uses a weird set of coi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A given country uses a weird set of coins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1, 3, 5, 8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How do you make change with the least number of coins?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With these coins, it is not so obvious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Normally, we can just start out with the largest coin that fits, but not in this case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Making change for 15: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Use an 8, a 5 and two 1s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But three 5s is better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19" name="Now on to five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 marL="373379" indent="-373379" defTabSz="490727">
              <a:spcBef>
                <a:spcPts val="1800"/>
              </a:spcBef>
              <a:defRPr sz="2688"/>
            </a:pPr>
            <a:r>
              <a:t>Now on to five</a:t>
            </a:r>
          </a:p>
          <a:p>
            <a:pPr lvl="1" marL="746759" indent="-373379" defTabSz="490727">
              <a:spcBef>
                <a:spcPts val="1800"/>
              </a:spcBef>
              <a:defRPr sz="2688"/>
            </a:pPr>
            <a:r>
              <a:t>At value 13:</a:t>
            </a:r>
          </a:p>
          <a:p>
            <a:pPr lvl="2" marL="1120139" indent="-373379" defTabSz="490727">
              <a:spcBef>
                <a:spcPts val="1800"/>
              </a:spcBef>
              <a:defRPr sz="2688"/>
            </a:pPr>
            <a:r>
              <a:t>Can use two 5s</a:t>
            </a:r>
          </a:p>
          <a:p>
            <a:pPr lvl="3" marL="1493519" indent="-373379" defTabSz="490727">
              <a:spcBef>
                <a:spcPts val="1800"/>
              </a:spcBef>
              <a:defRPr sz="2688"/>
            </a:pPr>
            <a:r>
              <a:t>Costs 2+1</a:t>
            </a:r>
          </a:p>
          <a:p>
            <a:pPr lvl="2" marL="1120139" indent="-373379" defTabSz="490727">
              <a:spcBef>
                <a:spcPts val="1800"/>
              </a:spcBef>
              <a:defRPr sz="2688"/>
            </a:pPr>
            <a:r>
              <a:t>Can use one 5</a:t>
            </a:r>
          </a:p>
          <a:p>
            <a:pPr lvl="3" marL="1493519" indent="-373379" defTabSz="490727">
              <a:spcBef>
                <a:spcPts val="1800"/>
              </a:spcBef>
              <a:defRPr sz="2688"/>
            </a:pPr>
            <a:r>
              <a:t>Costs: 4+1</a:t>
            </a:r>
          </a:p>
          <a:p>
            <a:pPr lvl="2" marL="1120139" indent="-373379" defTabSz="490727">
              <a:spcBef>
                <a:spcPts val="1800"/>
              </a:spcBef>
              <a:defRPr sz="2688"/>
            </a:pPr>
            <a:r>
              <a:t>Can use no 5s</a:t>
            </a:r>
          </a:p>
          <a:p>
            <a:pPr lvl="3" marL="1493519" indent="-373379" defTabSz="490727">
              <a:spcBef>
                <a:spcPts val="1800"/>
              </a:spcBef>
              <a:defRPr sz="2688"/>
            </a:pPr>
            <a:r>
              <a:t>Costs 5</a:t>
            </a:r>
          </a:p>
          <a:p>
            <a:pPr lvl="2" marL="1120139" indent="-373379" defTabSz="490727">
              <a:spcBef>
                <a:spcPts val="1800"/>
              </a:spcBef>
              <a:defRPr sz="2688"/>
            </a:pPr>
          </a:p>
        </p:txBody>
      </p:sp>
      <p:graphicFrame>
        <p:nvGraphicFramePr>
          <p:cNvPr id="220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21" name="Rounded Rectangle"/>
          <p:cNvSpPr/>
          <p:nvPr/>
        </p:nvSpPr>
        <p:spPr>
          <a:xfrm>
            <a:off x="9186515" y="7806017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2" name="Rounded Rectangle"/>
          <p:cNvSpPr/>
          <p:nvPr/>
        </p:nvSpPr>
        <p:spPr>
          <a:xfrm>
            <a:off x="9186515" y="5957047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3" name="Rounded Rectangle"/>
          <p:cNvSpPr/>
          <p:nvPr/>
        </p:nvSpPr>
        <p:spPr>
          <a:xfrm>
            <a:off x="9186515" y="4082676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26" name="Now on to five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Now on to five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At value 14: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Can use two 5s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Costs 2+1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Can use one 5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Costs: 3+1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Can use no 5s</a:t>
            </a:r>
          </a:p>
          <a:p>
            <a:pPr lvl="3" marL="1689100" indent="-422275" defTabSz="554990">
              <a:spcBef>
                <a:spcPts val="2000"/>
              </a:spcBef>
              <a:defRPr sz="3040"/>
            </a:pPr>
            <a:r>
              <a:t>Costs 6</a:t>
            </a:r>
          </a:p>
        </p:txBody>
      </p:sp>
      <p:graphicFrame>
        <p:nvGraphicFramePr>
          <p:cNvPr id="227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28" name="Rounded Rectangle"/>
          <p:cNvSpPr/>
          <p:nvPr/>
        </p:nvSpPr>
        <p:spPr>
          <a:xfrm>
            <a:off x="9199215" y="8188511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9" name="Rounded Rectangle"/>
          <p:cNvSpPr/>
          <p:nvPr/>
        </p:nvSpPr>
        <p:spPr>
          <a:xfrm>
            <a:off x="9186515" y="6326841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0" name="Rounded Rectangle"/>
          <p:cNvSpPr/>
          <p:nvPr/>
        </p:nvSpPr>
        <p:spPr>
          <a:xfrm>
            <a:off x="9186515" y="4519705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33" name="Now on to five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 marL="342264" indent="-342264" defTabSz="449833">
              <a:spcBef>
                <a:spcPts val="1600"/>
              </a:spcBef>
              <a:defRPr sz="2464"/>
            </a:pPr>
            <a:r>
              <a:t>Now on to five</a:t>
            </a:r>
          </a:p>
          <a:p>
            <a:pPr lvl="1" marL="684529" indent="-342264" defTabSz="449833">
              <a:spcBef>
                <a:spcPts val="1600"/>
              </a:spcBef>
              <a:defRPr sz="2464"/>
            </a:pPr>
            <a:r>
              <a:t>At value 15:</a:t>
            </a:r>
          </a:p>
          <a:p>
            <a:pPr lvl="2" marL="1026794" indent="-342264" defTabSz="449833">
              <a:spcBef>
                <a:spcPts val="1600"/>
              </a:spcBef>
              <a:defRPr sz="2464"/>
            </a:pPr>
            <a:r>
              <a:t>Can use three 5s</a:t>
            </a:r>
          </a:p>
          <a:p>
            <a:pPr lvl="3" marL="1369059" indent="-342264" defTabSz="449833">
              <a:spcBef>
                <a:spcPts val="1600"/>
              </a:spcBef>
              <a:defRPr sz="2464"/>
            </a:pPr>
            <a:r>
              <a:t>Costs 3</a:t>
            </a:r>
          </a:p>
          <a:p>
            <a:pPr lvl="2" marL="1026794" indent="-342264" defTabSz="449833">
              <a:spcBef>
                <a:spcPts val="1600"/>
              </a:spcBef>
              <a:defRPr sz="2464"/>
            </a:pPr>
            <a:r>
              <a:t>Can use two 5s</a:t>
            </a:r>
          </a:p>
          <a:p>
            <a:pPr lvl="3" marL="1369059" indent="-342264" defTabSz="449833">
              <a:spcBef>
                <a:spcPts val="1600"/>
              </a:spcBef>
              <a:defRPr sz="2464"/>
            </a:pPr>
            <a:r>
              <a:t>Costs 2+3</a:t>
            </a:r>
          </a:p>
          <a:p>
            <a:pPr lvl="2" marL="1026794" indent="-342264" defTabSz="449833">
              <a:spcBef>
                <a:spcPts val="1600"/>
              </a:spcBef>
              <a:defRPr sz="2464"/>
            </a:pPr>
            <a:r>
              <a:t>Can use one 5</a:t>
            </a:r>
          </a:p>
          <a:p>
            <a:pPr lvl="3" marL="1369059" indent="-342264" defTabSz="449833">
              <a:spcBef>
                <a:spcPts val="1600"/>
              </a:spcBef>
              <a:defRPr sz="2464"/>
            </a:pPr>
            <a:r>
              <a:t>Costs: 4+1</a:t>
            </a:r>
          </a:p>
          <a:p>
            <a:pPr lvl="2" marL="1026794" indent="-342264" defTabSz="449833">
              <a:spcBef>
                <a:spcPts val="1600"/>
              </a:spcBef>
              <a:defRPr sz="2464"/>
            </a:pPr>
            <a:r>
              <a:t>Can use no 5s</a:t>
            </a:r>
          </a:p>
          <a:p>
            <a:pPr lvl="3" marL="1369059" indent="-342264" defTabSz="449833">
              <a:spcBef>
                <a:spcPts val="1600"/>
              </a:spcBef>
              <a:defRPr sz="2464"/>
            </a:pPr>
            <a:r>
              <a:t>Costs 5</a:t>
            </a:r>
          </a:p>
        </p:txBody>
      </p:sp>
      <p:graphicFrame>
        <p:nvGraphicFramePr>
          <p:cNvPr id="234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35" name="Rounded Rectangle"/>
          <p:cNvSpPr/>
          <p:nvPr/>
        </p:nvSpPr>
        <p:spPr>
          <a:xfrm>
            <a:off x="9186515" y="8545606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6" name="Rounded Rectangle"/>
          <p:cNvSpPr/>
          <p:nvPr/>
        </p:nvSpPr>
        <p:spPr>
          <a:xfrm>
            <a:off x="9186515" y="6696635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7" name="Rounded Rectangle"/>
          <p:cNvSpPr/>
          <p:nvPr/>
        </p:nvSpPr>
        <p:spPr>
          <a:xfrm>
            <a:off x="9186515" y="4847664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8" name="Rounded Rectangle"/>
          <p:cNvSpPr/>
          <p:nvPr/>
        </p:nvSpPr>
        <p:spPr>
          <a:xfrm>
            <a:off x="9211915" y="3024094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41" name="Now on to eights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/>
            <a:r>
              <a:t>Now on to eights</a:t>
            </a:r>
          </a:p>
          <a:p>
            <a:pPr lvl="1"/>
            <a:r>
              <a:t>At value 15:</a:t>
            </a:r>
          </a:p>
          <a:p>
            <a:pPr lvl="2"/>
            <a:r>
              <a:t>Can use one eight</a:t>
            </a:r>
          </a:p>
          <a:p>
            <a:pPr lvl="3"/>
            <a:r>
              <a:t>Costs 1+3</a:t>
            </a:r>
          </a:p>
          <a:p>
            <a:pPr lvl="2"/>
            <a:r>
              <a:t>Can use no eights</a:t>
            </a:r>
          </a:p>
          <a:p>
            <a:pPr lvl="3"/>
            <a:r>
              <a:t>Costs: 3</a:t>
            </a:r>
          </a:p>
        </p:txBody>
      </p:sp>
      <p:graphicFrame>
        <p:nvGraphicFramePr>
          <p:cNvPr id="242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243" name="Rounded Rectangle"/>
          <p:cNvSpPr/>
          <p:nvPr/>
        </p:nvSpPr>
        <p:spPr>
          <a:xfrm>
            <a:off x="10278715" y="8553344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4" name="Rounded Rectangle"/>
          <p:cNvSpPr/>
          <p:nvPr/>
        </p:nvSpPr>
        <p:spPr>
          <a:xfrm>
            <a:off x="10278715" y="5599953"/>
            <a:ext cx="372170" cy="344395"/>
          </a:xfrm>
          <a:prstGeom prst="roundRect">
            <a:avLst>
              <a:gd name="adj" fmla="val 50000"/>
            </a:avLst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47" name="Alternative: Memoization and Recurs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Alternative: Memoization and Recursion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Instead of using a tableau 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(or rather two, one to remember the best choice)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Can use recursion and memoization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Simplest form:</a:t>
            </a:r>
          </a:p>
          <a:p>
            <a:pPr lvl="3" marL="1600200" indent="-400050" defTabSz="525779">
              <a:spcBef>
                <a:spcPts val="1900"/>
              </a:spcBef>
              <a:defRPr sz="2880"/>
            </a:pPr>
            <a:r>
              <a:t>What was the last coin that was added</a:t>
            </a:r>
          </a:p>
          <a:p>
            <a:pPr lvl="4" marL="2000250" indent="-400050" defTabSz="525779">
              <a:spcBef>
                <a:spcPts val="1900"/>
              </a:spcBef>
              <a:defRPr sz="2880"/>
            </a:pPr>
            <a:r>
              <a:t>It has to be one of the coins: e.g. 1, 3, 5, or 8</a:t>
            </a:r>
          </a:p>
          <a:p>
            <a:pPr lvl="4" marL="2000250" indent="-400050" defTabSz="525779">
              <a:spcBef>
                <a:spcPts val="1900"/>
              </a:spcBef>
              <a:defRPr sz="2880"/>
            </a:pPr>
            <a:r>
              <a:t>The costs are the cost of making change for the amount minus the value of the coin plus one for the coin itself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50" name="Alternative: Memoization and Recurs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Alternative: Memoization and Recursion</a:t>
            </a:r>
          </a:p>
          <a:p>
            <a:pPr lvl="1"/>
            <a:r>
              <a:t>Recursion</a:t>
            </a:r>
          </a:p>
          <a:p>
            <a:pPr lvl="2" marL="0" indent="88900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min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</a:p>
          <a:p>
            <a:pPr lvl="2" marL="1778000">
              <a:buClr>
                <a:srgbClr val="000000"/>
              </a:buClr>
            </a:pPr>
            <a:r>
              <a:t>where the minimum is taken over all different coin values</a:t>
            </a:r>
          </a:p>
          <a:p>
            <a:pPr lvl="2" marL="1778000">
              <a:buClr>
                <a:srgbClr val="000000"/>
              </a:buClr>
            </a:pPr>
            <a:r>
              <a:t>We also write the coin which causes the minimum to be selected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53" name="For memoization in Pyth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For memoization in Python:</a:t>
            </a:r>
          </a:p>
          <a:p>
            <a:pPr lvl="1"/>
            <a:r>
              <a:t>have a global dictionary for the costs and the best choice of coin (last_coin)</a:t>
            </a:r>
          </a:p>
          <a:p>
            <a:pPr lvl="1"/>
            <a:r>
              <a:t>Also, add the values of the coins in a list</a:t>
            </a:r>
          </a:p>
        </p:txBody>
      </p:sp>
      <p:sp>
        <p:nvSpPr>
          <p:cNvPr id="254" name="last_coin = {0:0}…"/>
          <p:cNvSpPr txBox="1"/>
          <p:nvPr/>
        </p:nvSpPr>
        <p:spPr>
          <a:xfrm>
            <a:off x="4158877" y="6457950"/>
            <a:ext cx="4687046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last_coin = {0:0}</a:t>
            </a:r>
          </a:p>
          <a:p>
            <a:pPr/>
            <a:r>
              <a:t>costs = {0:0}</a:t>
            </a:r>
          </a:p>
          <a:p>
            <a:pPr/>
            <a:r>
              <a:t>values = [1,3,5,7,8]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57" name="Here is very simple Python code"/>
          <p:cNvSpPr txBox="1"/>
          <p:nvPr>
            <p:ph type="body" idx="1"/>
          </p:nvPr>
        </p:nvSpPr>
        <p:spPr>
          <a:xfrm>
            <a:off x="952500" y="2590800"/>
            <a:ext cx="11598821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Here is very simple Python code</a:t>
            </a:r>
          </a:p>
        </p:txBody>
      </p:sp>
      <p:sp>
        <p:nvSpPr>
          <p:cNvPr id="258" name="def getChange(n):…"/>
          <p:cNvSpPr txBox="1"/>
          <p:nvPr/>
        </p:nvSpPr>
        <p:spPr>
          <a:xfrm>
            <a:off x="1491443" y="3206749"/>
            <a:ext cx="10021914" cy="619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def getChange(n):</a:t>
            </a:r>
          </a:p>
          <a:p>
            <a:pPr>
              <a:defRPr sz="2600"/>
            </a:pPr>
            <a:r>
              <a:t>    if n in costs:</a:t>
            </a:r>
          </a:p>
          <a:p>
            <a:pPr>
              <a:defRPr sz="2600"/>
            </a:pPr>
            <a:r>
              <a:t>        return costs[n]</a:t>
            </a:r>
          </a:p>
          <a:p>
            <a:pPr>
              <a:defRPr sz="2600"/>
            </a:pPr>
            <a:r>
              <a:t>   </a:t>
            </a:r>
          </a:p>
          <a:p>
            <a:pPr>
              <a:defRPr sz="2600"/>
            </a:pPr>
            <a:r>
              <a:t>    best = 100000</a:t>
            </a:r>
          </a:p>
          <a:p>
            <a:pPr>
              <a:defRPr sz="2600"/>
            </a:pPr>
            <a:r>
              <a:t>    bestcoin = 0</a:t>
            </a:r>
          </a:p>
          <a:p>
            <a:pPr>
              <a:defRPr sz="2600"/>
            </a:pPr>
            <a:r>
              <a:t>    for x in range(len(values)):</a:t>
            </a:r>
          </a:p>
          <a:p>
            <a:pPr>
              <a:defRPr sz="2600"/>
            </a:pPr>
            <a:r>
              <a:t>        if values[x] &gt; n:</a:t>
            </a:r>
          </a:p>
          <a:p>
            <a:pPr>
              <a:defRPr sz="2600"/>
            </a:pPr>
            <a:r>
              <a:t>            break</a:t>
            </a:r>
          </a:p>
          <a:p>
            <a:pPr>
              <a:defRPr sz="2600"/>
            </a:pPr>
            <a:r>
              <a:t>        alternativeCost = getChange(n-values[x])+1</a:t>
            </a:r>
          </a:p>
          <a:p>
            <a:pPr>
              <a:defRPr sz="2600"/>
            </a:pPr>
            <a:r>
              <a:t>        if alternativeCost &lt; best:</a:t>
            </a:r>
          </a:p>
          <a:p>
            <a:pPr>
              <a:defRPr sz="2600"/>
            </a:pPr>
            <a:r>
              <a:t>            best = alternativeCost</a:t>
            </a:r>
          </a:p>
          <a:p>
            <a:pPr>
              <a:defRPr sz="2600"/>
            </a:pPr>
            <a:r>
              <a:t>            bestcoin = values[x]</a:t>
            </a:r>
          </a:p>
          <a:p>
            <a:pPr>
              <a:defRPr sz="2600"/>
            </a:pPr>
            <a:r>
              <a:t>    costs[n] = best</a:t>
            </a:r>
          </a:p>
          <a:p>
            <a:pPr>
              <a:defRPr sz="2600"/>
            </a:pPr>
            <a:r>
              <a:t>    last_coin[n] = bestcoin</a:t>
            </a:r>
          </a:p>
          <a:p>
            <a:pPr>
              <a:defRPr sz="2600"/>
            </a:pPr>
            <a:r>
              <a:t>    return best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61" name="And here is the outpu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 here is the output</a:t>
            </a:r>
          </a:p>
          <a:p>
            <a:pPr lvl="1"/>
            <a:r>
              <a:t>Amount to make change for </a:t>
            </a:r>
          </a:p>
          <a:p>
            <a:pPr lvl="1"/>
            <a:r>
              <a:t>Number of coins needed</a:t>
            </a:r>
          </a:p>
          <a:p>
            <a:pPr lvl="1"/>
            <a:r>
              <a:t>Last coin used</a:t>
            </a:r>
          </a:p>
          <a:p>
            <a:pPr/>
            <a:r>
              <a:t>Example:  </a:t>
            </a:r>
          </a:p>
          <a:p>
            <a:pPr lvl="1"/>
            <a:r>
              <a:t>For 20, use a 5, left 15</a:t>
            </a:r>
          </a:p>
          <a:p>
            <a:pPr lvl="1"/>
            <a:r>
              <a:t>For 15, use a 7, left 8</a:t>
            </a:r>
          </a:p>
          <a:p>
            <a:pPr lvl="1"/>
            <a:r>
              <a:t>For 8, use 8</a:t>
            </a:r>
          </a:p>
        </p:txBody>
      </p:sp>
      <p:sp>
        <p:nvSpPr>
          <p:cNvPr id="262" name="0 0 0…"/>
          <p:cNvSpPr txBox="1"/>
          <p:nvPr/>
        </p:nvSpPr>
        <p:spPr>
          <a:xfrm>
            <a:off x="11131475" y="393700"/>
            <a:ext cx="1486124" cy="916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0 0 0</a:t>
            </a:r>
          </a:p>
          <a:p>
            <a:pPr/>
            <a:r>
              <a:t>1 1 1</a:t>
            </a:r>
          </a:p>
          <a:p>
            <a:pPr/>
            <a:r>
              <a:t>2 2 1</a:t>
            </a:r>
          </a:p>
          <a:p>
            <a:pPr/>
            <a:r>
              <a:t>3 1 3</a:t>
            </a:r>
          </a:p>
          <a:p>
            <a:pPr/>
            <a:r>
              <a:t>4 2 1</a:t>
            </a:r>
          </a:p>
          <a:p>
            <a:pPr/>
            <a:r>
              <a:t>5 1 5</a:t>
            </a:r>
          </a:p>
          <a:p>
            <a:pPr/>
            <a:r>
              <a:t>6 2 1</a:t>
            </a:r>
          </a:p>
          <a:p>
            <a:pPr/>
            <a:r>
              <a:t>7 1 7</a:t>
            </a:r>
          </a:p>
          <a:p>
            <a:pPr/>
            <a:r>
              <a:t>8 1 8</a:t>
            </a:r>
          </a:p>
          <a:p>
            <a:pPr/>
            <a:r>
              <a:t>9 2 1</a:t>
            </a:r>
          </a:p>
          <a:p>
            <a:pPr/>
            <a:r>
              <a:t>10 2 3</a:t>
            </a:r>
          </a:p>
          <a:p>
            <a:pPr/>
            <a:r>
              <a:t>11 2 3</a:t>
            </a:r>
          </a:p>
          <a:p>
            <a:pPr/>
            <a:r>
              <a:t>12 2 5</a:t>
            </a:r>
          </a:p>
          <a:p>
            <a:pPr/>
            <a:r>
              <a:t>13 2 5</a:t>
            </a:r>
          </a:p>
          <a:p>
            <a:pPr/>
            <a:r>
              <a:t>14 2 7</a:t>
            </a:r>
          </a:p>
          <a:p>
            <a:pPr/>
            <a:r>
              <a:t>15 2 7</a:t>
            </a:r>
          </a:p>
          <a:p>
            <a:pPr/>
            <a:r>
              <a:t>16 2 8</a:t>
            </a:r>
          </a:p>
          <a:p>
            <a:pPr/>
            <a:r>
              <a:t>17 3 1</a:t>
            </a:r>
          </a:p>
          <a:p>
            <a:pPr/>
            <a:r>
              <a:t>18 3 3</a:t>
            </a:r>
          </a:p>
          <a:p>
            <a:pPr/>
            <a:r>
              <a:t>19 3 3</a:t>
            </a:r>
          </a:p>
          <a:p>
            <a:pPr/>
            <a:r>
              <a:t>20 3 5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65" name="But we do not have this problem with normal coin se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we do not have this problem with normal coin sets</a:t>
            </a:r>
          </a:p>
          <a:p>
            <a:pPr lvl="1"/>
            <a:r>
              <a:t>US$-cents: 1, 5, 10, 25, 100</a:t>
            </a:r>
          </a:p>
          <a:p>
            <a:pPr lvl="1"/>
            <a:r>
              <a:t>Euro-cents: 1, 5, 10, 20, 50, 100, 200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126" name="To solve the change making problem, we can use dynamic programm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solve the change making problem, we can use dynamic programming</a:t>
            </a:r>
          </a:p>
          <a:p>
            <a:pPr/>
            <a:r>
              <a:t>Some notation:  </a:t>
            </a:r>
            <a14:m>
              <m:oMath>
                <m:sSub>
                  <m:e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v</m:t>
                    </m:r>
                  </m:e>
                  <m:sub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  <a:r>
              <a:t> value of coin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1,...,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1"/>
            <a:r>
              <a:t>Best number of coins for change of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is</a:t>
            </a:r>
          </a:p>
          <a:p>
            <a:pPr lvl="2"/>
            <a:r>
              <a:t>Best number of coins for change of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v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 plus one</a:t>
            </a:r>
          </a:p>
          <a:p>
            <a:pPr lvl="2"/>
            <a:r>
              <a:t>Best number of coins for change of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v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  <a:r>
              <a:t> plus one</a:t>
            </a:r>
          </a:p>
          <a:p>
            <a:pPr lvl="2"/>
            <a:r>
              <a:t>…</a:t>
            </a:r>
          </a:p>
          <a:p>
            <a:pPr lvl="2"/>
            <a:r>
              <a:t>Best number of coins for change of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v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</m:oMath>
            </a14:m>
            <a:r>
              <a:t> plus 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68" name="Cashier's Algorith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Cashier's Algorithm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Always select the largest coin smaller or equal the current amount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Will not always work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Another example:  US Postage Stamps before forever </a:t>
            </a:r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1, 5, 25, 32, 100</a:t>
            </a:r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Make change for 121</a:t>
            </a:r>
          </a:p>
          <a:p>
            <a:pPr lvl="4" marL="2133600" indent="-426719" defTabSz="560831">
              <a:spcBef>
                <a:spcPts val="2100"/>
              </a:spcBef>
              <a:defRPr sz="3072"/>
            </a:pPr>
            <a:r>
              <a:t>Cashier's algorithm: 100+5+5+5+5+1</a:t>
            </a:r>
          </a:p>
          <a:p>
            <a:pPr lvl="4" marL="2133600" indent="-426719" defTabSz="560831">
              <a:spcBef>
                <a:spcPts val="2100"/>
              </a:spcBef>
              <a:defRPr sz="3072"/>
            </a:pPr>
            <a:r>
              <a:t>Better choice 32+32+32+25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71" name="But sometimes the Cashier's Algorithm is the be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But sometimes the Cashier's Algorithm is the best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Assume that we have coins of 1, 5, 10, 20, and 50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Proof by induction that the cashier's algorithm always give the best change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Represent the change as an array 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Coefficient </a:t>
            </a:r>
            <a14:m>
              <m:oMath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</m:oMath>
            </a14:m>
            <a:r>
              <a:t> of array:  number of </a:t>
            </a:r>
            <a14:m>
              <m:oMath>
                <m:r>
                  <a:rPr xmlns:a="http://schemas.openxmlformats.org/drawingml/2006/main" sz="4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</m:oMath>
            </a14:m>
            <a:r>
              <a:t>-th coins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Example: 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</a:p>
          <a:p>
            <a:pPr lvl="4" marL="2111375" indent="-422275" defTabSz="554990">
              <a:spcBef>
                <a:spcPts val="2000"/>
              </a:spcBef>
              <a:defRPr sz="3040"/>
            </a:pPr>
            <a:r>
              <a:t>one way of making change for 213</a:t>
            </a:r>
          </a:p>
        </p:txBody>
      </p:sp>
      <p:pic>
        <p:nvPicPr>
          <p:cNvPr id="27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14900" y="6953250"/>
            <a:ext cx="2565400" cy="825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75" name="Proof:…"/>
          <p:cNvSpPr txBox="1"/>
          <p:nvPr>
            <p:ph type="body" idx="1"/>
          </p:nvPr>
        </p:nvSpPr>
        <p:spPr>
          <a:xfrm>
            <a:off x="965200" y="2590800"/>
            <a:ext cx="8349804" cy="6286500"/>
          </a:xfrm>
          <a:prstGeom prst="rect">
            <a:avLst/>
          </a:prstGeom>
        </p:spPr>
        <p:txBody>
          <a:bodyPr anchor="t"/>
          <a:lstStyle/>
          <a:p>
            <a:pPr marL="417830" indent="-417830" defTabSz="549148">
              <a:spcBef>
                <a:spcPts val="2000"/>
              </a:spcBef>
              <a:defRPr sz="3008"/>
            </a:pPr>
            <a:r>
              <a:t>Proof:</a:t>
            </a:r>
          </a:p>
          <a:p>
            <a:pPr marL="417830" indent="-417830" defTabSz="549148">
              <a:spcBef>
                <a:spcPts val="2000"/>
              </a:spcBef>
              <a:defRPr sz="3008"/>
            </a:pPr>
            <a:r>
              <a:t>Assume </a:t>
            </a: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sSub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sub>
                </m:sSub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sub>
                </m:sSub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20</m:t>
                    </m:r>
                  </m:sub>
                </m:sSub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50</m:t>
                    </m:r>
                  </m:sub>
                </m:sSub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</m:oMath>
            </a14:m>
            <a:r>
              <a:t> is the result of the cashier's algorithm for an amount of</a:t>
            </a:r>
          </a:p>
          <a:p>
            <a:pPr lvl="1" marL="0" indent="0" defTabSz="549148">
              <a:spcBef>
                <a:spcPts val="2000"/>
              </a:spcBef>
              <a:buSzTx/>
              <a:buNone/>
              <a:defRPr sz="3008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10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20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50</m:t>
                  </m:r>
                </m:oMath>
              </m:oMathPara>
            </a14:m>
          </a:p>
          <a:p>
            <a:pPr lvl="8" marL="214884" indent="-214884" defTabSz="549148">
              <a:spcBef>
                <a:spcPts val="2000"/>
              </a:spcBef>
              <a:buSzPct val="100000"/>
              <a:defRPr sz="3008"/>
            </a:pPr>
            <a:r>
              <a:t>Assume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sSub>
                  <m:e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sub>
                </m:sSub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sub>
                </m:sSub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20</m:t>
                    </m:r>
                  </m:sub>
                </m:sSub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50</m:t>
                    </m:r>
                  </m:sub>
                </m:sSub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</m:oMath>
            </a14:m>
            <a:r>
              <a:t> is an alternative with less coins for the same amount</a:t>
            </a:r>
          </a:p>
          <a:p>
            <a:pPr lvl="3" marL="0" indent="0" defTabSz="549148">
              <a:spcBef>
                <a:spcPts val="2000"/>
              </a:spcBef>
              <a:buSzTx/>
              <a:buNone/>
              <a:defRPr sz="3008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10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20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50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50</m:t>
                  </m:r>
                </m:oMath>
              </m:oMathPara>
            </a14:m>
          </a:p>
          <a:p>
            <a:pPr lvl="3" marL="0" indent="0" defTabSz="549148">
              <a:spcBef>
                <a:spcPts val="2000"/>
              </a:spcBef>
              <a:buSzTx/>
              <a:buNone/>
              <a:defRPr sz="3008"/>
            </a:pPr>
            <a:r>
              <a:t>but </a:t>
            </a:r>
            <a14:m>
              <m:oMath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20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50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20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50</m:t>
                    </m:r>
                  </m:sub>
                </m:sSub>
              </m:oMath>
            </a14:m>
            <a:endParaRPr sz="3200"/>
          </a:p>
        </p:txBody>
      </p:sp>
      <p:pic>
        <p:nvPicPr>
          <p:cNvPr id="27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25745" y="825500"/>
            <a:ext cx="1662510" cy="166251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234935" y="2590800"/>
            <a:ext cx="1662511" cy="166251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8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433917" y="3422054"/>
            <a:ext cx="1801019" cy="1801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9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55945" y="4876800"/>
            <a:ext cx="1933873" cy="1933873"/>
          </a:xfrm>
          <a:prstGeom prst="rect">
            <a:avLst/>
          </a:prstGeom>
          <a:ln w="12700">
            <a:miter lim="400000"/>
          </a:ln>
        </p:spPr>
      </p:pic>
      <p:pic>
        <p:nvPicPr>
          <p:cNvPr id="280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976445" y="6810672"/>
            <a:ext cx="2159001" cy="2159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83" name="Proof:…"/>
          <p:cNvSpPr txBox="1"/>
          <p:nvPr>
            <p:ph type="body" idx="1"/>
          </p:nvPr>
        </p:nvSpPr>
        <p:spPr>
          <a:xfrm>
            <a:off x="952500" y="2590800"/>
            <a:ext cx="9908828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Proof:</a:t>
            </a:r>
          </a:p>
          <a:p>
            <a:pPr/>
            <a:r>
              <a:t>Want to show that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.</a:t>
            </a:r>
          </a:p>
        </p:txBody>
      </p:sp>
      <p:pic>
        <p:nvPicPr>
          <p:cNvPr id="28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6145" y="4210645"/>
            <a:ext cx="666155" cy="666155"/>
          </a:xfrm>
          <a:prstGeom prst="rect">
            <a:avLst/>
          </a:prstGeom>
          <a:ln w="12700">
            <a:miter lim="400000"/>
          </a:ln>
        </p:spPr>
      </p:pic>
      <p:pic>
        <p:nvPicPr>
          <p:cNvPr id="28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052300" y="4708450"/>
            <a:ext cx="666155" cy="666156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026427" y="5041527"/>
            <a:ext cx="860773" cy="860774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887200" y="5742954"/>
            <a:ext cx="860773" cy="860774"/>
          </a:xfrm>
          <a:prstGeom prst="rect">
            <a:avLst/>
          </a:prstGeom>
          <a:ln w="12700">
            <a:miter lim="400000"/>
          </a:ln>
        </p:spPr>
      </p:pic>
      <p:pic>
        <p:nvPicPr>
          <p:cNvPr id="288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287893" y="6747544"/>
            <a:ext cx="1029694" cy="10296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91" name="Proof:…"/>
          <p:cNvSpPr txBox="1"/>
          <p:nvPr>
            <p:ph type="body" idx="1"/>
          </p:nvPr>
        </p:nvSpPr>
        <p:spPr>
          <a:xfrm>
            <a:off x="952500" y="2590800"/>
            <a:ext cx="9908828" cy="6286500"/>
          </a:xfrm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Proof: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Lemma 1: An optimal solutions has not more than four pennies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Otherwise replace with a 5 cent piece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Lemma 2: An optimal solution has not more than one 10 cent piece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Otherwise replace with a 20 cent piece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Lemma 3: An optimal solution cannot have two twenty cent pieces and one 10 cent piece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Otherwise replace with a 50 cent piece</a:t>
            </a:r>
          </a:p>
        </p:txBody>
      </p:sp>
      <p:pic>
        <p:nvPicPr>
          <p:cNvPr id="29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6145" y="4210645"/>
            <a:ext cx="666155" cy="666155"/>
          </a:xfrm>
          <a:prstGeom prst="rect">
            <a:avLst/>
          </a:prstGeom>
          <a:ln w="12700">
            <a:miter lim="400000"/>
          </a:ln>
        </p:spPr>
      </p:pic>
      <p:pic>
        <p:nvPicPr>
          <p:cNvPr id="293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052300" y="4708450"/>
            <a:ext cx="666155" cy="666156"/>
          </a:xfrm>
          <a:prstGeom prst="rect">
            <a:avLst/>
          </a:prstGeom>
          <a:ln w="12700">
            <a:miter lim="400000"/>
          </a:ln>
        </p:spPr>
      </p:pic>
      <p:pic>
        <p:nvPicPr>
          <p:cNvPr id="29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026427" y="5041527"/>
            <a:ext cx="860773" cy="860774"/>
          </a:xfrm>
          <a:prstGeom prst="rect">
            <a:avLst/>
          </a:prstGeom>
          <a:ln w="12700">
            <a:miter lim="400000"/>
          </a:ln>
        </p:spPr>
      </p:pic>
      <p:pic>
        <p:nvPicPr>
          <p:cNvPr id="295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887200" y="5742954"/>
            <a:ext cx="860773" cy="860774"/>
          </a:xfrm>
          <a:prstGeom prst="rect">
            <a:avLst/>
          </a:prstGeom>
          <a:ln w="12700">
            <a:miter lim="400000"/>
          </a:ln>
        </p:spPr>
      </p:pic>
      <p:pic>
        <p:nvPicPr>
          <p:cNvPr id="296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287893" y="6747544"/>
            <a:ext cx="1029694" cy="10296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299" name="Proof:…"/>
          <p:cNvSpPr txBox="1"/>
          <p:nvPr>
            <p:ph type="body" idx="1"/>
          </p:nvPr>
        </p:nvSpPr>
        <p:spPr>
          <a:xfrm>
            <a:off x="952500" y="2590800"/>
            <a:ext cx="9908828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Proof:</a:t>
            </a:r>
          </a:p>
          <a:p>
            <a:pPr lvl="1"/>
            <a:r>
              <a:t>Lemma 5: Maximum number of pennies in an optimal solution is four</a:t>
            </a:r>
          </a:p>
          <a:p>
            <a:pPr lvl="2"/>
            <a:r>
              <a:t>Follows from Lemma 1</a:t>
            </a:r>
          </a:p>
          <a:p>
            <a:pPr lvl="1"/>
            <a:r>
              <a:t>Lemma 6: If the optimal solution has only pennies and five cents, then the amount is at most nine</a:t>
            </a:r>
          </a:p>
          <a:p>
            <a:pPr lvl="2"/>
            <a:r>
              <a:t>Follows from Lemma 2 and Lemma 5</a:t>
            </a:r>
          </a:p>
        </p:txBody>
      </p:sp>
      <p:pic>
        <p:nvPicPr>
          <p:cNvPr id="30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6145" y="4210645"/>
            <a:ext cx="666155" cy="66615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052300" y="4708450"/>
            <a:ext cx="666155" cy="666156"/>
          </a:xfrm>
          <a:prstGeom prst="rect">
            <a:avLst/>
          </a:prstGeom>
          <a:ln w="12700">
            <a:miter lim="400000"/>
          </a:ln>
        </p:spPr>
      </p:pic>
      <p:pic>
        <p:nvPicPr>
          <p:cNvPr id="302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026427" y="5041527"/>
            <a:ext cx="860773" cy="860774"/>
          </a:xfrm>
          <a:prstGeom prst="rect">
            <a:avLst/>
          </a:prstGeom>
          <a:ln w="12700">
            <a:miter lim="400000"/>
          </a:ln>
        </p:spPr>
      </p:pic>
      <p:pic>
        <p:nvPicPr>
          <p:cNvPr id="303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887200" y="5742954"/>
            <a:ext cx="860773" cy="860774"/>
          </a:xfrm>
          <a:prstGeom prst="rect">
            <a:avLst/>
          </a:prstGeom>
          <a:ln w="12700">
            <a:miter lim="400000"/>
          </a:ln>
        </p:spPr>
      </p:pic>
      <p:pic>
        <p:nvPicPr>
          <p:cNvPr id="304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287893" y="6747544"/>
            <a:ext cx="1029694" cy="10296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307" name="Lemma 7:  The maximum amount for an optimal solution with only pennies, 5 cent and 10 cent pieces is 19…"/>
          <p:cNvSpPr txBox="1"/>
          <p:nvPr>
            <p:ph type="body" idx="1"/>
          </p:nvPr>
        </p:nvSpPr>
        <p:spPr>
          <a:xfrm>
            <a:off x="952500" y="2590800"/>
            <a:ext cx="9908828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Lemma 7:  The maximum amount for an optimal solution with only pennies, 5 cent and 10 cent pieces is 19</a:t>
            </a:r>
          </a:p>
          <a:p>
            <a:pPr/>
            <a:r>
              <a:t>Lemma 8: The maximum amount for an optimal solution with only 1 cent, 5 cent, 10 cent, and 20 cent pieces is 49</a:t>
            </a:r>
          </a:p>
        </p:txBody>
      </p:sp>
      <p:pic>
        <p:nvPicPr>
          <p:cNvPr id="30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6145" y="4210645"/>
            <a:ext cx="666155" cy="66615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052300" y="4708450"/>
            <a:ext cx="666155" cy="666156"/>
          </a:xfrm>
          <a:prstGeom prst="rect">
            <a:avLst/>
          </a:prstGeom>
          <a:ln w="12700">
            <a:miter lim="400000"/>
          </a:ln>
        </p:spPr>
      </p:pic>
      <p:pic>
        <p:nvPicPr>
          <p:cNvPr id="310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026427" y="5041527"/>
            <a:ext cx="860773" cy="860774"/>
          </a:xfrm>
          <a:prstGeom prst="rect">
            <a:avLst/>
          </a:prstGeom>
          <a:ln w="12700">
            <a:miter lim="400000"/>
          </a:ln>
        </p:spPr>
      </p:pic>
      <p:pic>
        <p:nvPicPr>
          <p:cNvPr id="311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887200" y="5742954"/>
            <a:ext cx="860773" cy="860774"/>
          </a:xfrm>
          <a:prstGeom prst="rect">
            <a:avLst/>
          </a:prstGeom>
          <a:ln w="12700">
            <a:miter lim="400000"/>
          </a:ln>
        </p:spPr>
      </p:pic>
      <p:pic>
        <p:nvPicPr>
          <p:cNvPr id="312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287893" y="6747544"/>
            <a:ext cx="1029694" cy="10296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315" name="Proof:…"/>
          <p:cNvSpPr txBox="1"/>
          <p:nvPr>
            <p:ph type="body" idx="1"/>
          </p:nvPr>
        </p:nvSpPr>
        <p:spPr>
          <a:xfrm>
            <a:off x="952500" y="2590800"/>
            <a:ext cx="9908828" cy="6286500"/>
          </a:xfrm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Proof: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Assume that the number of 50 cent coins in A and C differ.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Because of how C is defined, the number of 50 cent coins in A has to be lower </a:t>
            </a:r>
            <a14:m>
              <m:oMath>
                <m:sSub>
                  <m:e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50</m:t>
                    </m:r>
                  </m:sub>
                </m:sSub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&lt;</m:t>
                </m:r>
                <m:sSub>
                  <m:e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50</m:t>
                    </m:r>
                  </m:sub>
                </m:sSub>
              </m:oMath>
            </a14:m>
            <a:r>
              <a:t>.  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However, the difference needs to be made up with coins of smaller value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But an optimal solution cannot have more than 49 cents in smaller coins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Contradiction</a:t>
            </a:r>
          </a:p>
        </p:txBody>
      </p:sp>
      <p:pic>
        <p:nvPicPr>
          <p:cNvPr id="31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6145" y="4210645"/>
            <a:ext cx="666155" cy="666155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052300" y="4708450"/>
            <a:ext cx="666155" cy="666156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026427" y="5041527"/>
            <a:ext cx="860773" cy="860774"/>
          </a:xfrm>
          <a:prstGeom prst="rect">
            <a:avLst/>
          </a:prstGeom>
          <a:ln w="12700">
            <a:miter lim="400000"/>
          </a:ln>
        </p:spPr>
      </p:pic>
      <p:pic>
        <p:nvPicPr>
          <p:cNvPr id="319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887200" y="5742954"/>
            <a:ext cx="860773" cy="860774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287893" y="6747544"/>
            <a:ext cx="1029694" cy="10296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323" name="Proof:…"/>
          <p:cNvSpPr txBox="1"/>
          <p:nvPr>
            <p:ph type="body" idx="1"/>
          </p:nvPr>
        </p:nvSpPr>
        <p:spPr>
          <a:xfrm>
            <a:off x="952500" y="2590800"/>
            <a:ext cx="9908828" cy="6286500"/>
          </a:xfrm>
          <a:prstGeom prst="rect">
            <a:avLst/>
          </a:prstGeom>
        </p:spPr>
        <p:txBody>
          <a:bodyPr anchor="t"/>
          <a:lstStyle/>
          <a:p>
            <a:pPr marL="435609" indent="-435609" defTabSz="572516">
              <a:spcBef>
                <a:spcPts val="2100"/>
              </a:spcBef>
              <a:defRPr sz="3136"/>
            </a:pPr>
            <a:r>
              <a:t>Proof:</a:t>
            </a:r>
          </a:p>
          <a:p>
            <a:pPr lvl="1" marL="871219" indent="-435609" defTabSz="572516">
              <a:spcBef>
                <a:spcPts val="2100"/>
              </a:spcBef>
              <a:defRPr sz="3136"/>
            </a:pPr>
            <a:r>
              <a:t>So, the number of 50 cent coins does not differ</a:t>
            </a:r>
          </a:p>
          <a:p>
            <a:pPr lvl="2" marL="1306830" indent="-435609" defTabSz="572516">
              <a:spcBef>
                <a:spcPts val="2100"/>
              </a:spcBef>
              <a:defRPr sz="3136"/>
            </a:pPr>
            <a:r>
              <a:t>If there are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 50 cent coins, then look at the best solution for amount-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coins.</a:t>
            </a:r>
          </a:p>
          <a:p>
            <a:pPr lvl="2" marL="1306830" indent="-435609" defTabSz="572516">
              <a:spcBef>
                <a:spcPts val="2100"/>
              </a:spcBef>
              <a:defRPr sz="3136"/>
            </a:pP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with the 50 cent coins removed are still two different solutions for the same amount</a:t>
            </a:r>
          </a:p>
          <a:p>
            <a:pPr lvl="1" marL="871219" indent="-435609" defTabSz="572516">
              <a:spcBef>
                <a:spcPts val="2100"/>
              </a:spcBef>
              <a:defRPr sz="3136"/>
            </a:pPr>
            <a:r>
              <a:t>Now apply the same argument to the 20 cent coins.</a:t>
            </a:r>
          </a:p>
          <a:p>
            <a:pPr lvl="1" marL="871219" indent="-435609" defTabSz="572516">
              <a:spcBef>
                <a:spcPts val="2100"/>
              </a:spcBef>
              <a:defRPr sz="3136"/>
            </a:pPr>
            <a:r>
              <a:t>Et cetera</a:t>
            </a:r>
          </a:p>
        </p:txBody>
      </p:sp>
      <p:pic>
        <p:nvPicPr>
          <p:cNvPr id="32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6145" y="4210645"/>
            <a:ext cx="666155" cy="666155"/>
          </a:xfrm>
          <a:prstGeom prst="rect">
            <a:avLst/>
          </a:prstGeom>
          <a:ln w="12700">
            <a:miter lim="400000"/>
          </a:ln>
        </p:spPr>
      </p:pic>
      <p:pic>
        <p:nvPicPr>
          <p:cNvPr id="32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052300" y="4708450"/>
            <a:ext cx="666155" cy="666156"/>
          </a:xfrm>
          <a:prstGeom prst="rect">
            <a:avLst/>
          </a:prstGeom>
          <a:ln w="12700">
            <a:miter lim="400000"/>
          </a:ln>
        </p:spPr>
      </p:pic>
      <p:pic>
        <p:nvPicPr>
          <p:cNvPr id="326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026427" y="5041527"/>
            <a:ext cx="860773" cy="860774"/>
          </a:xfrm>
          <a:prstGeom prst="rect">
            <a:avLst/>
          </a:prstGeom>
          <a:ln w="12700">
            <a:miter lim="400000"/>
          </a:ln>
        </p:spPr>
      </p:pic>
      <p:pic>
        <p:nvPicPr>
          <p:cNvPr id="327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887200" y="5742954"/>
            <a:ext cx="860773" cy="860774"/>
          </a:xfrm>
          <a:prstGeom prst="rect">
            <a:avLst/>
          </a:prstGeom>
          <a:ln w="12700">
            <a:miter lim="400000"/>
          </a:ln>
        </p:spPr>
      </p:pic>
      <p:pic>
        <p:nvPicPr>
          <p:cNvPr id="328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287893" y="6747544"/>
            <a:ext cx="1029694" cy="102969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331" name="We call the cashier's algorithm a greedy algorith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call the cashier's algorithm a </a:t>
            </a:r>
            <a:r>
              <a:rPr i="1" u="sng"/>
              <a:t>greedy algorithm</a:t>
            </a:r>
            <a:r>
              <a:t>:</a:t>
            </a:r>
          </a:p>
          <a:p>
            <a:pPr lvl="1"/>
            <a:r>
              <a:t>We solve the problem by going to a smaller problem</a:t>
            </a:r>
          </a:p>
          <a:p>
            <a:pPr lvl="2"/>
            <a:r>
              <a:t>E.g. Making change for 134 cents. </a:t>
            </a:r>
          </a:p>
          <a:p>
            <a:pPr lvl="2"/>
            <a:r>
              <a:t>Lay out 50 cents</a:t>
            </a:r>
          </a:p>
          <a:p>
            <a:pPr lvl="2"/>
            <a:r>
              <a:t>Making change for 84 cents.</a:t>
            </a:r>
          </a:p>
          <a:p>
            <a:pPr lvl="2"/>
            <a:r>
              <a:t>…</a:t>
            </a:r>
          </a:p>
          <a:p>
            <a:pPr lvl="1"/>
            <a:r>
              <a:t>At each step, we select something optimal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129" name="To organize the calcul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To organize the calculation</a:t>
            </a:r>
          </a:p>
          <a:p>
            <a:pPr lvl="1"/>
            <a:r>
              <a:t>Create a tableau</a:t>
            </a:r>
          </a:p>
          <a:p>
            <a:pPr lvl="2"/>
            <a:r>
              <a:t>For row </a:t>
            </a:r>
            <a14:m>
              <m:oMath>
                <m:r>
                  <a:rPr xmlns:a="http://schemas.openxmlformats.org/drawingml/2006/main" sz="4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</m:oMath>
            </a14:m>
            <a:r>
              <a:t>, column </a:t>
            </a:r>
            <a14:m>
              <m:oMath>
                <m:r>
                  <a:rPr xmlns:a="http://schemas.openxmlformats.org/drawingml/2006/main" sz="2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j</m:t>
                </m:r>
              </m:oMath>
            </a14:m>
            <a:r>
              <a:t>: </a:t>
            </a:r>
          </a:p>
          <a:p>
            <a:pPr lvl="3"/>
            <a:r>
              <a:t>How many coins to make change for an amount of </a:t>
            </a:r>
            <a14:m>
              <m:oMath>
                <m:r>
                  <a:rPr xmlns:a="http://schemas.openxmlformats.org/drawingml/2006/main" sz="4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</m:oMath>
            </a14:m>
            <a:r>
              <a:t> with coins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1,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j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reedy 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Greedy Algorithms</a:t>
            </a:r>
          </a:p>
        </p:txBody>
      </p:sp>
      <p:sp>
        <p:nvSpPr>
          <p:cNvPr id="334" name="Many algorithms run from stage to stag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17830" indent="-417830" defTabSz="549148">
              <a:spcBef>
                <a:spcPts val="2000"/>
              </a:spcBef>
              <a:defRPr sz="3008"/>
            </a:pPr>
            <a:r>
              <a:t>Many algorithms run from stage to stage</a:t>
            </a:r>
          </a:p>
          <a:p>
            <a:pPr lvl="1" marL="835660" indent="-417830" defTabSz="549148">
              <a:spcBef>
                <a:spcPts val="2000"/>
              </a:spcBef>
              <a:defRPr sz="3008"/>
            </a:pPr>
            <a:r>
              <a:t>At each stage, they make a decision based on the information available</a:t>
            </a:r>
          </a:p>
          <a:p>
            <a:pPr marL="417830" indent="-417830" defTabSz="549148">
              <a:spcBef>
                <a:spcPts val="2000"/>
              </a:spcBef>
              <a:defRPr sz="3008"/>
            </a:pPr>
            <a:r>
              <a:t>A Greedy algorithm makes decisions </a:t>
            </a:r>
          </a:p>
          <a:p>
            <a:pPr lvl="1" marL="835660" indent="-417830" defTabSz="549148">
              <a:spcBef>
                <a:spcPts val="2000"/>
              </a:spcBef>
              <a:defRPr sz="3008"/>
            </a:pPr>
            <a:r>
              <a:t>At each stage, using locally available information, the greedy algorithm makes an optimal choice</a:t>
            </a:r>
          </a:p>
          <a:p>
            <a:pPr lvl="1" marL="835660" indent="-417830" defTabSz="549148">
              <a:spcBef>
                <a:spcPts val="2000"/>
              </a:spcBef>
              <a:defRPr sz="3008"/>
            </a:pPr>
          </a:p>
          <a:p>
            <a:pPr marL="417830" indent="-417830" defTabSz="549148">
              <a:spcBef>
                <a:spcPts val="2000"/>
              </a:spcBef>
              <a:defRPr sz="3008"/>
            </a:pPr>
            <a:r>
              <a:t>Sometimes, greedy algorithms give an overall optimal solution</a:t>
            </a:r>
          </a:p>
          <a:p>
            <a:pPr marL="417830" indent="-417830" defTabSz="549148">
              <a:spcBef>
                <a:spcPts val="2000"/>
              </a:spcBef>
              <a:defRPr sz="3008"/>
            </a:pPr>
            <a:r>
              <a:t>Sometimes, greedy algorithms will not result in an optimal solution but often in one good enough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Divisible Items Knapsack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Divisible Items Knapsack Problem</a:t>
            </a:r>
          </a:p>
        </p:txBody>
      </p:sp>
      <p:sp>
        <p:nvSpPr>
          <p:cNvPr id="337" name="Given a set of item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Given a set of items  </a:t>
            </a:r>
          </a:p>
          <a:p>
            <a:pPr lvl="1"/>
            <a:r>
              <a:t>Each item has a weight  </a:t>
            </a:r>
          </a:p>
          <a:p>
            <a:pPr lvl="1"/>
            <a:r>
              <a:t>Each item has a value  </a:t>
            </a:r>
          </a:p>
          <a:p>
            <a:pPr/>
            <a:r>
              <a:t>Select a subset</a:t>
            </a:r>
          </a:p>
          <a:p>
            <a:pPr lvl="1"/>
            <a:r>
              <a:t>Constraint:</a:t>
            </a:r>
          </a:p>
          <a:p>
            <a:pPr lvl="1"/>
          </a:p>
          <a:p>
            <a:pPr lvl="1"/>
            <a:r>
              <a:t>Objective Function:      </a:t>
            </a:r>
          </a:p>
        </p:txBody>
      </p:sp>
      <p:sp>
        <p:nvSpPr>
          <p:cNvPr id="338" name="Equation"/>
          <p:cNvSpPr txBox="1"/>
          <p:nvPr/>
        </p:nvSpPr>
        <p:spPr>
          <a:xfrm>
            <a:off x="5271719" y="2691398"/>
            <a:ext cx="256185" cy="357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  <a:endParaRPr sz="4100"/>
          </a:p>
        </p:txBody>
      </p:sp>
      <p:sp>
        <p:nvSpPr>
          <p:cNvPr id="339" name="Equation"/>
          <p:cNvSpPr txBox="1"/>
          <p:nvPr/>
        </p:nvSpPr>
        <p:spPr>
          <a:xfrm>
            <a:off x="4670975" y="4938777"/>
            <a:ext cx="1453191" cy="38725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⊂</m:t>
                  </m:r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</m:oMath>
              </m:oMathPara>
            </a14:m>
            <a:endParaRPr sz="4400"/>
          </a:p>
        </p:txBody>
      </p:sp>
      <p:sp>
        <p:nvSpPr>
          <p:cNvPr id="340" name="Equation"/>
          <p:cNvSpPr txBox="1"/>
          <p:nvPr/>
        </p:nvSpPr>
        <p:spPr>
          <a:xfrm>
            <a:off x="4543975" y="5590749"/>
            <a:ext cx="2376374" cy="95897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limLow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∑</m:t>
                      </m:r>
                    </m:e>
                    <m:lim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lim>
                  </m:limLow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w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W</m:t>
                  </m:r>
                </m:oMath>
              </m:oMathPara>
            </a14:m>
            <a:endParaRPr sz="3400"/>
          </a:p>
        </p:txBody>
      </p:sp>
      <p:sp>
        <p:nvSpPr>
          <p:cNvPr id="341" name="Equation"/>
          <p:cNvSpPr txBox="1"/>
          <p:nvPr/>
        </p:nvSpPr>
        <p:spPr>
          <a:xfrm>
            <a:off x="6342419" y="3490031"/>
            <a:ext cx="784099" cy="39045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w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600"/>
          </a:p>
        </p:txBody>
      </p:sp>
      <p:sp>
        <p:nvSpPr>
          <p:cNvPr id="342" name="Equation"/>
          <p:cNvSpPr txBox="1"/>
          <p:nvPr/>
        </p:nvSpPr>
        <p:spPr>
          <a:xfrm>
            <a:off x="6342419" y="4213931"/>
            <a:ext cx="679857" cy="39045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v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600"/>
          </a:p>
        </p:txBody>
      </p:sp>
      <p:sp>
        <p:nvSpPr>
          <p:cNvPr id="343" name="Equation"/>
          <p:cNvSpPr txBox="1"/>
          <p:nvPr/>
        </p:nvSpPr>
        <p:spPr>
          <a:xfrm>
            <a:off x="5839375" y="7025848"/>
            <a:ext cx="3007330" cy="95897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limLow>
                    <m:e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∑</m:t>
                      </m:r>
                    </m:e>
                    <m:lim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xmlns:a="http://schemas.openxmlformats.org/drawingml/2006/main" sz="3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lim>
                  </m:limLow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v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⟶</m:t>
                  </m:r>
                  <m:r>
                    <a:rPr xmlns:a="http://schemas.openxmlformats.org/drawingml/2006/main" sz="3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max</m:t>
                  </m:r>
                </m:oMath>
              </m:oMathPara>
            </a14:m>
            <a:endParaRPr sz="3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Divisible Items Knapsack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Divisible Items Knapsack Problem</a:t>
            </a:r>
          </a:p>
        </p:txBody>
      </p:sp>
      <p:sp>
        <p:nvSpPr>
          <p:cNvPr id="346" name="Order all items by impac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Order all items by impact</a:t>
            </a:r>
          </a:p>
          <a:p>
            <a:pPr lvl="1"/>
            <a:r>
              <a:t> </a:t>
            </a:r>
          </a:p>
          <a:p>
            <a:pPr/>
            <a:r>
              <a:t>In order of impact (highest first), ask whether you want to include the item</a:t>
            </a:r>
          </a:p>
          <a:p>
            <a:pPr lvl="1"/>
            <a:r>
              <a:t>And you include it if the sum of the weights of the items already selected is smaller than </a:t>
            </a:r>
          </a:p>
        </p:txBody>
      </p:sp>
      <p:sp>
        <p:nvSpPr>
          <p:cNvPr id="347" name="Equation"/>
          <p:cNvSpPr txBox="1"/>
          <p:nvPr/>
        </p:nvSpPr>
        <p:spPr>
          <a:xfrm>
            <a:off x="2169775" y="3222737"/>
            <a:ext cx="2893527" cy="87973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m:rPr>
                      <m:nor/>
                    </m:rP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impact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num>
                    <m:den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den>
                  </m:f>
                </m:oMath>
              </m:oMathPara>
            </a14:m>
            <a:endParaRPr sz="3000"/>
          </a:p>
        </p:txBody>
      </p:sp>
      <p:sp>
        <p:nvSpPr>
          <p:cNvPr id="348" name="Equation"/>
          <p:cNvSpPr txBox="1"/>
          <p:nvPr/>
        </p:nvSpPr>
        <p:spPr>
          <a:xfrm>
            <a:off x="7746593" y="5909585"/>
            <a:ext cx="467158" cy="37551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4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W</m:t>
                  </m:r>
                </m:oMath>
              </m:oMathPara>
            </a14:m>
            <a:endParaRPr sz="4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Optimal Rent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Optimal Rental</a:t>
            </a:r>
          </a:p>
        </p:txBody>
      </p:sp>
      <p:sp>
        <p:nvSpPr>
          <p:cNvPr id="351" name="Set of activit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Set of activities   </a:t>
            </a:r>
          </a:p>
          <a:p>
            <a:pPr lvl="1"/>
            <a:r>
              <a:t>Each activity has a start time and a finish time</a:t>
            </a:r>
          </a:p>
          <a:p>
            <a:pPr lvl="2"/>
            <a:r>
              <a:t> </a:t>
            </a:r>
          </a:p>
          <a:p>
            <a:pPr lvl="1"/>
            <a:r>
              <a:t>Each activity needs to use your facility</a:t>
            </a:r>
          </a:p>
          <a:p>
            <a:pPr lvl="1"/>
            <a:r>
              <a:t>Only one activity at a time</a:t>
            </a:r>
          </a:p>
          <a:p>
            <a:pPr lvl="1"/>
            <a:r>
              <a:t>Make the rental agreements that maximize the number of rentals </a:t>
            </a:r>
          </a:p>
        </p:txBody>
      </p:sp>
      <p:sp>
        <p:nvSpPr>
          <p:cNvPr id="352" name="Equation"/>
          <p:cNvSpPr txBox="1"/>
          <p:nvPr/>
        </p:nvSpPr>
        <p:spPr>
          <a:xfrm>
            <a:off x="4445865" y="2726475"/>
            <a:ext cx="3251322" cy="41654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  <a:endParaRPr sz="3500"/>
          </a:p>
        </p:txBody>
      </p:sp>
      <p:sp>
        <p:nvSpPr>
          <p:cNvPr id="353" name="Equation"/>
          <p:cNvSpPr txBox="1"/>
          <p:nvPr/>
        </p:nvSpPr>
        <p:spPr>
          <a:xfrm>
            <a:off x="2528165" y="4250475"/>
            <a:ext cx="2686629" cy="41628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≤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m:rPr>
                      <m:sty m:val="p"/>
                    </m:rP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∞</m:t>
                  </m:r>
                </m:oMath>
              </m:oMathPara>
            </a14:m>
            <a:endParaRPr sz="35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Optimal Rent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Optimal Rental</a:t>
            </a:r>
          </a:p>
        </p:txBody>
      </p:sp>
      <p:sp>
        <p:nvSpPr>
          <p:cNvPr id="356" name="Two activities      and      are compatible if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Two activities      and      are compatible iff</a:t>
            </a:r>
          </a:p>
          <a:p>
            <a:pPr lvl="1"/>
            <a:r>
              <a:t>   </a:t>
            </a:r>
          </a:p>
          <a:p>
            <a:pPr lvl="1"/>
          </a:p>
          <a:p>
            <a:pPr/>
            <a:r>
              <a:t>This means that activity            finishes before activity   </a:t>
            </a:r>
          </a:p>
        </p:txBody>
      </p:sp>
      <p:sp>
        <p:nvSpPr>
          <p:cNvPr id="357" name="Equation"/>
          <p:cNvSpPr txBox="1"/>
          <p:nvPr/>
        </p:nvSpPr>
        <p:spPr>
          <a:xfrm>
            <a:off x="4093919" y="2820147"/>
            <a:ext cx="299335" cy="32870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</m:oMath>
              </m:oMathPara>
            </a14:m>
            <a:endParaRPr sz="3700"/>
          </a:p>
        </p:txBody>
      </p:sp>
      <p:sp>
        <p:nvSpPr>
          <p:cNvPr id="358" name="Equation"/>
          <p:cNvSpPr txBox="1"/>
          <p:nvPr/>
        </p:nvSpPr>
        <p:spPr>
          <a:xfrm>
            <a:off x="5440119" y="2820147"/>
            <a:ext cx="304338" cy="39409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</m:oMath>
              </m:oMathPara>
            </a14:m>
            <a:endParaRPr sz="3700"/>
          </a:p>
        </p:txBody>
      </p:sp>
      <p:sp>
        <p:nvSpPr>
          <p:cNvPr id="359" name="Equation"/>
          <p:cNvSpPr txBox="1"/>
          <p:nvPr/>
        </p:nvSpPr>
        <p:spPr>
          <a:xfrm>
            <a:off x="2420061" y="3444046"/>
            <a:ext cx="2854814" cy="4234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[</m:t>
                  </m:r>
                  <m:sSub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∩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[</m:t>
                  </m:r>
                  <m:sSub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</m:e>
                    <m: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m:rPr>
                      <m:sty m:val="p"/>
                    </m:rP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∅</m:t>
                  </m:r>
                </m:oMath>
              </m:oMathPara>
            </a14:m>
            <a:endParaRPr sz="3100"/>
          </a:p>
        </p:txBody>
      </p:sp>
      <p:sp>
        <p:nvSpPr>
          <p:cNvPr id="360" name="Equation"/>
          <p:cNvSpPr txBox="1"/>
          <p:nvPr/>
        </p:nvSpPr>
        <p:spPr>
          <a:xfrm>
            <a:off x="5969067" y="5030292"/>
            <a:ext cx="777679" cy="38316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&lt;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j</m:t>
                  </m:r>
                </m:oMath>
              </m:oMathPara>
            </a14:m>
            <a:endParaRPr sz="3500"/>
          </a:p>
        </p:txBody>
      </p:sp>
      <p:sp>
        <p:nvSpPr>
          <p:cNvPr id="361" name="Equation"/>
          <p:cNvSpPr txBox="1"/>
          <p:nvPr/>
        </p:nvSpPr>
        <p:spPr>
          <a:xfrm>
            <a:off x="11304930" y="5025276"/>
            <a:ext cx="184709" cy="39319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j</m:t>
                  </m:r>
                </m:oMath>
              </m:oMathPara>
            </a14:m>
            <a:endParaRPr sz="36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Optimal Rent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Optimal Rental</a:t>
            </a:r>
          </a:p>
        </p:txBody>
      </p:sp>
      <p:sp>
        <p:nvSpPr>
          <p:cNvPr id="364" name="Example:…"/>
          <p:cNvSpPr txBox="1"/>
          <p:nvPr>
            <p:ph type="body" idx="1"/>
          </p:nvPr>
        </p:nvSpPr>
        <p:spPr>
          <a:xfrm>
            <a:off x="3683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/>
          </a:p>
          <a:p>
            <a:pPr/>
          </a:p>
          <a:p>
            <a:pPr/>
          </a:p>
          <a:p>
            <a:pPr lvl="1"/>
          </a:p>
          <a:p>
            <a:pPr lvl="1"/>
          </a:p>
          <a:p>
            <a:pPr lvl="1"/>
            <a:r>
              <a:t>A compatible set is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8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1"/>
            <a:r>
              <a:t>Another compatible set is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9</m:t>
                    </m:r>
                  </m:sub>
                </m:sSub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 </a:t>
            </a:r>
          </a:p>
        </p:txBody>
      </p:sp>
      <p:graphicFrame>
        <p:nvGraphicFramePr>
          <p:cNvPr id="365" name="Table"/>
          <p:cNvGraphicFramePr/>
          <p:nvPr/>
        </p:nvGraphicFramePr>
        <p:xfrm>
          <a:off x="6019800" y="25781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623802"/>
                <a:gridCol w="415668"/>
                <a:gridCol w="366058"/>
                <a:gridCol w="366058"/>
                <a:gridCol w="366058"/>
                <a:gridCol w="366058"/>
                <a:gridCol w="366058"/>
                <a:gridCol w="366058"/>
                <a:gridCol w="366058"/>
                <a:gridCol w="366058"/>
                <a:gridCol w="366058"/>
              </a:tblGrid>
              <a:tr h="6402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i="1" sz="2200">
                          <a:solidFill>
                            <a:srgbClr val="FFFFFF"/>
                          </a:solidFill>
                          <a:sym typeface="Helvetica Neue"/>
                        </a:rPr>
                        <a:t>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63497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si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19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642879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pic>
        <p:nvPicPr>
          <p:cNvPr id="36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0300" y="3708400"/>
            <a:ext cx="5372100" cy="2565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6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591219" y="6958161"/>
            <a:ext cx="2396523" cy="114443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Optimal Rent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Optimal Rental</a:t>
            </a:r>
          </a:p>
        </p:txBody>
      </p:sp>
      <p:sp>
        <p:nvSpPr>
          <p:cNvPr id="370" name="Optimal rental with a dynamic programming algorith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Optimal rental with a dynamic programming algorithm</a:t>
            </a:r>
          </a:p>
          <a:p>
            <a:pPr lvl="1"/>
            <a:r>
              <a:t>Subproblems:  Define        to be the set of activities that start after       finishes and finish before      starts</a:t>
            </a:r>
          </a:p>
        </p:txBody>
      </p:sp>
      <p:sp>
        <p:nvSpPr>
          <p:cNvPr id="371" name="Equation"/>
          <p:cNvSpPr txBox="1"/>
          <p:nvPr/>
        </p:nvSpPr>
        <p:spPr>
          <a:xfrm>
            <a:off x="3852619" y="4054669"/>
            <a:ext cx="315514" cy="34647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</m:oMath>
              </m:oMathPara>
            </a14:m>
            <a:endParaRPr sz="3900"/>
          </a:p>
        </p:txBody>
      </p:sp>
      <p:sp>
        <p:nvSpPr>
          <p:cNvPr id="372" name="Equation"/>
          <p:cNvSpPr txBox="1"/>
          <p:nvPr/>
        </p:nvSpPr>
        <p:spPr>
          <a:xfrm>
            <a:off x="6049719" y="3470468"/>
            <a:ext cx="482059" cy="45841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3900"/>
          </a:p>
        </p:txBody>
      </p:sp>
      <p:sp>
        <p:nvSpPr>
          <p:cNvPr id="373" name="Equation"/>
          <p:cNvSpPr txBox="1"/>
          <p:nvPr/>
        </p:nvSpPr>
        <p:spPr>
          <a:xfrm>
            <a:off x="9161219" y="4054669"/>
            <a:ext cx="384792" cy="34647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3900"/>
          </a:p>
        </p:txBody>
      </p:sp>
      <p:graphicFrame>
        <p:nvGraphicFramePr>
          <p:cNvPr id="374" name="Table"/>
          <p:cNvGraphicFramePr/>
          <p:nvPr/>
        </p:nvGraphicFramePr>
        <p:xfrm>
          <a:off x="3623748" y="5600700"/>
          <a:ext cx="5334001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623802"/>
                <a:gridCol w="415668"/>
                <a:gridCol w="366058"/>
                <a:gridCol w="366058"/>
                <a:gridCol w="366058"/>
                <a:gridCol w="366058"/>
                <a:gridCol w="366058"/>
                <a:gridCol w="366058"/>
                <a:gridCol w="366058"/>
                <a:gridCol w="366058"/>
                <a:gridCol w="366058"/>
              </a:tblGrid>
              <a:tr h="6402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i="1" sz="2200">
                          <a:solidFill>
                            <a:srgbClr val="FFFFFF"/>
                          </a:solidFill>
                          <a:sym typeface="Helvetica Neue"/>
                        </a:rPr>
                        <a:t>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63497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si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19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642879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375" name="Equation"/>
          <p:cNvSpPr txBox="1"/>
          <p:nvPr/>
        </p:nvSpPr>
        <p:spPr>
          <a:xfrm>
            <a:off x="4931909" y="8055762"/>
            <a:ext cx="2108882" cy="51056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1,8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  <a:endParaRPr sz="39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5" grpId="2"/>
      <p:bldP build="whole" bldLvl="1" animBg="1" rev="0" advAuto="0" spid="374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Optimal Rent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Optimal Rental</a:t>
            </a:r>
          </a:p>
        </p:txBody>
      </p:sp>
      <p:sp>
        <p:nvSpPr>
          <p:cNvPr id="378" name="We want to find an optimal rental plan f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want to find an optimal rental plan for  </a:t>
            </a:r>
          </a:p>
          <a:p>
            <a:pPr lvl="1"/>
            <a:r>
              <a:t>Assume that there is an optimal solution that contains activity</a:t>
            </a:r>
          </a:p>
          <a:p>
            <a:pPr lvl="1"/>
            <a:r>
              <a:t>By selecting     , we need to decide what to do with the time before       starts and after       finishes</a:t>
            </a:r>
          </a:p>
          <a:p>
            <a:pPr lvl="1"/>
            <a:r>
              <a:t>These sets are        and  </a:t>
            </a:r>
          </a:p>
        </p:txBody>
      </p:sp>
      <p:sp>
        <p:nvSpPr>
          <p:cNvPr id="379" name="Equation"/>
          <p:cNvSpPr txBox="1"/>
          <p:nvPr/>
        </p:nvSpPr>
        <p:spPr>
          <a:xfrm>
            <a:off x="9148519" y="2695768"/>
            <a:ext cx="482059" cy="45841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3900"/>
          </a:p>
        </p:txBody>
      </p:sp>
      <p:sp>
        <p:nvSpPr>
          <p:cNvPr id="380" name="Equation"/>
          <p:cNvSpPr txBox="1"/>
          <p:nvPr/>
        </p:nvSpPr>
        <p:spPr>
          <a:xfrm>
            <a:off x="3535119" y="3953068"/>
            <a:ext cx="1512927" cy="52733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3900"/>
          </a:p>
        </p:txBody>
      </p:sp>
      <p:sp>
        <p:nvSpPr>
          <p:cNvPr id="381" name="Equation"/>
          <p:cNvSpPr txBox="1"/>
          <p:nvPr/>
        </p:nvSpPr>
        <p:spPr>
          <a:xfrm>
            <a:off x="4322519" y="4791268"/>
            <a:ext cx="320789" cy="41539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</m:oMath>
              </m:oMathPara>
            </a14:m>
            <a:endParaRPr sz="3900"/>
          </a:p>
        </p:txBody>
      </p:sp>
      <p:sp>
        <p:nvSpPr>
          <p:cNvPr id="382" name="Equation"/>
          <p:cNvSpPr txBox="1"/>
          <p:nvPr/>
        </p:nvSpPr>
        <p:spPr>
          <a:xfrm>
            <a:off x="4220919" y="5273868"/>
            <a:ext cx="320789" cy="41539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</m:oMath>
              </m:oMathPara>
            </a14:m>
            <a:endParaRPr sz="3900"/>
          </a:p>
        </p:txBody>
      </p:sp>
      <p:sp>
        <p:nvSpPr>
          <p:cNvPr id="383" name="Equation"/>
          <p:cNvSpPr txBox="1"/>
          <p:nvPr/>
        </p:nvSpPr>
        <p:spPr>
          <a:xfrm>
            <a:off x="7713419" y="5273868"/>
            <a:ext cx="320789" cy="41539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</m:oMath>
              </m:oMathPara>
            </a14:m>
            <a:endParaRPr sz="3900"/>
          </a:p>
        </p:txBody>
      </p:sp>
      <p:sp>
        <p:nvSpPr>
          <p:cNvPr id="384" name="Equation"/>
          <p:cNvSpPr txBox="1"/>
          <p:nvPr/>
        </p:nvSpPr>
        <p:spPr>
          <a:xfrm>
            <a:off x="4792419" y="5921568"/>
            <a:ext cx="418056" cy="52733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</m:oMath>
              </m:oMathPara>
            </a14:m>
            <a:endParaRPr sz="3900"/>
          </a:p>
        </p:txBody>
      </p:sp>
      <p:sp>
        <p:nvSpPr>
          <p:cNvPr id="385" name="Equation"/>
          <p:cNvSpPr txBox="1"/>
          <p:nvPr/>
        </p:nvSpPr>
        <p:spPr>
          <a:xfrm>
            <a:off x="6430719" y="5934268"/>
            <a:ext cx="482059" cy="52733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39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Optimal Rent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Optimal Rental</a:t>
            </a:r>
          </a:p>
        </p:txBody>
      </p:sp>
      <p:sp>
        <p:nvSpPr>
          <p:cNvPr id="388" name="Assume that        is part of an optimal solution        f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that        is part of an optimal solution        for</a:t>
            </a:r>
          </a:p>
          <a:p>
            <a:pPr lvl="1"/>
            <a:r>
              <a:t>Then       is divided into the ones that end before     and the ones that start after</a:t>
            </a:r>
          </a:p>
          <a:p>
            <a:pPr lvl="1"/>
            <a:r>
              <a:t>   </a:t>
            </a:r>
          </a:p>
        </p:txBody>
      </p:sp>
      <p:sp>
        <p:nvSpPr>
          <p:cNvPr id="389" name="Equation"/>
          <p:cNvSpPr txBox="1"/>
          <p:nvPr/>
        </p:nvSpPr>
        <p:spPr>
          <a:xfrm>
            <a:off x="9948619" y="2695768"/>
            <a:ext cx="658633" cy="50462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3900"/>
          </a:p>
        </p:txBody>
      </p:sp>
      <p:sp>
        <p:nvSpPr>
          <p:cNvPr id="390" name="Equation"/>
          <p:cNvSpPr txBox="1"/>
          <p:nvPr/>
        </p:nvSpPr>
        <p:spPr>
          <a:xfrm>
            <a:off x="4081219" y="2835468"/>
            <a:ext cx="320789" cy="41539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</m:oMath>
              </m:oMathPara>
            </a14:m>
            <a:endParaRPr sz="3900"/>
          </a:p>
        </p:txBody>
      </p:sp>
      <p:sp>
        <p:nvSpPr>
          <p:cNvPr id="391" name="Equation"/>
          <p:cNvSpPr txBox="1"/>
          <p:nvPr/>
        </p:nvSpPr>
        <p:spPr>
          <a:xfrm>
            <a:off x="11358319" y="2695768"/>
            <a:ext cx="569974" cy="50412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3900"/>
          </a:p>
        </p:txBody>
      </p:sp>
      <p:sp>
        <p:nvSpPr>
          <p:cNvPr id="392" name="Equation"/>
          <p:cNvSpPr txBox="1"/>
          <p:nvPr/>
        </p:nvSpPr>
        <p:spPr>
          <a:xfrm>
            <a:off x="2862019" y="3445068"/>
            <a:ext cx="658633" cy="50462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3900"/>
          </a:p>
        </p:txBody>
      </p:sp>
      <p:sp>
        <p:nvSpPr>
          <p:cNvPr id="393" name="Equation"/>
          <p:cNvSpPr txBox="1"/>
          <p:nvPr/>
        </p:nvSpPr>
        <p:spPr>
          <a:xfrm>
            <a:off x="10824919" y="3553180"/>
            <a:ext cx="320789" cy="41539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</m:oMath>
              </m:oMathPara>
            </a14:m>
            <a:endParaRPr sz="3900"/>
          </a:p>
        </p:txBody>
      </p:sp>
      <p:sp>
        <p:nvSpPr>
          <p:cNvPr id="394" name="Equation"/>
          <p:cNvSpPr txBox="1"/>
          <p:nvPr/>
        </p:nvSpPr>
        <p:spPr>
          <a:xfrm>
            <a:off x="6342005" y="4041968"/>
            <a:ext cx="320790" cy="41539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</m:oMath>
              </m:oMathPara>
            </a14:m>
            <a:endParaRPr sz="3900"/>
          </a:p>
        </p:txBody>
      </p:sp>
      <p:sp>
        <p:nvSpPr>
          <p:cNvPr id="395" name="Equation"/>
          <p:cNvSpPr txBox="1"/>
          <p:nvPr/>
        </p:nvSpPr>
        <p:spPr>
          <a:xfrm>
            <a:off x="2011742" y="4630305"/>
            <a:ext cx="2737343" cy="48723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∩</m:t>
                  </m:r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3600"/>
          </a:p>
        </p:txBody>
      </p:sp>
      <p:sp>
        <p:nvSpPr>
          <p:cNvPr id="396" name="Equation"/>
          <p:cNvSpPr txBox="1"/>
          <p:nvPr/>
        </p:nvSpPr>
        <p:spPr>
          <a:xfrm>
            <a:off x="5133729" y="4633185"/>
            <a:ext cx="2768683" cy="48723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∩</m:t>
                  </m:r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3600"/>
          </a:p>
        </p:txBody>
      </p:sp>
      <p:sp>
        <p:nvSpPr>
          <p:cNvPr id="397" name="Equation"/>
          <p:cNvSpPr txBox="1"/>
          <p:nvPr/>
        </p:nvSpPr>
        <p:spPr>
          <a:xfrm>
            <a:off x="2011742" y="5442865"/>
            <a:ext cx="4794928" cy="58852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∪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sSub>
                    <m:e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43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∪</m:t>
                  </m:r>
                  <m:sSub>
                    <m:e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4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43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Optimal Rent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Optimal Rental</a:t>
            </a:r>
          </a:p>
        </p:txBody>
      </p:sp>
      <p:pic>
        <p:nvPicPr>
          <p:cNvPr id="40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3800" y="2374900"/>
            <a:ext cx="10185400" cy="5600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132" name="Example:  Coins with values 1, 3, 5, 8 to make change of 15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Example:  Coins with values 1, 3, 5, 8 to make change of 15</a:t>
            </a:r>
          </a:p>
        </p:txBody>
      </p:sp>
      <p:graphicFrame>
        <p:nvGraphicFramePr>
          <p:cNvPr id="133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Optimal Rent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Optimal Rental</a:t>
            </a:r>
          </a:p>
        </p:txBody>
      </p:sp>
      <p:sp>
        <p:nvSpPr>
          <p:cNvPr id="403" name="Clearly,        is an optimal solution f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Clearly,        is an optimal solution for </a:t>
            </a:r>
          </a:p>
          <a:p>
            <a:pPr/>
            <a:r>
              <a:t>      is an optimal solution for</a:t>
            </a:r>
          </a:p>
          <a:p>
            <a:pPr/>
            <a:r>
              <a:t>For if not, we could construct a better solution for </a:t>
            </a:r>
          </a:p>
        </p:txBody>
      </p:sp>
      <p:pic>
        <p:nvPicPr>
          <p:cNvPr id="40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76940" y="5334148"/>
            <a:ext cx="6050920" cy="3327252"/>
          </a:xfrm>
          <a:prstGeom prst="rect">
            <a:avLst/>
          </a:prstGeom>
          <a:ln w="12700">
            <a:miter lim="400000"/>
          </a:ln>
        </p:spPr>
      </p:pic>
      <p:sp>
        <p:nvSpPr>
          <p:cNvPr id="405" name="Equation"/>
          <p:cNvSpPr txBox="1"/>
          <p:nvPr/>
        </p:nvSpPr>
        <p:spPr>
          <a:xfrm>
            <a:off x="2913442" y="2725305"/>
            <a:ext cx="571436" cy="48723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</m:oMath>
              </m:oMathPara>
            </a14:m>
            <a:endParaRPr sz="3600"/>
          </a:p>
        </p:txBody>
      </p:sp>
      <p:sp>
        <p:nvSpPr>
          <p:cNvPr id="406" name="Equation"/>
          <p:cNvSpPr txBox="1"/>
          <p:nvPr/>
        </p:nvSpPr>
        <p:spPr>
          <a:xfrm>
            <a:off x="8374443" y="2725534"/>
            <a:ext cx="489596" cy="48677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</m:oMath>
              </m:oMathPara>
            </a14:m>
            <a:endParaRPr sz="3600"/>
          </a:p>
        </p:txBody>
      </p:sp>
      <p:sp>
        <p:nvSpPr>
          <p:cNvPr id="407" name="Equation"/>
          <p:cNvSpPr txBox="1"/>
          <p:nvPr/>
        </p:nvSpPr>
        <p:spPr>
          <a:xfrm>
            <a:off x="1376742" y="3461905"/>
            <a:ext cx="607970" cy="48723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3600"/>
          </a:p>
        </p:txBody>
      </p:sp>
      <p:sp>
        <p:nvSpPr>
          <p:cNvPr id="408" name="Equation"/>
          <p:cNvSpPr txBox="1"/>
          <p:nvPr/>
        </p:nvSpPr>
        <p:spPr>
          <a:xfrm>
            <a:off x="6748843" y="3462134"/>
            <a:ext cx="526130" cy="48677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3600"/>
          </a:p>
        </p:txBody>
      </p:sp>
      <p:sp>
        <p:nvSpPr>
          <p:cNvPr id="409" name="Equation"/>
          <p:cNvSpPr txBox="1"/>
          <p:nvPr/>
        </p:nvSpPr>
        <p:spPr>
          <a:xfrm>
            <a:off x="10635043" y="4224134"/>
            <a:ext cx="526130" cy="4653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36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Optimal Rent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Optimal Rental</a:t>
            </a:r>
          </a:p>
        </p:txBody>
      </p:sp>
      <p:sp>
        <p:nvSpPr>
          <p:cNvPr id="412" name="We can therefore solve recursively the problem for         by looking at all possible activities f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therefore solve recursively the problem for         by looking at all possible activities for</a:t>
            </a:r>
          </a:p>
          <a:p>
            <a:pPr lvl="1"/>
            <a:r>
              <a:t>Define                   Max number of compatible activities in</a:t>
            </a:r>
          </a:p>
          <a:p>
            <a:pPr lvl="1"/>
            <a:r>
              <a:t>Then:</a:t>
            </a:r>
          </a:p>
          <a:p>
            <a:pPr lvl="1"/>
          </a:p>
          <a:p>
            <a:pPr lvl="2"/>
          </a:p>
          <a:p>
            <a:pPr lvl="2"/>
            <a:r>
              <a:t>The 0 is necessary because there might be no activity in  </a:t>
            </a:r>
          </a:p>
        </p:txBody>
      </p:sp>
      <p:sp>
        <p:nvSpPr>
          <p:cNvPr id="413" name="Equation"/>
          <p:cNvSpPr txBox="1"/>
          <p:nvPr/>
        </p:nvSpPr>
        <p:spPr>
          <a:xfrm>
            <a:off x="10749343" y="2712834"/>
            <a:ext cx="526130" cy="4653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3600"/>
          </a:p>
        </p:txBody>
      </p:sp>
      <p:sp>
        <p:nvSpPr>
          <p:cNvPr id="414" name="Equation"/>
          <p:cNvSpPr txBox="1"/>
          <p:nvPr/>
        </p:nvSpPr>
        <p:spPr>
          <a:xfrm>
            <a:off x="7891843" y="3309734"/>
            <a:ext cx="296113" cy="38344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</m:oMath>
              </m:oMathPara>
            </a14:m>
            <a:endParaRPr sz="3600"/>
          </a:p>
        </p:txBody>
      </p:sp>
      <p:sp>
        <p:nvSpPr>
          <p:cNvPr id="415" name="Equation"/>
          <p:cNvSpPr txBox="1"/>
          <p:nvPr/>
        </p:nvSpPr>
        <p:spPr>
          <a:xfrm>
            <a:off x="3378674" y="3948360"/>
            <a:ext cx="1759667" cy="40538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[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k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]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</m:oMath>
              </m:oMathPara>
            </a14:m>
            <a:endParaRPr sz="3800"/>
          </a:p>
        </p:txBody>
      </p:sp>
      <p:sp>
        <p:nvSpPr>
          <p:cNvPr id="416" name="Equation"/>
          <p:cNvSpPr txBox="1"/>
          <p:nvPr/>
        </p:nvSpPr>
        <p:spPr>
          <a:xfrm>
            <a:off x="2392743" y="4452734"/>
            <a:ext cx="526130" cy="4653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3600"/>
          </a:p>
        </p:txBody>
      </p:sp>
      <p:sp>
        <p:nvSpPr>
          <p:cNvPr id="417" name="Equation"/>
          <p:cNvSpPr txBox="1"/>
          <p:nvPr/>
        </p:nvSpPr>
        <p:spPr>
          <a:xfrm>
            <a:off x="1955978" y="5882435"/>
            <a:ext cx="9628263" cy="57867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[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k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]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max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0,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max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[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j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]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[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j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k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]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600"/>
          </a:p>
        </p:txBody>
      </p:sp>
      <p:sp>
        <p:nvSpPr>
          <p:cNvPr id="418" name="Equation"/>
          <p:cNvSpPr txBox="1"/>
          <p:nvPr/>
        </p:nvSpPr>
        <p:spPr>
          <a:xfrm>
            <a:off x="4259643" y="7983334"/>
            <a:ext cx="526130" cy="46534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</m:oMath>
              </m:oMathPara>
            </a14:m>
            <a:endParaRPr sz="36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Optimal Rent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Optimal Rental</a:t>
            </a:r>
          </a:p>
        </p:txBody>
      </p:sp>
      <p:sp>
        <p:nvSpPr>
          <p:cNvPr id="421" name="The recursion leads to a nice dynamic programming problem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recursion leads to a nice dynamic programming problem</a:t>
            </a:r>
          </a:p>
        </p:txBody>
      </p:sp>
      <p:sp>
        <p:nvSpPr>
          <p:cNvPr id="422" name="Equation"/>
          <p:cNvSpPr txBox="1"/>
          <p:nvPr/>
        </p:nvSpPr>
        <p:spPr>
          <a:xfrm>
            <a:off x="1688269" y="4282235"/>
            <a:ext cx="9628263" cy="57867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[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k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]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max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0,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max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[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j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]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[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j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k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]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</m:t>
                      </m:r>
                    </m:e>
                    <m: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6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Optimal Rent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Optimal Rental</a:t>
            </a:r>
          </a:p>
        </p:txBody>
      </p:sp>
      <p:sp>
        <p:nvSpPr>
          <p:cNvPr id="425" name="But can we do better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But can we do better?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Optimal Rent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Optimal Rental</a:t>
            </a:r>
          </a:p>
        </p:txBody>
      </p:sp>
      <p:sp>
        <p:nvSpPr>
          <p:cNvPr id="428" name="Start out with the initial problem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Start out with the initial problem</a:t>
            </a:r>
          </a:p>
          <a:p>
            <a:pPr lvl="1"/>
            <a:r>
              <a:t>Select the activity that finishes first</a:t>
            </a:r>
          </a:p>
          <a:p>
            <a:pPr lvl="2"/>
            <a:r>
              <a:t>this would be </a:t>
            </a:r>
          </a:p>
          <a:p>
            <a:pPr lvl="1"/>
            <a:r>
              <a:t>This leaves most space for all other activities</a:t>
            </a:r>
          </a:p>
          <a:p>
            <a:pPr lvl="2"/>
            <a:r>
              <a:t>Call </a:t>
            </a:r>
            <a14:m>
              <m:oMath>
                <m:sSub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 the set of activities compatible with </a:t>
            </a:r>
            <a14:m>
              <m:oMath>
                <m:sSub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</a:p>
          <a:p>
            <a:pPr lvl="4"/>
            <a:r>
              <a:t>These are those starting after </a:t>
            </a:r>
            <a14:m>
              <m:oMath>
                <m:sSub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</a:p>
          <a:p>
            <a:pPr lvl="2"/>
            <a:r>
              <a:t>Similarly, call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t> the set of activities starting after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t> </a:t>
            </a:r>
          </a:p>
        </p:txBody>
      </p:sp>
      <p:sp>
        <p:nvSpPr>
          <p:cNvPr id="429" name="Equation"/>
          <p:cNvSpPr txBox="1"/>
          <p:nvPr/>
        </p:nvSpPr>
        <p:spPr>
          <a:xfrm>
            <a:off x="5032352" y="4324580"/>
            <a:ext cx="379755" cy="36017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m:oMathPara>
            </a14:m>
            <a:endParaRPr sz="41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Optimal Rent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Optimal Rental</a:t>
            </a:r>
          </a:p>
        </p:txBody>
      </p:sp>
      <p:sp>
        <p:nvSpPr>
          <p:cNvPr id="432" name="Theorem:  For any non-empty problem   let    be the activity with the smallest end time.   Then   is contained in an optimal solution…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Theorem:  For any non-empty problem </a:t>
            </a:r>
            <a14:m>
              <m:oMath>
                <m:sSub>
                  <m:e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t> let </a:t>
            </a:r>
            <a14:m>
              <m:oMath>
                <m:sSub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 be the activity with the smallest end time.   Then </a:t>
            </a:r>
            <a14:m>
              <m:oMath>
                <m:sSub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is contained in an optimal solution   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Proof:  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Let </a:t>
            </a:r>
            <a14:m>
              <m:oMath>
                <m:sSub>
                  <m:e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t> be a solution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i.e. the maximum sized compatible subset in </a:t>
            </a:r>
            <a14:m>
              <m:oMath>
                <m:sSub>
                  <m:e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Let </a:t>
            </a:r>
            <a14:m>
              <m:oMath>
                <m:sSub>
                  <m:e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sSub>
                  <m:e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t> be the activity with earliest finish time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If </a:t>
            </a:r>
            <a14:m>
              <m:oMath>
                <m:sSub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 then we are done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Optimal Rent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Optimal Rental</a:t>
            </a:r>
          </a:p>
        </p:txBody>
      </p:sp>
      <p:sp>
        <p:nvSpPr>
          <p:cNvPr id="435" name="Theorem:  For any non-empty problem   let    be the activity with the smallest end time.   Then   is contained in an optimal solution…"/>
          <p:cNvSpPr txBox="1"/>
          <p:nvPr>
            <p:ph type="body" idx="1"/>
          </p:nvPr>
        </p:nvSpPr>
        <p:spPr>
          <a:xfrm>
            <a:off x="952500" y="2590800"/>
            <a:ext cx="11099800" cy="6724626"/>
          </a:xfrm>
          <a:prstGeom prst="rect">
            <a:avLst/>
          </a:prstGeom>
        </p:spPr>
        <p:txBody>
          <a:bodyPr anchor="t"/>
          <a:lstStyle/>
          <a:p>
            <a:pPr/>
            <a:r>
              <a:t>Theorem:  For any non-empty problem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t> let </a:t>
            </a:r>
            <a14:m>
              <m:oMath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 be the activity with the smallest end time.   Then </a:t>
            </a:r>
            <a14:m>
              <m:oMath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is contained in an optimal solution   </a:t>
            </a:r>
          </a:p>
          <a:p>
            <a:pPr/>
            <a:r>
              <a:t>Proof:  </a:t>
            </a:r>
          </a:p>
          <a:p>
            <a:pPr lvl="1"/>
            <a:r>
              <a:t>Otherwise replace </a:t>
            </a:r>
            <a14:m>
              <m:oMath>
                <m:sSub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 with </a:t>
            </a:r>
            <a14:m>
              <m:oMath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in </a:t>
            </a:r>
            <a14:m>
              <m:oMath>
                <m:sSub>
                  <m:e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t>    </a:t>
            </a:r>
          </a:p>
          <a:p>
            <a:pPr lvl="2"/>
            <a14:m>
              <m:oMath>
                <m:sSub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b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∪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 </a:t>
            </a:r>
          </a:p>
          <a:p>
            <a:pPr lvl="2"/>
            <a:r>
              <a:t>Since </a:t>
            </a:r>
            <a14:m>
              <m:oMath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is the first to finish, this is a set of compatible activities</a:t>
            </a:r>
          </a:p>
          <a:p>
            <a:pPr lvl="2"/>
            <a:r>
              <a:t>Therefore, there exists an optimal solution with </a:t>
            </a:r>
            <a14:m>
              <m:oMath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Optimal Rent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Optimal Rental</a:t>
            </a:r>
          </a:p>
        </p:txBody>
      </p:sp>
      <p:sp>
        <p:nvSpPr>
          <p:cNvPr id="438" name="Result of the Theore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Result of the Theorem:</a:t>
            </a:r>
          </a:p>
          <a:p>
            <a:pPr lvl="2"/>
            <a:r>
              <a:t>We can find an optimal solution (but not necessarily all optimal solutions) by always picking the first one to finish.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Optimal Rent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Optimal Rental</a:t>
            </a:r>
          </a:p>
        </p:txBody>
      </p:sp>
      <p:sp>
        <p:nvSpPr>
          <p:cNvPr id="441" name="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Select     </a:t>
            </a:r>
          </a:p>
          <a:p>
            <a:pPr/>
            <a:r>
              <a:t>Exclude       ,     , and       as incompatible</a:t>
            </a:r>
          </a:p>
          <a:p>
            <a:pPr/>
            <a:r>
              <a:t>Choose       ,       ,  and         for the complete solution</a:t>
            </a:r>
          </a:p>
        </p:txBody>
      </p:sp>
      <p:graphicFrame>
        <p:nvGraphicFramePr>
          <p:cNvPr id="442" name="Table"/>
          <p:cNvGraphicFramePr/>
          <p:nvPr/>
        </p:nvGraphicFramePr>
        <p:xfrm>
          <a:off x="3089652" y="3540617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623802"/>
                <a:gridCol w="415668"/>
                <a:gridCol w="366058"/>
                <a:gridCol w="366058"/>
                <a:gridCol w="366058"/>
                <a:gridCol w="366058"/>
                <a:gridCol w="366058"/>
                <a:gridCol w="366058"/>
                <a:gridCol w="366058"/>
                <a:gridCol w="366058"/>
                <a:gridCol w="366058"/>
              </a:tblGrid>
              <a:tr h="6402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i="1" sz="2200">
                          <a:solidFill>
                            <a:srgbClr val="FFFFFF"/>
                          </a:solidFill>
                          <a:sym typeface="Helvetica Neue"/>
                        </a:rPr>
                        <a:t>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634972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si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19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642879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21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443" name="Equation"/>
          <p:cNvSpPr txBox="1"/>
          <p:nvPr/>
        </p:nvSpPr>
        <p:spPr>
          <a:xfrm>
            <a:off x="3182109" y="6586381"/>
            <a:ext cx="379756" cy="36017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m:oMathPara>
            </a14:m>
            <a:endParaRPr sz="4100"/>
          </a:p>
        </p:txBody>
      </p:sp>
      <p:sp>
        <p:nvSpPr>
          <p:cNvPr id="444" name="Equation"/>
          <p:cNvSpPr txBox="1"/>
          <p:nvPr/>
        </p:nvSpPr>
        <p:spPr>
          <a:xfrm>
            <a:off x="3182109" y="7348381"/>
            <a:ext cx="416218" cy="36017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  <a:endParaRPr sz="4100"/>
          </a:p>
        </p:txBody>
      </p:sp>
      <p:sp>
        <p:nvSpPr>
          <p:cNvPr id="445" name="Equation"/>
          <p:cNvSpPr txBox="1"/>
          <p:nvPr/>
        </p:nvSpPr>
        <p:spPr>
          <a:xfrm>
            <a:off x="3867909" y="7345793"/>
            <a:ext cx="394768" cy="36535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</m:oMath>
              </m:oMathPara>
            </a14:m>
            <a:endParaRPr sz="4100"/>
          </a:p>
        </p:txBody>
      </p:sp>
      <p:sp>
        <p:nvSpPr>
          <p:cNvPr id="446" name="Equation"/>
          <p:cNvSpPr txBox="1"/>
          <p:nvPr/>
        </p:nvSpPr>
        <p:spPr>
          <a:xfrm>
            <a:off x="5442709" y="7345793"/>
            <a:ext cx="408961" cy="36017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sub>
                  </m:sSub>
                </m:oMath>
              </m:oMathPara>
            </a14:m>
            <a:endParaRPr sz="4100"/>
          </a:p>
        </p:txBody>
      </p:sp>
      <p:sp>
        <p:nvSpPr>
          <p:cNvPr id="447" name="Equation"/>
          <p:cNvSpPr txBox="1"/>
          <p:nvPr/>
        </p:nvSpPr>
        <p:spPr>
          <a:xfrm>
            <a:off x="3182109" y="8110381"/>
            <a:ext cx="396022" cy="36535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sub>
                  </m:sSub>
                </m:oMath>
              </m:oMathPara>
            </a14:m>
            <a:endParaRPr sz="4100"/>
          </a:p>
        </p:txBody>
      </p:sp>
      <p:sp>
        <p:nvSpPr>
          <p:cNvPr id="448" name="Equation"/>
          <p:cNvSpPr txBox="1"/>
          <p:nvPr/>
        </p:nvSpPr>
        <p:spPr>
          <a:xfrm>
            <a:off x="4109209" y="8110381"/>
            <a:ext cx="398610" cy="36535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</m:sub>
                  </m:sSub>
                </m:oMath>
              </m:oMathPara>
            </a14:m>
            <a:endParaRPr sz="4100"/>
          </a:p>
        </p:txBody>
      </p:sp>
      <p:sp>
        <p:nvSpPr>
          <p:cNvPr id="449" name="Equation"/>
          <p:cNvSpPr txBox="1"/>
          <p:nvPr/>
        </p:nvSpPr>
        <p:spPr>
          <a:xfrm>
            <a:off x="5785609" y="8110381"/>
            <a:ext cx="594919" cy="36535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4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sub>
                  </m:sSub>
                </m:oMath>
              </m:oMathPara>
            </a14:m>
            <a:endParaRPr sz="41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2" grpId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reedy Algorith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Greedy Algorithms</a:t>
            </a:r>
          </a:p>
        </p:txBody>
      </p:sp>
      <p:sp>
        <p:nvSpPr>
          <p:cNvPr id="452" name="Greedy algorithm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Greedy algorithms</a:t>
            </a:r>
          </a:p>
          <a:p>
            <a:pPr lvl="1"/>
            <a:r>
              <a:t>Determine the optimal substructure</a:t>
            </a:r>
          </a:p>
          <a:p>
            <a:pPr lvl="1"/>
            <a:r>
              <a:t>Develop a recursive solution</a:t>
            </a:r>
          </a:p>
          <a:p>
            <a:pPr lvl="1"/>
            <a:r>
              <a:t>Show that making the greedy choice is best</a:t>
            </a:r>
          </a:p>
          <a:p>
            <a:pPr lvl="1"/>
            <a:r>
              <a:t>Show that making the greedy choice leads to a similar subproblem</a:t>
            </a:r>
          </a:p>
          <a:p>
            <a:pPr lvl="1"/>
            <a:r>
              <a:t>Obtain a recursive algorithm</a:t>
            </a:r>
          </a:p>
          <a:p>
            <a:pPr lvl="1"/>
            <a:r>
              <a:t>Convert the recursive algorithm to an iterative algorithm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136" name="Example:  Coins with values 1, 3, 5, 8 to make change of 15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Example:  Coins with values 1, 3, 5, 8 to make change of 15</a:t>
            </a:r>
          </a:p>
          <a:p>
            <a:pPr/>
            <a:r>
              <a:t>First column is easy</a:t>
            </a:r>
          </a:p>
        </p:txBody>
      </p:sp>
      <p:graphicFrame>
        <p:nvGraphicFramePr>
          <p:cNvPr id="137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92906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140" name="Second column asks how many threes I should use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 marL="355600" indent="-355600" defTabSz="467359">
              <a:spcBef>
                <a:spcPts val="1700"/>
              </a:spcBef>
              <a:defRPr sz="2560"/>
            </a:pPr>
            <a:r>
              <a:t>Second column asks how many threes I should use</a:t>
            </a:r>
          </a:p>
          <a:p>
            <a:pPr lvl="1" marL="711200" indent="-355600" defTabSz="467359">
              <a:spcBef>
                <a:spcPts val="1700"/>
              </a:spcBef>
              <a:defRPr sz="2560"/>
            </a:pPr>
            <a:r>
              <a:t>Example for value 10:</a:t>
            </a:r>
          </a:p>
          <a:p>
            <a:pPr lvl="2" marL="1066800" indent="-355600" defTabSz="467359">
              <a:spcBef>
                <a:spcPts val="1700"/>
              </a:spcBef>
              <a:defRPr sz="2560"/>
            </a:pPr>
            <a:r>
              <a:t>Can use none</a:t>
            </a:r>
          </a:p>
          <a:p>
            <a:pPr lvl="3" marL="1422400" indent="-355600" defTabSz="467359">
              <a:spcBef>
                <a:spcPts val="1700"/>
              </a:spcBef>
              <a:defRPr sz="2560"/>
            </a:pPr>
            <a:r>
              <a:t>Cost is 10</a:t>
            </a:r>
          </a:p>
          <a:p>
            <a:pPr lvl="2" marL="1066800" indent="-355600" defTabSz="467359">
              <a:spcBef>
                <a:spcPts val="1700"/>
              </a:spcBef>
              <a:defRPr sz="2560"/>
            </a:pPr>
            <a:r>
              <a:t>Can use one three</a:t>
            </a:r>
          </a:p>
          <a:p>
            <a:pPr lvl="3" marL="1422400" indent="-355600" defTabSz="467359">
              <a:spcBef>
                <a:spcPts val="1700"/>
              </a:spcBef>
              <a:defRPr sz="2560"/>
            </a:pPr>
            <a:r>
              <a:t>Cost is 1+7 </a:t>
            </a:r>
          </a:p>
          <a:p>
            <a:pPr lvl="2" marL="1066800" indent="-355600" defTabSz="467359">
              <a:spcBef>
                <a:spcPts val="1700"/>
              </a:spcBef>
              <a:defRPr sz="2560"/>
            </a:pPr>
            <a:r>
              <a:t>Can use two threes</a:t>
            </a:r>
          </a:p>
          <a:p>
            <a:pPr lvl="3" marL="1422400" indent="-355600" defTabSz="467359">
              <a:spcBef>
                <a:spcPts val="1700"/>
              </a:spcBef>
              <a:defRPr sz="2560"/>
            </a:pPr>
            <a:r>
              <a:t>Cost is 2+4</a:t>
            </a:r>
          </a:p>
          <a:p>
            <a:pPr lvl="2" marL="1066800" indent="-355600" defTabSz="467359">
              <a:spcBef>
                <a:spcPts val="1700"/>
              </a:spcBef>
              <a:defRPr sz="2560"/>
            </a:pPr>
            <a:r>
              <a:t>Can use three threes</a:t>
            </a:r>
          </a:p>
          <a:p>
            <a:pPr lvl="3" marL="1422400" indent="-355600" defTabSz="467359">
              <a:spcBef>
                <a:spcPts val="1700"/>
              </a:spcBef>
              <a:defRPr sz="2560"/>
            </a:pPr>
            <a:r>
              <a:t>Cost is 3+1</a:t>
            </a:r>
          </a:p>
        </p:txBody>
      </p:sp>
      <p:graphicFrame>
        <p:nvGraphicFramePr>
          <p:cNvPr id="141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???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42" name="Line"/>
          <p:cNvSpPr/>
          <p:nvPr/>
        </p:nvSpPr>
        <p:spPr>
          <a:xfrm flipH="1">
            <a:off x="8418200" y="6838946"/>
            <a:ext cx="652979" cy="1"/>
          </a:xfrm>
          <a:prstGeom prst="line">
            <a:avLst/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3" name="Line"/>
          <p:cNvSpPr/>
          <p:nvPr/>
        </p:nvSpPr>
        <p:spPr>
          <a:xfrm flipH="1" flipV="1">
            <a:off x="8412974" y="5845248"/>
            <a:ext cx="643668" cy="879688"/>
          </a:xfrm>
          <a:prstGeom prst="line">
            <a:avLst/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4" name="Line"/>
          <p:cNvSpPr/>
          <p:nvPr/>
        </p:nvSpPr>
        <p:spPr>
          <a:xfrm flipH="1" flipV="1">
            <a:off x="8425904" y="4736242"/>
            <a:ext cx="637028" cy="1991836"/>
          </a:xfrm>
          <a:prstGeom prst="line">
            <a:avLst/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5" name="Line"/>
          <p:cNvSpPr/>
          <p:nvPr/>
        </p:nvSpPr>
        <p:spPr>
          <a:xfrm flipH="1" flipV="1">
            <a:off x="8440261" y="3700182"/>
            <a:ext cx="631518" cy="3209289"/>
          </a:xfrm>
          <a:prstGeom prst="line">
            <a:avLst/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148" name="Second column asks how many threes I should use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 marL="408940" indent="-408940" defTabSz="537463">
              <a:spcBef>
                <a:spcPts val="2000"/>
              </a:spcBef>
              <a:defRPr sz="2944"/>
            </a:pPr>
            <a:r>
              <a:t>Second column asks how many threes I should use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Formula is</a:t>
            </a:r>
          </a:p>
          <a:p>
            <a:pPr lvl="1" marL="0" indent="0" defTabSz="537463">
              <a:spcBef>
                <a:spcPts val="2000"/>
              </a:spcBef>
              <a:buSzTx/>
              <a:buNone/>
              <a:defRPr sz="2944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min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sSub>
                    <m:e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e>
                    <m: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sSub>
                        <m:e>
                          <m:r>
                            <a:rPr xmlns:a="http://schemas.openxmlformats.org/drawingml/2006/main" sz="3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r>
                            <a:rPr xmlns:a="http://schemas.openxmlformats.org/drawingml/2006/main" sz="3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j</m:t>
                          </m:r>
                        </m:sub>
                      </m:sSub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ν</m:t>
                      </m:r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ν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|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ν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0,1,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⌊</m:t>
                  </m:r>
                  <m:f>
                    <m:fPr>
                      <m:ctrlP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1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num>
                    <m:den>
                      <m:sSub>
                        <m:e>
                          <m:r>
                            <a:rPr xmlns:a="http://schemas.openxmlformats.org/drawingml/2006/main" sz="3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r>
                            <a:rPr xmlns:a="http://schemas.openxmlformats.org/drawingml/2006/main" sz="31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</m:den>
                  </m:f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⌋</m:t>
                  </m:r>
                  <m:r>
                    <a:rPr xmlns:a="http://schemas.openxmlformats.org/drawingml/2006/main" sz="31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</a:p>
          <a:p>
            <a:pPr lvl="1" marL="0" indent="0" defTabSz="537463">
              <a:spcBef>
                <a:spcPts val="2000"/>
              </a:spcBef>
              <a:buSzTx/>
              <a:buNone/>
              <a:defRPr sz="2944"/>
            </a:pPr>
            <a14:m>
              <m:oMath>
                <m:sSub>
                  <m:e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e>
                  <m:sub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sSub>
                      <m:e>
                        <m: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j</m:t>
                        </m:r>
                      </m:sub>
                    </m:sSub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v</m:t>
                    </m:r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j</m:t>
                    </m:r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  costs of making change of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ν</m:t>
                </m:r>
                <m:sSub>
                  <m:e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v</m:t>
                    </m:r>
                  </m:e>
                  <m:sub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j</m:t>
                    </m:r>
                  </m:sub>
                </m:sSub>
              </m:oMath>
            </a14:m>
            <a:r>
              <a:t> with coins up to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j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</a:p>
          <a:p>
            <a:pPr lvl="1" marL="0" indent="0" defTabSz="537463">
              <a:spcBef>
                <a:spcPts val="2000"/>
              </a:spcBef>
              <a:buSzTx/>
              <a:buNone/>
              <a:defRPr sz="2944"/>
            </a:pP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ν</m:t>
                </m:r>
              </m:oMath>
            </a14:m>
            <a:r>
              <a:t>  costs of using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ν</m:t>
                </m:r>
              </m:oMath>
            </a14:m>
            <a:r>
              <a:t> coins of value </a:t>
            </a:r>
            <a14:m>
              <m:oMath>
                <m:sSub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v</m:t>
                    </m:r>
                  </m:e>
                  <m: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j</m:t>
                    </m:r>
                  </m:sub>
                </m:sSub>
              </m:oMath>
            </a14:m>
            <a:endParaRPr sz="3200"/>
          </a:p>
        </p:txBody>
      </p:sp>
      <p:graphicFrame>
        <p:nvGraphicFramePr>
          <p:cNvPr id="149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???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50" name="Line"/>
          <p:cNvSpPr/>
          <p:nvPr/>
        </p:nvSpPr>
        <p:spPr>
          <a:xfrm flipH="1">
            <a:off x="8418200" y="6838946"/>
            <a:ext cx="652979" cy="1"/>
          </a:xfrm>
          <a:prstGeom prst="line">
            <a:avLst/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" name="Line"/>
          <p:cNvSpPr/>
          <p:nvPr/>
        </p:nvSpPr>
        <p:spPr>
          <a:xfrm flipH="1" flipV="1">
            <a:off x="8412974" y="5845248"/>
            <a:ext cx="643668" cy="879688"/>
          </a:xfrm>
          <a:prstGeom prst="line">
            <a:avLst/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" name="Line"/>
          <p:cNvSpPr/>
          <p:nvPr/>
        </p:nvSpPr>
        <p:spPr>
          <a:xfrm flipH="1" flipV="1">
            <a:off x="8425904" y="4736242"/>
            <a:ext cx="637028" cy="1991836"/>
          </a:xfrm>
          <a:prstGeom prst="line">
            <a:avLst/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" name="Line"/>
          <p:cNvSpPr/>
          <p:nvPr/>
        </p:nvSpPr>
        <p:spPr>
          <a:xfrm flipH="1" flipV="1">
            <a:off x="8440261" y="3700182"/>
            <a:ext cx="631518" cy="3209289"/>
          </a:xfrm>
          <a:prstGeom prst="line">
            <a:avLst/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he Change Making Proble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The Change Making Problem</a:t>
            </a:r>
          </a:p>
        </p:txBody>
      </p:sp>
      <p:sp>
        <p:nvSpPr>
          <p:cNvPr id="156" name="Our alternatives are:…"/>
          <p:cNvSpPr txBox="1"/>
          <p:nvPr>
            <p:ph type="body" sz="half" idx="1"/>
          </p:nvPr>
        </p:nvSpPr>
        <p:spPr>
          <a:xfrm>
            <a:off x="566142" y="2532260"/>
            <a:ext cx="5790258" cy="6403580"/>
          </a:xfrm>
          <a:prstGeom prst="rect">
            <a:avLst/>
          </a:prstGeom>
        </p:spPr>
        <p:txBody>
          <a:bodyPr anchor="t"/>
          <a:lstStyle/>
          <a:p>
            <a:pPr/>
            <a:r>
              <a:t>Our alternatives are:</a:t>
            </a:r>
          </a:p>
          <a:p>
            <a:pPr lvl="1"/>
            <a:r>
              <a:t>No threes: 10</a:t>
            </a:r>
          </a:p>
          <a:p>
            <a:pPr lvl="1"/>
            <a:r>
              <a:t>One three: 7+1=8</a:t>
            </a:r>
          </a:p>
          <a:p>
            <a:pPr lvl="1"/>
            <a:r>
              <a:t>Two threes 4+2=6</a:t>
            </a:r>
          </a:p>
          <a:p>
            <a:pPr lvl="1"/>
            <a:r>
              <a:t>Three threes 1+3=4</a:t>
            </a:r>
          </a:p>
        </p:txBody>
      </p:sp>
      <p:graphicFrame>
        <p:nvGraphicFramePr>
          <p:cNvPr id="157" name="Table"/>
          <p:cNvGraphicFramePr/>
          <p:nvPr/>
        </p:nvGraphicFramePr>
        <p:xfrm>
          <a:off x="6718300" y="2590800"/>
          <a:ext cx="5334000" cy="6286500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{4C3C2611-4C71-4FC5-86AE-919BDF0F9419}</a:tableStyleId>
              </a:tblPr>
              <a:tblGrid>
                <a:gridCol w="1066800"/>
                <a:gridCol w="1066800"/>
                <a:gridCol w="1066800"/>
                <a:gridCol w="1066800"/>
                <a:gridCol w="1066800"/>
              </a:tblGrid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Value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ones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threes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five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eights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6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8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13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69794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58" name="Line"/>
          <p:cNvSpPr/>
          <p:nvPr/>
        </p:nvSpPr>
        <p:spPr>
          <a:xfrm flipH="1">
            <a:off x="8418200" y="6838946"/>
            <a:ext cx="652979" cy="1"/>
          </a:xfrm>
          <a:prstGeom prst="line">
            <a:avLst/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9" name="Line"/>
          <p:cNvSpPr/>
          <p:nvPr/>
        </p:nvSpPr>
        <p:spPr>
          <a:xfrm flipH="1" flipV="1">
            <a:off x="8412974" y="5845248"/>
            <a:ext cx="643668" cy="879688"/>
          </a:xfrm>
          <a:prstGeom prst="line">
            <a:avLst/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" name="Line"/>
          <p:cNvSpPr/>
          <p:nvPr/>
        </p:nvSpPr>
        <p:spPr>
          <a:xfrm flipH="1" flipV="1">
            <a:off x="8425904" y="4736242"/>
            <a:ext cx="637028" cy="1991836"/>
          </a:xfrm>
          <a:prstGeom prst="line">
            <a:avLst/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1" name="Line"/>
          <p:cNvSpPr/>
          <p:nvPr/>
        </p:nvSpPr>
        <p:spPr>
          <a:xfrm flipH="1" flipV="1">
            <a:off x="8440261" y="3700182"/>
            <a:ext cx="631518" cy="3209289"/>
          </a:xfrm>
          <a:prstGeom prst="line">
            <a:avLst/>
          </a:prstGeom>
          <a:ln w="254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