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ynamic and Greedy Programm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Dynamic and Greedy Programming </a:t>
            </a:r>
          </a:p>
        </p:txBody>
      </p:sp>
      <p:sp>
        <p:nvSpPr>
          <p:cNvPr id="120" name="Practice Problem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 Problems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48" name="Assume that the best palindrome 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the best palindrome is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</a:p>
          <a:p>
            <a:pPr lvl="1"/>
            <a:r>
              <a:t>Where could it be:</a:t>
            </a:r>
          </a:p>
          <a:p>
            <a:pPr lvl="2"/>
            <a:r>
              <a:t>If it is in the middle</a:t>
            </a:r>
          </a:p>
          <a:p>
            <a:pPr lvl="3"/>
          </a:p>
          <a:p>
            <a:pPr lvl="3"/>
          </a:p>
          <a:p>
            <a:pPr lvl="2"/>
            <a:r>
              <a:t>We can get a better one by including x</a:t>
            </a:r>
          </a:p>
        </p:txBody>
      </p:sp>
      <p:pic>
        <p:nvPicPr>
          <p:cNvPr id="1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59914" y="5137111"/>
            <a:ext cx="3805609" cy="6604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52" name="Assume that the best palindrome 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Assume that the best palindrome is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Where could it be: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It must therefore include on of the x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We can assume (without loss of generality) that it is the left x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But then we can just get the x from the rightmost x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A different best palindromic substring, but of equal length</a:t>
            </a:r>
          </a:p>
        </p:txBody>
      </p:sp>
      <p:pic>
        <p:nvPicPr>
          <p:cNvPr id="1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4050" y="6040978"/>
            <a:ext cx="6616700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94050" y="7353710"/>
            <a:ext cx="6616700" cy="533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57" name="This gives us our recursion for the length of the largest palindromic substr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gives us our recursion for the length of the largest palindromic substring</a:t>
            </a:r>
          </a:p>
        </p:txBody>
      </p:sp>
      <p:sp>
        <p:nvSpPr>
          <p:cNvPr id="158" name="def lps(astring):…"/>
          <p:cNvSpPr txBox="1"/>
          <p:nvPr/>
        </p:nvSpPr>
        <p:spPr>
          <a:xfrm>
            <a:off x="157726" y="3740150"/>
            <a:ext cx="12689348" cy="398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lps(astring):</a:t>
            </a:r>
          </a:p>
          <a:p>
            <a:pPr/>
            <a:r>
              <a:t>    if len(astring) == 1:</a:t>
            </a:r>
          </a:p>
          <a:p>
            <a:pPr/>
            <a:r>
              <a:t>        return 1</a:t>
            </a:r>
          </a:p>
          <a:p>
            <a:pPr/>
            <a:r>
              <a:t>    if len(astring) == 0:</a:t>
            </a:r>
          </a:p>
          <a:p>
            <a:pPr/>
            <a:r>
              <a:t>        return 0</a:t>
            </a:r>
          </a:p>
          <a:p>
            <a:pPr/>
            <a:r>
              <a:t>    if astring[0] == astring[-1]:</a:t>
            </a:r>
          </a:p>
          <a:p>
            <a:pPr/>
            <a:r>
              <a:t>        return lps(astring[1:-1])+2</a:t>
            </a:r>
          </a:p>
          <a:p>
            <a:pPr/>
            <a:r>
              <a:t>    else:</a:t>
            </a:r>
          </a:p>
          <a:p>
            <a:pPr/>
            <a:r>
              <a:t>        return max(lps(astring[1:]), lps(astring[:-1]))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61" name="Should we memoize thi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Should we memoize this?</a:t>
            </a:r>
          </a:p>
          <a:p>
            <a:pPr lvl="1"/>
            <a:r>
              <a:t>For longer strings, yes.</a:t>
            </a:r>
          </a:p>
          <a:p>
            <a:pPr/>
            <a:r>
              <a:t>Run time:</a:t>
            </a:r>
          </a:p>
          <a:p>
            <a:pPr lvl="1"/>
            <a:r>
              <a:t>In the worst case, we look at two strings of size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so we are looking at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strings.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Solution 1</a:t>
            </a:r>
          </a:p>
        </p:txBody>
      </p:sp>
      <p:sp>
        <p:nvSpPr>
          <p:cNvPr id="164" name="Finding the best palindro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Finding the best palindrome</a:t>
            </a:r>
          </a:p>
          <a:p>
            <a:pPr lvl="1"/>
            <a:r>
              <a:t>Return both the length and the best palindrome so far</a:t>
            </a:r>
          </a:p>
        </p:txBody>
      </p:sp>
      <p:sp>
        <p:nvSpPr>
          <p:cNvPr id="165" name="def lps(astring):…"/>
          <p:cNvSpPr txBox="1"/>
          <p:nvPr/>
        </p:nvSpPr>
        <p:spPr>
          <a:xfrm>
            <a:off x="2101143" y="4102100"/>
            <a:ext cx="8802514" cy="477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def lps(astring):</a:t>
            </a:r>
          </a:p>
          <a:p>
            <a:pPr>
              <a:defRPr sz="2000"/>
            </a:pPr>
            <a:r>
              <a:t>    #print(astring)</a:t>
            </a:r>
          </a:p>
          <a:p>
            <a:pPr>
              <a:defRPr sz="2000"/>
            </a:pPr>
            <a:r>
              <a:t>    if len(astring) == 1:</a:t>
            </a:r>
          </a:p>
          <a:p>
            <a:pPr>
              <a:defRPr sz="2000"/>
            </a:pPr>
            <a:r>
              <a:t>        return 1, astring</a:t>
            </a:r>
          </a:p>
          <a:p>
            <a:pPr>
              <a:defRPr sz="2000"/>
            </a:pPr>
            <a:r>
              <a:t>    if len(astring) == 0:</a:t>
            </a:r>
          </a:p>
          <a:p>
            <a:pPr>
              <a:defRPr sz="2000"/>
            </a:pPr>
            <a:r>
              <a:t>        return 0, ""</a:t>
            </a:r>
          </a:p>
          <a:p>
            <a:pPr>
              <a:defRPr sz="2000"/>
            </a:pPr>
            <a:r>
              <a:t>    if astring[0] == astring[-1]:</a:t>
            </a:r>
          </a:p>
          <a:p>
            <a:pPr>
              <a:defRPr sz="2000"/>
            </a:pPr>
            <a:r>
              <a:t>        length, substring = lps(astring[1:-1])</a:t>
            </a:r>
          </a:p>
          <a:p>
            <a:pPr>
              <a:defRPr sz="2000"/>
            </a:pPr>
            <a:r>
              <a:t>        return length+2, astring[0]+substring+astring[-1]</a:t>
            </a:r>
          </a:p>
          <a:p>
            <a:pPr>
              <a:defRPr sz="2000"/>
            </a:pPr>
            <a:r>
              <a:t>    else:</a:t>
            </a:r>
          </a:p>
          <a:p>
            <a:pPr>
              <a:defRPr sz="2000"/>
            </a:pPr>
            <a:r>
              <a:t>        length1, substring1 = lps(astring[1:])</a:t>
            </a:r>
          </a:p>
          <a:p>
            <a:pPr>
              <a:defRPr sz="2000"/>
            </a:pPr>
            <a:r>
              <a:t>        length2, substring2 = lps(astring[:-1])</a:t>
            </a:r>
          </a:p>
          <a:p>
            <a:pPr>
              <a:defRPr sz="2000"/>
            </a:pPr>
            <a:r>
              <a:t>        if length1 &lt; length2:</a:t>
            </a:r>
          </a:p>
          <a:p>
            <a:pPr>
              <a:defRPr sz="2000"/>
            </a:pPr>
            <a:r>
              <a:t>            return length2, substring2</a:t>
            </a:r>
          </a:p>
          <a:p>
            <a:pPr>
              <a:defRPr sz="2000"/>
            </a:pPr>
            <a:r>
              <a:t>        else:</a:t>
            </a:r>
          </a:p>
          <a:p>
            <a:pPr>
              <a:defRPr sz="2000"/>
            </a:pPr>
            <a:r>
              <a:t>            return length1, substring1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ractice Problem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 Problem 1</a:t>
            </a:r>
          </a:p>
        </p:txBody>
      </p:sp>
      <p:sp>
        <p:nvSpPr>
          <p:cNvPr id="123" name="Longest palindromic subsqu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Longest palindromic subsquence</a:t>
            </a:r>
          </a:p>
          <a:p>
            <a:pPr lvl="1"/>
            <a:r>
              <a:t>You are given a string such as 'marquetteuniversity'</a:t>
            </a:r>
          </a:p>
          <a:p>
            <a:pPr lvl="1"/>
            <a:r>
              <a:t>You have to find the largest substring that is a palindrome </a:t>
            </a:r>
          </a:p>
          <a:p>
            <a:pPr lvl="2"/>
            <a:r>
              <a:t>(reads backwards the same as reads forward)</a:t>
            </a:r>
          </a:p>
          <a:p>
            <a:pPr lvl="2"/>
            <a:r>
              <a:t>E.g. can we do better than </a:t>
            </a:r>
            <a:r>
              <a:rPr>
                <a:solidFill>
                  <a:srgbClr val="D6D5D5"/>
                </a:solidFill>
              </a:rPr>
              <a:t>marq</a:t>
            </a:r>
            <a:r>
              <a:t>uetteu</a:t>
            </a:r>
            <a:r>
              <a:rPr>
                <a:solidFill>
                  <a:srgbClr val="D6D5D5"/>
                </a:solidFill>
              </a:rPr>
              <a:t>niversity</a:t>
            </a:r>
            <a:endParaRPr>
              <a:solidFill>
                <a:srgbClr val="D6D5D5"/>
              </a:solidFill>
            </a:endParaRPr>
          </a:p>
          <a:p>
            <a:pPr lvl="3"/>
            <a:r>
              <a:t>Yes, there are 'r's we can use</a:t>
            </a:r>
          </a:p>
          <a:p>
            <a:pPr lvl="2"/>
            <a:r>
              <a:rPr>
                <a:solidFill>
                  <a:srgbClr val="D6D5D5"/>
                </a:solidFill>
              </a:rPr>
              <a:t>ma</a:t>
            </a:r>
            <a:r>
              <a:t>r</a:t>
            </a:r>
            <a:r>
              <a:rPr>
                <a:solidFill>
                  <a:srgbClr val="D6D5D5"/>
                </a:solidFill>
              </a:rPr>
              <a:t>q</a:t>
            </a:r>
            <a:r>
              <a:t>uetteu</a:t>
            </a:r>
            <a:r>
              <a:rPr>
                <a:solidFill>
                  <a:srgbClr val="D6D5D5"/>
                </a:solidFill>
              </a:rPr>
              <a:t>nive</a:t>
            </a:r>
            <a:r>
              <a:t>r</a:t>
            </a:r>
            <a:r>
              <a:rPr>
                <a:solidFill>
                  <a:srgbClr val="D6D5D5"/>
                </a:solidFill>
              </a:rPr>
              <a:t>sity</a:t>
            </a:r>
            <a:r>
              <a:t>: 'ruetteur'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ractice Problem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 Problem 1</a:t>
            </a:r>
          </a:p>
        </p:txBody>
      </p:sp>
      <p:sp>
        <p:nvSpPr>
          <p:cNvPr id="126" name="The simplest approach is to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simplest approach is to:</a:t>
            </a:r>
          </a:p>
          <a:p>
            <a:pPr lvl="1"/>
            <a:r>
              <a:t>Generate all substrings</a:t>
            </a:r>
          </a:p>
          <a:p>
            <a:pPr lvl="2"/>
            <a:r>
              <a:t>Check whether they are palindromes</a:t>
            </a:r>
          </a:p>
          <a:p>
            <a:pPr lvl="2"/>
            <a:r>
              <a:t>Select the palindrome of longest length</a:t>
            </a:r>
          </a:p>
          <a:p>
            <a:pPr/>
            <a:r>
              <a:t>Question 1: What is the complexity of this simple algorithm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actice Problem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 Problem 1</a:t>
            </a:r>
          </a:p>
        </p:txBody>
      </p:sp>
      <p:sp>
        <p:nvSpPr>
          <p:cNvPr id="129" name="Question 2: If we have a string, how can we reduce it to the same problem involving strings of lesser leng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Question 2: If we have a string, how can we reduce it to the same problem involving strings of lesser length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How about 'ACCTATGAGCA'?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look at '</a:t>
            </a:r>
            <a:r>
              <a:rPr>
                <a:solidFill>
                  <a:srgbClr val="D6D5D5"/>
                </a:solidFill>
              </a:rPr>
              <a:t>A</a:t>
            </a:r>
            <a:r>
              <a:t>CCTATGAGC</a:t>
            </a:r>
            <a:r>
              <a:rPr>
                <a:solidFill>
                  <a:srgbClr val="D6D5D5"/>
                </a:solidFill>
              </a:rPr>
              <a:t>A</a:t>
            </a:r>
            <a:r>
              <a:t>'?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How about 'ACCTATGAGAC'?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look at 'ACCTATGAGA</a:t>
            </a:r>
            <a:r>
              <a:rPr>
                <a:solidFill>
                  <a:srgbClr val="D6D5D5"/>
                </a:solidFill>
              </a:rPr>
              <a:t>C</a:t>
            </a:r>
            <a:r>
              <a:t>' and '</a:t>
            </a:r>
            <a:r>
              <a:rPr>
                <a:solidFill>
                  <a:srgbClr val="D6D5D5"/>
                </a:solidFill>
              </a:rPr>
              <a:t>A</a:t>
            </a:r>
            <a:r>
              <a:t>CCTATGAGAC'?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Question 3: How can we make this into an efficient algorithm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Subproblem: A quick way to calculate the length of the palindromic substring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32" name="There are   substrings of a string of leng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substrings of a string of length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/>
            <a:r>
              <a:t>Any solution that generates that many strings (or more than a fixed proportion of them) has exponential run-time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35" name="Let   be the length of the longest palindromic substring of a string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Let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the length of the longest palindromic substring of a string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then the two end letters cannot be both part of a maximum palindrome and we get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Recall that in Python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is the slice obtained by removing the first letter of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the slice obtained by removing the last letter of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Because the longest palindrome needs to be in one of these two substrings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38" name="But what about a case lik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what about a case like </a:t>
            </a:r>
          </a:p>
          <a:p>
            <a:pPr lvl="1"/>
            <a:r>
              <a:t>'ACCTATGAGCA'</a:t>
            </a:r>
          </a:p>
          <a:p>
            <a:pPr lvl="1"/>
            <a:r>
              <a:t>Can we say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'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A</a:t>
            </a:r>
            <a:r>
              <a:t>CCTATGAGC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A</a:t>
            </a:r>
            <a:r>
              <a:t>'</a:t>
            </a:r>
          </a:p>
          <a:p>
            <a:pPr lvl="1"/>
            <a:r>
              <a:t>This cannot be simply asserted</a:t>
            </a:r>
          </a:p>
          <a:p>
            <a:pPr lvl="2"/>
            <a:r>
              <a:t>It could be the one of </a:t>
            </a:r>
            <a:r>
              <a:rPr>
                <a:solidFill>
                  <a:srgbClr val="D6D5D5"/>
                </a:solidFill>
              </a:rPr>
              <a:t>A</a:t>
            </a:r>
            <a:r>
              <a:t>CCTATGAGCA and ACCTATGAGC</a:t>
            </a:r>
            <a:r>
              <a:rPr>
                <a:solidFill>
                  <a:srgbClr val="D6D5D5"/>
                </a:solidFill>
              </a:rPr>
              <a:t>A </a:t>
            </a:r>
            <a:r>
              <a:t>could contain a larger palindrome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41" name="If we cannot exclude the possibility, then the recursion formula would b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cannot exclude the possibility, then the recursion formula would be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max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olution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 1</a:t>
            </a:r>
          </a:p>
        </p:txBody>
      </p:sp>
      <p:sp>
        <p:nvSpPr>
          <p:cNvPr id="144" name="Happily, this is not necess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Happily, this is not necessary</a:t>
            </a:r>
          </a:p>
          <a:p>
            <a:pPr lvl="1"/>
            <a:r>
              <a:t>Assume that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</a:p>
          <a:p>
            <a:pPr lvl="1"/>
            <a:r>
              <a:t>Write x for that letter and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with a substring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19737" y="5467350"/>
            <a:ext cx="4824016" cy="837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