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vide and Conquer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Divide and Conquer</a:t>
            </a:r>
          </a:p>
        </p:txBody>
      </p:sp>
      <p:sp>
        <p:nvSpPr>
          <p:cNvPr id="120" name="Algorithm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75" name="Now combin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combine:</a:t>
            </a:r>
          </a:p>
          <a:p>
            <a:pPr lvl="1"/>
            <a:r>
              <a:t>Instead:</a:t>
            </a:r>
          </a:p>
          <a:p>
            <a:pPr lvl="1"/>
          </a:p>
          <a:p>
            <a:pPr lvl="1"/>
          </a:p>
          <a:p>
            <a:pPr lvl="1"/>
            <a:r>
              <a:t>Use</a:t>
            </a:r>
          </a:p>
          <a:p>
            <a:pPr lvl="1"/>
            <a:r>
              <a:t>This reuses two multiplications that are already used   </a:t>
            </a:r>
          </a:p>
        </p:txBody>
      </p:sp>
      <p:sp>
        <p:nvSpPr>
          <p:cNvPr id="176" name="Equation"/>
          <p:cNvSpPr txBox="1"/>
          <p:nvPr/>
        </p:nvSpPr>
        <p:spPr>
          <a:xfrm>
            <a:off x="3851413" y="3414276"/>
            <a:ext cx="5301974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400"/>
          </a:p>
        </p:txBody>
      </p:sp>
      <p:sp>
        <p:nvSpPr>
          <p:cNvPr id="177" name="Equation"/>
          <p:cNvSpPr txBox="1"/>
          <p:nvPr/>
        </p:nvSpPr>
        <p:spPr>
          <a:xfrm>
            <a:off x="4715013" y="4017526"/>
            <a:ext cx="7632960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78" name="Equation"/>
          <p:cNvSpPr txBox="1"/>
          <p:nvPr/>
        </p:nvSpPr>
        <p:spPr>
          <a:xfrm>
            <a:off x="3076814" y="5750919"/>
            <a:ext cx="9096663" cy="37661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81" name="We need to deal with the potential overflow in calculat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deal with the potential overflow in calculating</a:t>
            </a:r>
          </a:p>
        </p:txBody>
      </p:sp>
      <p:sp>
        <p:nvSpPr>
          <p:cNvPr id="182" name="Equation"/>
          <p:cNvSpPr txBox="1"/>
          <p:nvPr/>
        </p:nvSpPr>
        <p:spPr>
          <a:xfrm>
            <a:off x="4524614" y="3604619"/>
            <a:ext cx="3066364" cy="37661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85" name="Now, we only do three multiplications of      bit numbers in order to multiply two          bit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Now, we only do three multiplications of      bit numbers in order to multiply two          bit numbers</a:t>
            </a:r>
          </a:p>
          <a:p>
            <a:pPr/>
            <a:r>
              <a:t>The recursion becomes </a:t>
            </a:r>
          </a:p>
        </p:txBody>
      </p:sp>
      <p:sp>
        <p:nvSpPr>
          <p:cNvPr id="186" name="Equation"/>
          <p:cNvSpPr txBox="1"/>
          <p:nvPr/>
        </p:nvSpPr>
        <p:spPr>
          <a:xfrm>
            <a:off x="8843023" y="2678226"/>
            <a:ext cx="420856" cy="35621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4100"/>
          </a:p>
        </p:txBody>
      </p:sp>
      <p:sp>
        <p:nvSpPr>
          <p:cNvPr id="187" name="Equation"/>
          <p:cNvSpPr txBox="1"/>
          <p:nvPr/>
        </p:nvSpPr>
        <p:spPr>
          <a:xfrm>
            <a:off x="5396057" y="3117203"/>
            <a:ext cx="748458" cy="3998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</m:oMath>
              </m:oMathPara>
            </a14:m>
            <a:endParaRPr sz="3700"/>
          </a:p>
        </p:txBody>
      </p:sp>
      <p:sp>
        <p:nvSpPr>
          <p:cNvPr id="188" name="Equation"/>
          <p:cNvSpPr txBox="1"/>
          <p:nvPr/>
        </p:nvSpPr>
        <p:spPr>
          <a:xfrm>
            <a:off x="4634057" y="4984103"/>
            <a:ext cx="1549992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700"/>
          </a:p>
        </p:txBody>
      </p:sp>
      <p:sp>
        <p:nvSpPr>
          <p:cNvPr id="189" name="Equation"/>
          <p:cNvSpPr txBox="1"/>
          <p:nvPr/>
        </p:nvSpPr>
        <p:spPr>
          <a:xfrm>
            <a:off x="6767657" y="4984103"/>
            <a:ext cx="3152090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92" name="Solving the recurr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Solving the recurrence</a:t>
            </a:r>
          </a:p>
          <a:p>
            <a:pPr lvl="1"/>
            <a:r>
              <a:t>Heuristics: </a:t>
            </a:r>
          </a:p>
        </p:txBody>
      </p:sp>
      <p:sp>
        <p:nvSpPr>
          <p:cNvPr id="193" name="Equation"/>
          <p:cNvSpPr txBox="1"/>
          <p:nvPr/>
        </p:nvSpPr>
        <p:spPr>
          <a:xfrm>
            <a:off x="5840557" y="2710803"/>
            <a:ext cx="1549992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700"/>
          </a:p>
        </p:txBody>
      </p:sp>
      <p:sp>
        <p:nvSpPr>
          <p:cNvPr id="194" name="Equation"/>
          <p:cNvSpPr txBox="1"/>
          <p:nvPr/>
        </p:nvSpPr>
        <p:spPr>
          <a:xfrm>
            <a:off x="7974157" y="2710803"/>
            <a:ext cx="3152090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  <p:sp>
        <p:nvSpPr>
          <p:cNvPr id="195" name="Equation"/>
          <p:cNvSpPr txBox="1"/>
          <p:nvPr/>
        </p:nvSpPr>
        <p:spPr>
          <a:xfrm>
            <a:off x="2247873" y="4290595"/>
            <a:ext cx="8534084" cy="4308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e>
                    <m:sup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e>
                    <m:sup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e>
                    <m:sup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33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98" name="As before prove exactly using induc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before prove exactly using induction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201" name="The multiplication of two                 -bit numbers takes"/>
          <p:cNvSpPr txBox="1"/>
          <p:nvPr>
            <p:ph type="body" sz="quarter" idx="1"/>
          </p:nvPr>
        </p:nvSpPr>
        <p:spPr>
          <a:xfrm>
            <a:off x="952500" y="2590800"/>
            <a:ext cx="11099800" cy="881906"/>
          </a:xfrm>
          <a:prstGeom prst="rect">
            <a:avLst/>
          </a:prstGeom>
        </p:spPr>
        <p:txBody>
          <a:bodyPr anchor="t"/>
          <a:lstStyle/>
          <a:p>
            <a:pPr/>
            <a:r>
              <a:t>The multiplication of two                 -bit numbers takes </a:t>
            </a:r>
          </a:p>
        </p:txBody>
      </p:sp>
      <p:sp>
        <p:nvSpPr>
          <p:cNvPr id="202" name="Equation"/>
          <p:cNvSpPr txBox="1"/>
          <p:nvPr/>
        </p:nvSpPr>
        <p:spPr>
          <a:xfrm>
            <a:off x="6201897" y="2654511"/>
            <a:ext cx="1522421" cy="37850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4300"/>
          </a:p>
        </p:txBody>
      </p:sp>
      <p:pic>
        <p:nvPicPr>
          <p:cNvPr id="203" name="S(m)_&amp;=&amp;_T(n)_&amp;=.pdf" descr="S(m)_&amp;=&amp;_T(n)_&amp;=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59150" y="3433216"/>
            <a:ext cx="6286500" cy="5664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206" name="This way, multiplication of m-bit numbers takes                 bit multiplicati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way, multiplication of </a:t>
            </a:r>
            <a:r>
              <a:rPr i="1"/>
              <a:t>m</a:t>
            </a:r>
            <a:r>
              <a:t>-bit numbers takes                 bit multiplications</a:t>
            </a:r>
          </a:p>
        </p:txBody>
      </p:sp>
      <p:sp>
        <p:nvSpPr>
          <p:cNvPr id="207" name="Equation"/>
          <p:cNvSpPr txBox="1"/>
          <p:nvPr/>
        </p:nvSpPr>
        <p:spPr>
          <a:xfrm>
            <a:off x="10241662" y="2597162"/>
            <a:ext cx="1548126" cy="4411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p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1.58496</m:t>
                      </m:r>
                    </m:sup>
                  </m:sSup>
                </m:oMath>
              </m:oMathPara>
            </a14:m>
            <a:endParaRPr sz="4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210" name="Can be used for arbitrary length integer multipl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be used for arbitrary length integer multiplication</a:t>
            </a:r>
          </a:p>
          <a:p>
            <a:pPr/>
            <a:r>
              <a:t>Base case is 32 or 64 bits </a:t>
            </a:r>
          </a:p>
          <a:p>
            <a:pPr/>
          </a:p>
          <a:p>
            <a:pPr/>
            <a:r>
              <a:t>But can still do better using Fast Fourier Transformation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13" name="Given an array of ordered integers, a pointer to the beginning and to the end of a portion of the array, decide whether an element is in the sli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an array of ordered integers, a pointer to the beginning and to the end of a portion of the array, decide whether an element is in the slice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 Search(array, beg, end, element) </a:t>
            </a:r>
          </a:p>
        </p:txBody>
      </p:sp>
      <p:pic>
        <p:nvPicPr>
          <p:cNvPr id="21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938" y="5484537"/>
            <a:ext cx="10938924" cy="34642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17" name="Divide:  Determine the middle element. This divides the array into two sub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Divide:  Determine the middle element. This divides the array into two subsets</a:t>
            </a:r>
          </a:p>
          <a:p>
            <a:pPr/>
            <a:r>
              <a:t>Conquer:  Compare the element with the middle element. If it is smaller, find out whether the element is in the left half, otherwise, whether the element is in the right half</a:t>
            </a:r>
          </a:p>
          <a:p>
            <a:pPr/>
            <a:r>
              <a:t>Combine:  Just return the answer to the one question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ivide and Conqu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Divide and Conquer</a:t>
            </a:r>
          </a:p>
        </p:txBody>
      </p:sp>
      <p:sp>
        <p:nvSpPr>
          <p:cNvPr id="123" name="Generic recipe for many solu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Generic recipe for many solutions:</a:t>
            </a:r>
          </a:p>
          <a:p>
            <a:pPr lvl="1"/>
            <a:r>
              <a:t>Divide the problem into two or more smaller instances of the same problem</a:t>
            </a:r>
          </a:p>
          <a:p>
            <a:pPr lvl="1"/>
            <a:r>
              <a:t>Conquer the smaller instances using recursion (or a base case)</a:t>
            </a:r>
          </a:p>
          <a:p>
            <a:pPr lvl="1"/>
            <a:r>
              <a:t>Combine the answers to solve the original problem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20" name="def binary_search(array, beg, end, key):…"/>
          <p:cNvSpPr txBox="1"/>
          <p:nvPr/>
        </p:nvSpPr>
        <p:spPr>
          <a:xfrm>
            <a:off x="226318" y="2419350"/>
            <a:ext cx="9625608" cy="627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binary_search(array, beg, end, key):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beg &gt;= end: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False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mid = (beg+end)//2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array[mid]==key: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True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array[mid] &gt; key: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binary_search(array, beg, mid, key)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else: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return binary_search(array, mid+1, end, key)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test = [2, 3, 5, 6, 12, 15, 17, 19, 21, 23, 27, 29,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31, 33, 35, 39, 41]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print(binary_search(test, 0, len(test), 21))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print(binary_search(test, 0, len(test), 22))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23" name="Let         be the runtime of binary_search on a subarray with n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         be the runtime of binary_search on a subarray with </a:t>
            </a:r>
            <a:r>
              <a:rPr i="1"/>
              <a:t>n</a:t>
            </a:r>
            <a:r>
              <a:t> elements</a:t>
            </a:r>
          </a:p>
          <a:p>
            <a:pPr/>
            <a:r>
              <a:t>Recursion: There is a constant </a:t>
            </a:r>
            <a:r>
              <a:rPr i="1"/>
              <a:t>c</a:t>
            </a:r>
            <a:r>
              <a:t> such that </a:t>
            </a:r>
          </a:p>
        </p:txBody>
      </p:sp>
      <p:sp>
        <p:nvSpPr>
          <p:cNvPr id="224" name="Equation"/>
          <p:cNvSpPr txBox="1"/>
          <p:nvPr/>
        </p:nvSpPr>
        <p:spPr>
          <a:xfrm>
            <a:off x="2200234" y="2740353"/>
            <a:ext cx="679882" cy="35791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300"/>
          </a:p>
        </p:txBody>
      </p:sp>
      <p:sp>
        <p:nvSpPr>
          <p:cNvPr id="225" name="Equation"/>
          <p:cNvSpPr txBox="1"/>
          <p:nvPr/>
        </p:nvSpPr>
        <p:spPr>
          <a:xfrm>
            <a:off x="5990388" y="5028088"/>
            <a:ext cx="1606845" cy="4121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800"/>
          </a:p>
        </p:txBody>
      </p:sp>
      <p:sp>
        <p:nvSpPr>
          <p:cNvPr id="226" name="Equation"/>
          <p:cNvSpPr txBox="1"/>
          <p:nvPr/>
        </p:nvSpPr>
        <p:spPr>
          <a:xfrm>
            <a:off x="5004203" y="5637688"/>
            <a:ext cx="3579215" cy="4121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29" name="Solving the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Solving the recursion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If                       then </a:t>
            </a:r>
          </a:p>
        </p:txBody>
      </p:sp>
      <p:pic>
        <p:nvPicPr>
          <p:cNvPr id="230" name="T(n)_&amp;_le_&amp;_T(n∕.pdf" descr="T(n)_&amp;_le_&amp;_T(n∕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8489" y="3619500"/>
            <a:ext cx="5372101" cy="2514600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Equation"/>
          <p:cNvSpPr txBox="1"/>
          <p:nvPr/>
        </p:nvSpPr>
        <p:spPr>
          <a:xfrm>
            <a:off x="2148514" y="7309215"/>
            <a:ext cx="1878260" cy="41503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500"/>
          </a:p>
        </p:txBody>
      </p:sp>
      <p:sp>
        <p:nvSpPr>
          <p:cNvPr id="232" name="Equation"/>
          <p:cNvSpPr txBox="1"/>
          <p:nvPr/>
        </p:nvSpPr>
        <p:spPr>
          <a:xfrm>
            <a:off x="5580753" y="7316085"/>
            <a:ext cx="5454789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Binary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Binary Search</a:t>
            </a:r>
          </a:p>
        </p:txBody>
      </p:sp>
      <p:sp>
        <p:nvSpPr>
          <p:cNvPr id="235" name="With other words, binary search on n elements takes ti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other words, binary search on </a:t>
            </a:r>
            <a:r>
              <a:rPr i="1"/>
              <a:t>n </a:t>
            </a:r>
            <a:r>
              <a:t>elements takes time </a:t>
            </a:r>
          </a:p>
        </p:txBody>
      </p:sp>
      <p:sp>
        <p:nvSpPr>
          <p:cNvPr id="236" name="Equation"/>
          <p:cNvSpPr txBox="1"/>
          <p:nvPr/>
        </p:nvSpPr>
        <p:spPr>
          <a:xfrm>
            <a:off x="5452617" y="3482045"/>
            <a:ext cx="2099566" cy="53361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∝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39" name="Definition of Matrix Multiplic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Definition of Matrix Multiplication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b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no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b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no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b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no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den>
                      </m:f>
                    </m:sub>
                  </m:sSub>
                </m:oMath>
              </m:oMathPara>
            </a14:m>
          </a:p>
        </p:txBody>
      </p:sp>
      <p:pic>
        <p:nvPicPr>
          <p:cNvPr id="24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5740400"/>
            <a:ext cx="8305800" cy="294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41" name="row i"/>
          <p:cNvSpPr txBox="1"/>
          <p:nvPr/>
        </p:nvSpPr>
        <p:spPr>
          <a:xfrm>
            <a:off x="184353" y="6678270"/>
            <a:ext cx="8250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row i</a:t>
            </a:r>
          </a:p>
        </p:txBody>
      </p:sp>
      <p:sp>
        <p:nvSpPr>
          <p:cNvPr id="242" name="column j"/>
          <p:cNvSpPr txBox="1"/>
          <p:nvPr/>
        </p:nvSpPr>
        <p:spPr>
          <a:xfrm>
            <a:off x="4920081" y="8697570"/>
            <a:ext cx="136123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column j</a:t>
            </a:r>
          </a:p>
        </p:txBody>
      </p:sp>
      <p:sp>
        <p:nvSpPr>
          <p:cNvPr id="243" name="i row…"/>
          <p:cNvSpPr txBox="1"/>
          <p:nvPr/>
        </p:nvSpPr>
        <p:spPr>
          <a:xfrm>
            <a:off x="9365081" y="6608420"/>
            <a:ext cx="136123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 row</a:t>
            </a:r>
          </a:p>
          <a:p>
            <a:pPr/>
            <a:r>
              <a:t>j column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3" grpId="2"/>
      <p:bldP build="whole" bldLvl="1" animBg="1" rev="0" advAuto="0" spid="242" grpId="3"/>
      <p:bldP build="whole" bldLvl="1" animBg="1" rev="0" advAuto="0" spid="24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46" name="Cost of defini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Cost of definition:</a:t>
            </a:r>
          </a:p>
          <a:p>
            <a:pPr/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multiplications for all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elements in the product</a:t>
            </a:r>
          </a:p>
          <a:p>
            <a:pPr lvl="1"/>
            <a:r>
              <a:t>Square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matrices: 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</m:oMath>
            </a14:m>
            <a:r>
              <a:t> elements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49" name="Divide and conquer:  Assume   is a power of two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Divide and conquer:  Assume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</m:oMath>
            </a14:m>
            <a:r>
              <a:t> is a power of two.</a:t>
            </a:r>
          </a:p>
          <a:p>
            <a:pPr/>
            <a:r>
              <a:t>We can use the following theorem: </a:t>
            </a:r>
          </a:p>
          <a:p>
            <a:pPr lvl="1"/>
            <a:r>
              <a:t>Break each matrix into four submatrices of size </a:t>
            </a:r>
            <a14:m>
              <m:oMath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  <a:r>
              <a:t> and calculate </a:t>
            </a:r>
          </a:p>
          <a:p>
            <a:pPr/>
            <a14:m>
              <m:oMathPara>
                <m:oMathParaPr>
                  <m:jc m:val="left"/>
                </m:oMathParaPr>
                <m:oMath>
                  <m:d>
                    <m:dPr>
                      <m:ctrl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m>
                        <m:mPr>
                          <m:ctrlPr>
                            <a:rPr xmlns:a="http://schemas.openxmlformats.org/drawingml/2006/main" sz="32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baseJc m:val="center"/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</m:m>
                    </m:e>
                  </m:d>
                  <m:r>
                    <a:rPr xmlns:a="http://schemas.openxmlformats.org/drawingml/2006/main" sz="3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d>
                    <m:dPr>
                      <m:ctrl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m>
                        <m:mPr>
                          <m:ctrlPr>
                            <a:rPr xmlns:a="http://schemas.openxmlformats.org/drawingml/2006/main" sz="32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baseJc m:val="center"/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</m:m>
                    </m:e>
                  </m:d>
                  <m:r>
                    <a:rPr xmlns:a="http://schemas.openxmlformats.org/drawingml/2006/main" sz="3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d>
                    <m:dPr>
                      <m:ctrlPr>
                        <a:rPr xmlns:a="http://schemas.openxmlformats.org/drawingml/2006/main" sz="3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m>
                        <m:mPr>
                          <m:ctrlPr>
                            <a:rPr xmlns:a="http://schemas.openxmlformats.org/drawingml/2006/main" sz="32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baseJc m:val="center"/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r>
                              <a:rPr xmlns:a="http://schemas.openxmlformats.org/drawingml/2006/main" sz="32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r>
                              <a:rPr xmlns:a="http://schemas.openxmlformats.org/drawingml/2006/main" sz="32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r>
                              <a:rPr xmlns:a="http://schemas.openxmlformats.org/drawingml/2006/main" sz="32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r>
                              <a:rPr xmlns:a="http://schemas.openxmlformats.org/drawingml/2006/main" sz="32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sSub>
                              <m:e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b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2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</m:m>
                    </m:e>
                  </m:d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52" name="As is, a divide and conquer algorithm gives us 8 multiplication of matrices half the siz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is, a divide and conquer algorithm gives us 8 multiplication of matrices half the size.</a:t>
            </a:r>
          </a:p>
          <a:p>
            <a:pPr/>
            <a:r>
              <a:t>Let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the number of multiplications needed to multiply two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matrices using divide and conquer</a:t>
            </a:r>
          </a:p>
          <a:p>
            <a:pPr/>
            <a:r>
              <a:t>Obviously: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/>
            <a:r>
              <a:t>Recursion: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55" name="Clai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Claim: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  <a:p>
            <a:pPr/>
            <a:r>
              <a:t>Proof:  Induction base: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p>
                </m:sSup>
              </m:oMath>
            </a14:m>
          </a:p>
          <a:p>
            <a:pPr/>
            <a:r>
              <a:t>Induction step:</a:t>
            </a:r>
          </a:p>
          <a:p>
            <a:pPr lvl="1"/>
            <a:r>
              <a:t>Hypothesis: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  <a:p>
            <a:pPr lvl="1"/>
            <a:r>
              <a:t>To show: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sup>
                </m:sSup>
              </m:oMath>
            </a14:m>
          </a:p>
          <a:p>
            <a:pPr lvl="2"/>
            <a:r>
              <a:t>Proof: </a:t>
            </a: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8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8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58" name="That is the same as the normal algorithm!!!!!!!!!!!!!!!!!!!!!!!!!!!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That is the same as the normal algorithm!!!!!!!!!!!!!!!!!!!!!!!!!!!!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26" name="Assume we want to multiply two n-bit integers with n a power of tw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we want to multiply two </a:t>
            </a:r>
            <a:r>
              <a:rPr i="1"/>
              <a:t>n</a:t>
            </a:r>
            <a:r>
              <a:t>-bit integers with </a:t>
            </a:r>
            <a:r>
              <a:rPr i="1"/>
              <a:t>n</a:t>
            </a:r>
            <a:r>
              <a:t> a power of two</a:t>
            </a:r>
          </a:p>
          <a:p>
            <a:pPr lvl="1"/>
            <a:r>
              <a:t>Divide:  break the integers into two </a:t>
            </a:r>
            <a:r>
              <a:rPr i="1"/>
              <a:t>n</a:t>
            </a:r>
            <a:r>
              <a:t>/2-bit integers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43550" y="5041900"/>
            <a:ext cx="5930900" cy="13843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Equation"/>
          <p:cNvSpPr txBox="1"/>
          <p:nvPr/>
        </p:nvSpPr>
        <p:spPr>
          <a:xfrm>
            <a:off x="1983425" y="5039614"/>
            <a:ext cx="2347429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29" name="Equation"/>
          <p:cNvSpPr txBox="1"/>
          <p:nvPr/>
        </p:nvSpPr>
        <p:spPr>
          <a:xfrm>
            <a:off x="1983425" y="6017514"/>
            <a:ext cx="2323324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61" name="Strassen:  Can use 7 matrix multiplications to calculate all eight produc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Strassen:  Can use 7 matrix multiplications to calculate all eight products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2,1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64" name="Then can get all the submatrices on the righ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can get all the submatrices on the right:</a:t>
            </a:r>
          </a:p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sub>
                  </m:sSub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1,2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2,1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2,2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67" name="Now the recurrence beco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the recurrence becomes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/>
            <a:r>
              <a:t>which is obviously solved by 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70" name="Remember that the size of the matrix was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Remember that the size of the matrix was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.</a:t>
            </a:r>
          </a:p>
          <a:p>
            <a:pPr/>
            <a:r>
              <a:t>Thus, 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the number of multiplications for an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matrix with power of 2 rows, then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</m:oMath>
              </m:oMathPara>
            </a14:m>
          </a:p>
          <a:p>
            <a:pPr/>
            <a:r>
              <a:t>Since</a:t>
            </a:r>
          </a:p>
          <a:p>
            <a:pPr lvl="1"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7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2" marL="228600" indent="-228600">
              <a:buClr>
                <a:srgbClr val="000000"/>
              </a:buClr>
              <a:buSzPct val="10000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≈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2.80735</m:t>
                      </m:r>
                    </m:sup>
                  </m:sSup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trassen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Strassen Multiplication</a:t>
            </a:r>
          </a:p>
        </p:txBody>
      </p:sp>
      <p:sp>
        <p:nvSpPr>
          <p:cNvPr id="273" name="The algorithm can be extended for matrices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algorithm can be extended for matrices that </a:t>
            </a:r>
          </a:p>
          <a:p>
            <a:pPr lvl="1"/>
            <a:r>
              <a:t>have number of rows = number of columns not a power of 2</a:t>
            </a:r>
          </a:p>
          <a:p>
            <a:pPr lvl="1"/>
            <a:r>
              <a:t>are not square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32" name="Conquer: Solve the problem of multiplying of n/2 bit integers by recursion or a base case for n=1, n=2, or n=4"/>
          <p:cNvSpPr txBox="1"/>
          <p:nvPr>
            <p:ph type="body" sz="quarter" idx="1"/>
          </p:nvPr>
        </p:nvSpPr>
        <p:spPr>
          <a:xfrm>
            <a:off x="952500" y="2590800"/>
            <a:ext cx="11099800" cy="1551831"/>
          </a:xfrm>
          <a:prstGeom prst="rect">
            <a:avLst/>
          </a:prstGeom>
        </p:spPr>
        <p:txBody>
          <a:bodyPr anchor="t"/>
          <a:lstStyle/>
          <a:p>
            <a:pPr lvl="1" marL="880110" indent="-440055" defTabSz="578358">
              <a:spcBef>
                <a:spcPts val="2100"/>
              </a:spcBef>
              <a:defRPr sz="3168"/>
            </a:pPr>
            <a:r>
              <a:t>Conquer: Solve the problem of multiplying of </a:t>
            </a:r>
            <a:r>
              <a:rPr i="1"/>
              <a:t>n</a:t>
            </a:r>
            <a:r>
              <a:t>/2 bit integers by recursion or a base case for </a:t>
            </a:r>
            <a:r>
              <a:rPr i="1"/>
              <a:t>n</a:t>
            </a:r>
            <a:r>
              <a:t>=1, </a:t>
            </a:r>
            <a:r>
              <a:rPr i="1"/>
              <a:t>n</a:t>
            </a:r>
            <a:r>
              <a:t>=2, or </a:t>
            </a:r>
            <a:r>
              <a:rPr i="1"/>
              <a:t>n</a:t>
            </a:r>
            <a:r>
              <a:t>=4</a:t>
            </a:r>
          </a:p>
        </p:txBody>
      </p:sp>
      <p:pic>
        <p:nvPicPr>
          <p:cNvPr id="1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23038" y="4398915"/>
            <a:ext cx="5930901" cy="13843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Equation"/>
          <p:cNvSpPr txBox="1"/>
          <p:nvPr/>
        </p:nvSpPr>
        <p:spPr>
          <a:xfrm>
            <a:off x="1750861" y="4320430"/>
            <a:ext cx="2347429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35" name="Equation"/>
          <p:cNvSpPr txBox="1"/>
          <p:nvPr/>
        </p:nvSpPr>
        <p:spPr>
          <a:xfrm>
            <a:off x="1762914" y="5285630"/>
            <a:ext cx="2323324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36" name="Equation"/>
          <p:cNvSpPr txBox="1"/>
          <p:nvPr/>
        </p:nvSpPr>
        <p:spPr>
          <a:xfrm>
            <a:off x="1841184" y="7123064"/>
            <a:ext cx="1022303" cy="29868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37" name="Equation"/>
          <p:cNvSpPr txBox="1"/>
          <p:nvPr/>
        </p:nvSpPr>
        <p:spPr>
          <a:xfrm>
            <a:off x="3428684" y="7123064"/>
            <a:ext cx="1031193" cy="29868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38" name="Equation"/>
          <p:cNvSpPr txBox="1"/>
          <p:nvPr/>
        </p:nvSpPr>
        <p:spPr>
          <a:xfrm>
            <a:off x="5016184" y="7123064"/>
            <a:ext cx="1039164" cy="29868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39" name="Equation"/>
          <p:cNvSpPr txBox="1"/>
          <p:nvPr/>
        </p:nvSpPr>
        <p:spPr>
          <a:xfrm>
            <a:off x="6603684" y="7123064"/>
            <a:ext cx="1048055" cy="29868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42" name="Now combin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combine:</a:t>
            </a:r>
          </a:p>
          <a:p>
            <a:pPr lvl="1"/>
            <a:r>
              <a:t>In the naïve way:</a:t>
            </a:r>
          </a:p>
        </p:txBody>
      </p:sp>
      <p:sp>
        <p:nvSpPr>
          <p:cNvPr id="143" name="Equation"/>
          <p:cNvSpPr txBox="1"/>
          <p:nvPr/>
        </p:nvSpPr>
        <p:spPr>
          <a:xfrm>
            <a:off x="3851413" y="4633476"/>
            <a:ext cx="5929978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400"/>
          </a:p>
        </p:txBody>
      </p:sp>
      <p:sp>
        <p:nvSpPr>
          <p:cNvPr id="144" name="Equation"/>
          <p:cNvSpPr txBox="1"/>
          <p:nvPr/>
        </p:nvSpPr>
        <p:spPr>
          <a:xfrm>
            <a:off x="4664213" y="5490726"/>
            <a:ext cx="7632960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47" name="We count the number of multiplic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  <a:p>
            <a:pPr/>
          </a:p>
          <a:p>
            <a:pPr/>
            <a:r>
              <a:t>We count the number of multiplications</a:t>
            </a:r>
          </a:p>
          <a:p>
            <a:pPr lvl="1"/>
            <a:r>
              <a:t>Multiplying by powers of 2 is just shifting, so they do not count</a:t>
            </a:r>
          </a:p>
          <a:p>
            <a:pPr lvl="1"/>
            <a:r>
              <a:t>          number of bit multiplications for integers with     bits:</a:t>
            </a:r>
          </a:p>
          <a:p>
            <a:pPr lvl="2"/>
            <a:r>
              <a:t>Recursion:    </a:t>
            </a:r>
          </a:p>
        </p:txBody>
      </p:sp>
      <p:sp>
        <p:nvSpPr>
          <p:cNvPr id="148" name="Equation"/>
          <p:cNvSpPr txBox="1"/>
          <p:nvPr/>
        </p:nvSpPr>
        <p:spPr>
          <a:xfrm>
            <a:off x="3356113" y="2525276"/>
            <a:ext cx="5301974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400"/>
          </a:p>
        </p:txBody>
      </p:sp>
      <p:sp>
        <p:nvSpPr>
          <p:cNvPr id="149" name="Equation"/>
          <p:cNvSpPr txBox="1"/>
          <p:nvPr/>
        </p:nvSpPr>
        <p:spPr>
          <a:xfrm>
            <a:off x="4168913" y="3382526"/>
            <a:ext cx="7318958" cy="486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f>
                        <m:fPr>
                          <m:ctrlP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b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sub>
                  </m:sSub>
                </m:oMath>
              </m:oMathPara>
            </a14:m>
            <a:endParaRPr sz="3400"/>
          </a:p>
        </p:txBody>
      </p:sp>
      <p:sp>
        <p:nvSpPr>
          <p:cNvPr id="150" name="Equation"/>
          <p:cNvSpPr txBox="1"/>
          <p:nvPr/>
        </p:nvSpPr>
        <p:spPr>
          <a:xfrm>
            <a:off x="11357623" y="6251108"/>
            <a:ext cx="349003" cy="295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3400"/>
          </a:p>
        </p:txBody>
      </p:sp>
      <p:sp>
        <p:nvSpPr>
          <p:cNvPr id="151" name="Equation"/>
          <p:cNvSpPr txBox="1"/>
          <p:nvPr/>
        </p:nvSpPr>
        <p:spPr>
          <a:xfrm>
            <a:off x="1971634" y="6214429"/>
            <a:ext cx="699663" cy="3687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400"/>
          </a:p>
        </p:txBody>
      </p:sp>
      <p:sp>
        <p:nvSpPr>
          <p:cNvPr id="152" name="Equation"/>
          <p:cNvSpPr txBox="1"/>
          <p:nvPr/>
        </p:nvSpPr>
        <p:spPr>
          <a:xfrm>
            <a:off x="5182313" y="7039509"/>
            <a:ext cx="1549992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700"/>
          </a:p>
        </p:txBody>
      </p:sp>
      <p:sp>
        <p:nvSpPr>
          <p:cNvPr id="153" name="Equation"/>
          <p:cNvSpPr txBox="1"/>
          <p:nvPr/>
        </p:nvSpPr>
        <p:spPr>
          <a:xfrm>
            <a:off x="5182313" y="7776109"/>
            <a:ext cx="3152090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56" name="Solving the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Solving the recursion</a:t>
            </a:r>
          </a:p>
          <a:p>
            <a:pPr/>
          </a:p>
          <a:p>
            <a:pPr/>
          </a:p>
          <a:p>
            <a:pPr/>
            <a:r>
              <a:t>Intuition:  </a:t>
            </a:r>
          </a:p>
        </p:txBody>
      </p:sp>
      <p:sp>
        <p:nvSpPr>
          <p:cNvPr id="157" name="Equation"/>
          <p:cNvSpPr txBox="1"/>
          <p:nvPr/>
        </p:nvSpPr>
        <p:spPr>
          <a:xfrm>
            <a:off x="6528513" y="2721509"/>
            <a:ext cx="1549992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3700"/>
          </a:p>
        </p:txBody>
      </p:sp>
      <p:sp>
        <p:nvSpPr>
          <p:cNvPr id="158" name="Equation"/>
          <p:cNvSpPr txBox="1"/>
          <p:nvPr/>
        </p:nvSpPr>
        <p:spPr>
          <a:xfrm>
            <a:off x="6528513" y="3458109"/>
            <a:ext cx="3152090" cy="40129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700"/>
          </a:p>
        </p:txBody>
      </p:sp>
      <p:sp>
        <p:nvSpPr>
          <p:cNvPr id="159" name="Equation"/>
          <p:cNvSpPr txBox="1"/>
          <p:nvPr/>
        </p:nvSpPr>
        <p:spPr>
          <a:xfrm>
            <a:off x="581891" y="5869007"/>
            <a:ext cx="11467038" cy="4569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35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62" name="Proposition: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Proposition:  </a:t>
            </a:r>
          </a:p>
          <a:p>
            <a:pPr/>
            <a:r>
              <a:t>Proof by induction:</a:t>
            </a:r>
          </a:p>
          <a:p>
            <a:pPr lvl="1"/>
            <a:r>
              <a:t>Induction base:</a:t>
            </a:r>
          </a:p>
          <a:p>
            <a:pPr lvl="1"/>
          </a:p>
          <a:p>
            <a:pPr lvl="1"/>
            <a:r>
              <a:t>Induction step:  Assume                   . Show </a:t>
            </a:r>
          </a:p>
          <a:p>
            <a:pPr lvl="2"/>
            <a:r>
              <a:t>Proof:  </a:t>
            </a:r>
          </a:p>
        </p:txBody>
      </p:sp>
      <p:sp>
        <p:nvSpPr>
          <p:cNvPr id="163" name="Equation"/>
          <p:cNvSpPr txBox="1"/>
          <p:nvPr/>
        </p:nvSpPr>
        <p:spPr>
          <a:xfrm>
            <a:off x="4314814" y="2715983"/>
            <a:ext cx="1852822" cy="4265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3900"/>
          </a:p>
        </p:txBody>
      </p:sp>
      <p:sp>
        <p:nvSpPr>
          <p:cNvPr id="164" name="Equation"/>
          <p:cNvSpPr txBox="1"/>
          <p:nvPr/>
        </p:nvSpPr>
        <p:spPr>
          <a:xfrm>
            <a:off x="5223525" y="4670920"/>
            <a:ext cx="2231557" cy="4177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p>
                  </m:sSup>
                </m:oMath>
              </m:oMathPara>
            </a14:m>
            <a:endParaRPr sz="3200"/>
          </a:p>
        </p:txBody>
      </p:sp>
      <p:sp>
        <p:nvSpPr>
          <p:cNvPr id="165" name="Equation"/>
          <p:cNvSpPr txBox="1"/>
          <p:nvPr/>
        </p:nvSpPr>
        <p:spPr>
          <a:xfrm>
            <a:off x="6544325" y="5712320"/>
            <a:ext cx="1842460" cy="4177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p>
                  </m:sSup>
                </m:oMath>
              </m:oMathPara>
            </a14:m>
            <a:endParaRPr sz="3200"/>
          </a:p>
        </p:txBody>
      </p:sp>
      <p:sp>
        <p:nvSpPr>
          <p:cNvPr id="166" name="Equation"/>
          <p:cNvSpPr txBox="1"/>
          <p:nvPr/>
        </p:nvSpPr>
        <p:spPr>
          <a:xfrm>
            <a:off x="9984686" y="5740756"/>
            <a:ext cx="2253289" cy="36089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3300"/>
          </a:p>
        </p:txBody>
      </p:sp>
      <p:pic>
        <p:nvPicPr>
          <p:cNvPr id="167" name="T(n)_&amp;=&amp;_4_T(n-1.pdf" descr="T(n)_&amp;=&amp;_4_T(n-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98354" y="7168157"/>
            <a:ext cx="8534401" cy="1714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Integer Multiplic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Integer Multiplication</a:t>
            </a:r>
          </a:p>
        </p:txBody>
      </p:sp>
      <p:sp>
        <p:nvSpPr>
          <p:cNvPr id="170" name="Since the number of bits 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Since the number of bits is </a:t>
            </a:r>
          </a:p>
          <a:p>
            <a:pPr lvl="1"/>
            <a:r>
              <a:t>Number of multiplications is</a:t>
            </a:r>
          </a:p>
          <a:p>
            <a:pPr lvl="1"/>
          </a:p>
          <a:p>
            <a:pPr lvl="1"/>
            <a:r>
              <a:t>This is not better than normal multiplication </a:t>
            </a:r>
          </a:p>
        </p:txBody>
      </p:sp>
      <p:sp>
        <p:nvSpPr>
          <p:cNvPr id="171" name="Equation"/>
          <p:cNvSpPr txBox="1"/>
          <p:nvPr/>
        </p:nvSpPr>
        <p:spPr>
          <a:xfrm>
            <a:off x="6544323" y="2721008"/>
            <a:ext cx="1416206" cy="3521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</m:oMath>
              </m:oMathPara>
            </a14:m>
            <a:endParaRPr sz="4000"/>
          </a:p>
        </p:txBody>
      </p:sp>
      <p:sp>
        <p:nvSpPr>
          <p:cNvPr id="172" name="Equation"/>
          <p:cNvSpPr txBox="1"/>
          <p:nvPr/>
        </p:nvSpPr>
        <p:spPr>
          <a:xfrm>
            <a:off x="3465438" y="4048499"/>
            <a:ext cx="5355103" cy="4438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b="0"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p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sup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