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png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png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9.png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0.png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orting and Element Selecti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Sorting and Element Selection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ermu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Permutations</a:t>
            </a:r>
          </a:p>
        </p:txBody>
      </p:sp>
      <p:sp>
        <p:nvSpPr>
          <p:cNvPr id="149" name="An analysis of the error substituting the Riemann sum for an integral gives Stirling’s formula (invented by de Moivre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:r>
              <a:t>An analysis of the error substituting the Riemann sum for an integral gives Stirling’s formula (invented by de Moivre)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  <a:r>
              <a:t>                    </a:t>
            </a:r>
            <a14:m>
              <m:oMath>
                <m:rad>
                  <m:ra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degHide m:val="on"/>
                  </m:radPr>
                  <m:deg/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</m:rad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sup>
                </m:sSup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!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sup>
                </m:sSup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orting by Compari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Sorting by Comparison</a:t>
            </a:r>
          </a:p>
        </p:txBody>
      </p:sp>
      <p:sp>
        <p:nvSpPr>
          <p:cNvPr id="152" name="Many sorting algorithms use comparis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Many sorting algorithms use comparisons</a:t>
            </a:r>
          </a:p>
          <a:p>
            <a:pPr/>
            <a:r>
              <a:t>An algorithm needs to be able to sort with all orders of inputs, i.e. distinguish between </a:t>
            </a:r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!</m:t>
                </m:r>
              </m:oMath>
            </a14:m>
            <a:r>
              <a:t> arrangements of the input by order </a:t>
            </a:r>
          </a:p>
          <a:p>
            <a:pPr lvl="1"/>
            <a:r>
              <a:t>assuming all elements are different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orting by Compari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Sorting by Comparison</a:t>
            </a:r>
          </a:p>
        </p:txBody>
      </p:sp>
      <p:sp>
        <p:nvSpPr>
          <p:cNvPr id="155" name="Sorting algorithm makes a comparison, then decides on what to d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Sorting algorithm makes a comparison, then decides on what to do</a:t>
            </a:r>
          </a:p>
          <a:p>
            <a:pPr/>
            <a:r>
              <a:t>Can be represented as a binary tree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orting by Compari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Sorting by Comparison</a:t>
            </a:r>
          </a:p>
        </p:txBody>
      </p:sp>
      <p:pic>
        <p:nvPicPr>
          <p:cNvPr id="15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97000" y="2489200"/>
            <a:ext cx="10210800" cy="4927600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A fictitious algorithm for sorting three elements…"/>
          <p:cNvSpPr txBox="1"/>
          <p:nvPr/>
        </p:nvSpPr>
        <p:spPr>
          <a:xfrm>
            <a:off x="6654800" y="7797799"/>
            <a:ext cx="9076879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fictitious algorithm for sorting three elements</a:t>
            </a:r>
          </a:p>
          <a:p>
            <a:pPr/>
            <a:r>
              <a:t>as a Decision Tree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orting by Compari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Sorting by Comparison</a:t>
            </a:r>
          </a:p>
        </p:txBody>
      </p:sp>
      <p:sp>
        <p:nvSpPr>
          <p:cNvPr id="162" name="Represent any comparison based algorithm by such a tre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Represent any comparison based algorithm by such a tree</a:t>
            </a:r>
          </a:p>
          <a:p>
            <a:pPr/>
            <a:r>
              <a:t>Any run of the algorithm represents a path from the root to a leaf node</a:t>
            </a:r>
          </a:p>
          <a:p>
            <a:pPr/>
            <a:r>
              <a:t>Leaf nodes represent an algorithm finishing,</a:t>
            </a:r>
          </a:p>
          <a:p>
            <a:pPr lvl="1"/>
            <a:r>
              <a:t>So they need to have an ordering, i.e. a permutation of the input array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orting by Compari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Sorting by Comparison</a:t>
            </a:r>
          </a:p>
        </p:txBody>
      </p:sp>
      <p:sp>
        <p:nvSpPr>
          <p:cNvPr id="165" name="How many leaves does a tree with   leaves have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many leaves does a tree with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leaves have?</a:t>
            </a:r>
          </a:p>
          <a:p>
            <a:pPr/>
            <a:r>
              <a:t>A tree of height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</m:oMath>
            </a14:m>
            <a:r>
              <a:t> has how many leaves?</a:t>
            </a:r>
          </a:p>
          <a:p>
            <a:pPr lvl="1"/>
            <a:r>
              <a:t>Height 0: only root, one leaf</a:t>
            </a:r>
          </a:p>
          <a:p>
            <a:pPr lvl="1"/>
            <a:r>
              <a:t>Height 1: only root plus one or two leaves:  </a:t>
            </a:r>
            <a14:m>
              <m:oMath>
                <m:r>
                  <a:rPr xmlns:a="http://schemas.openxmlformats.org/drawingml/2006/main" sz="4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4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</a:p>
          <a:p>
            <a:pPr lvl="1"/>
            <a:r>
              <a:t>Height 2: at most two nodes at height one have at most </a:t>
            </a:r>
            <a14:m>
              <m:oMath>
                <m:r>
                  <a:rPr xmlns:a="http://schemas.openxmlformats.org/drawingml/2006/main" sz="4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sSup>
                  <m:e>
                    <m:r>
                      <a:rPr xmlns:a="http://schemas.openxmlformats.org/drawingml/2006/main" sz="4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4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leaves</a:t>
            </a:r>
          </a:p>
          <a:p>
            <a:pPr lvl="1"/>
            <a:r>
              <a:t>Induction: Height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</m:oMath>
            </a14:m>
            <a:r>
              <a:t> has at most </a:t>
            </a:r>
            <a14:m>
              <m:oMath>
                <m:sSup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sup>
                </m:sSup>
              </m:oMath>
            </a14:m>
            <a:r>
              <a:t> leaves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orting by Compari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Sorting by Comparison</a:t>
            </a:r>
          </a:p>
        </p:txBody>
      </p:sp>
      <p:sp>
        <p:nvSpPr>
          <p:cNvPr id="168" name="Relationship between height of decision tree and number of elements to be sorted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77825" indent="-377825" defTabSz="496570">
              <a:spcBef>
                <a:spcPts val="1800"/>
              </a:spcBef>
              <a:defRPr sz="2720"/>
            </a:pPr>
            <a:r>
              <a:t>Relationship between height of decision tree and number of elements to be sorted:</a:t>
            </a:r>
          </a:p>
          <a:p>
            <a:pPr lvl="1" marL="755650" indent="-377825" defTabSz="496570">
              <a:spcBef>
                <a:spcPts val="1800"/>
              </a:spcBef>
              <a:defRPr sz="2720"/>
            </a:pPr>
            <a:r>
              <a:t>Need to have at least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!</m:t>
                </m:r>
              </m:oMath>
            </a14:m>
            <a:r>
              <a:t> leaves:</a:t>
            </a:r>
          </a:p>
          <a:p>
            <a:pPr lvl="1" marL="755650" indent="-377825" defTabSz="496570">
              <a:spcBef>
                <a:spcPts val="1800"/>
              </a:spcBef>
              <a:defRPr sz="2720"/>
            </a:pPr>
            <a:r>
              <a:t>   </a:t>
            </a:r>
            <a14:m>
              <m:oMath>
                <m:sSup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sup>
                </m:sSup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!</m:t>
                </m:r>
              </m:oMath>
            </a14:m>
          </a:p>
          <a:p>
            <a:pPr lvl="2" marL="1133475" indent="-377825" defTabSz="496570">
              <a:spcBef>
                <a:spcPts val="1800"/>
              </a:spcBef>
              <a:defRPr sz="2720"/>
            </a:pPr>
            <a:r>
              <a:t>which implies</a:t>
            </a:r>
          </a:p>
          <a:p>
            <a:pPr lvl="3" marL="1511300" indent="-377825" defTabSz="496570">
              <a:spcBef>
                <a:spcPts val="1800"/>
              </a:spcBef>
              <a:defRPr sz="272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≥</m:t>
                  </m:r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!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m:rPr>
                          <m:sty m:val="p"/>
                        </m:rP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  <m:r>
                    <m:rPr>
                      <m:sty m:val="p"/>
                    </m:rP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!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3" marL="1511300" indent="-377825" defTabSz="496570">
              <a:spcBef>
                <a:spcPts val="1800"/>
              </a:spcBef>
              <a:defRPr sz="2720"/>
            </a:pPr>
            <a:r>
              <a:t>   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≈</m:t>
                </m:r>
                <m:f>
                  <m:fPr>
                    <m:ctrlP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m:rPr>
                        <m:sty m:val="p"/>
                      </m:rP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lvl="3" marL="1511300" indent="-377825" defTabSz="496570">
              <a:spcBef>
                <a:spcPts val="1800"/>
              </a:spcBef>
              <a:defRPr sz="2720"/>
            </a:pPr>
            <a:r>
              <a:t>   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orting by Comparis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Sorting by Comparison</a:t>
            </a:r>
          </a:p>
        </p:txBody>
      </p:sp>
      <p:sp>
        <p:nvSpPr>
          <p:cNvPr id="171" name="Since the height of the decision tree is the worst time runtime, we ha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Since the height of the decision tree is the worst time runtime, we have</a:t>
            </a:r>
          </a:p>
          <a:p>
            <a:pPr/>
          </a:p>
          <a:p>
            <a:pPr lvl="1">
              <a:defRPr i="1"/>
            </a:pPr>
            <a:r>
              <a:t>The runtime of a comparison based sorting algorithm is </a:t>
            </a:r>
            <a14:m>
              <m:oMath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Ω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sp>
        <p:nvSpPr>
          <p:cNvPr id="174" name="Counting sor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Counting sort</a:t>
            </a:r>
          </a:p>
          <a:p>
            <a:pPr lvl="1"/>
            <a:r>
              <a:t>Assume we want to sort numbers in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1,2,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/>
            <a:r>
              <a:t>Create a dictionary with keys in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1,2,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2"/>
            <a:r>
              <a:t>E.g. as an array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Int(1:k)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Walk through the array, updating the count</a:t>
            </a:r>
          </a:p>
          <a:p>
            <a:pPr lvl="1"/>
            <a:r>
              <a:t>Once the count is done, go through the dictionary in order of the keys, emitting as many keys as the count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sp>
        <p:nvSpPr>
          <p:cNvPr id="177" name="Counting sor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5609" indent="-435609" defTabSz="572516">
              <a:spcBef>
                <a:spcPts val="2100"/>
              </a:spcBef>
              <a:defRPr sz="3136"/>
            </a:pPr>
            <a:r>
              <a:t>Counting sort: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</a:p>
          <a:p>
            <a:pPr lvl="1" marL="871219" indent="-435609" defTabSz="572516">
              <a:spcBef>
                <a:spcPts val="2100"/>
              </a:spcBef>
              <a:defRPr sz="3136"/>
            </a:pPr>
            <a:r>
              <a:t>create a counting array: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</a:p>
          <a:p>
            <a:pPr lvl="1" marL="871219" indent="-435609" defTabSz="572516">
              <a:spcBef>
                <a:spcPts val="2100"/>
              </a:spcBef>
              <a:defRPr sz="3136"/>
            </a:pPr>
            <a:r>
              <a:t>Walk through the array and calculate counts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</a:p>
          <a:p>
            <a:pPr lvl="1" marL="871219" indent="-435609" defTabSz="572516">
              <a:spcBef>
                <a:spcPts val="2100"/>
              </a:spcBef>
              <a:defRPr sz="3136"/>
            </a:pPr>
            <a:r>
              <a:t>Emit keys according to count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1 2 2 2 3 3 3 4 4 5 5 7 8 9 10 10 10 12</a:t>
            </a: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2590800"/>
            <a:ext cx="6502400" cy="52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2500" y="2590800"/>
            <a:ext cx="8699500" cy="52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52500" y="2590800"/>
            <a:ext cx="8699500" cy="520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ermu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Permutations</a:t>
            </a:r>
          </a:p>
        </p:txBody>
      </p:sp>
      <p:sp>
        <p:nvSpPr>
          <p:cNvPr id="123" name="A permutation of the set   is a reordering of the numbers where each number between 1 and n appears exactly onc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permutation of the set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1,2,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is a reordering of the numbers where each number between 1 and </a:t>
            </a:r>
            <a:r>
              <a:rPr i="1"/>
              <a:t>n</a:t>
            </a:r>
            <a:r>
              <a:t> appears exactly once.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sp>
        <p:nvSpPr>
          <p:cNvPr id="183" name="If there are   elements in the array, then counting sort us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there are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elements in the array, then counting sort uses </a:t>
            </a:r>
          </a:p>
          <a:p>
            <a:pPr lvl="1"/>
            <a14:m>
              <m:oMath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∼</m:t>
                </m:r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t>  to create and evaluate the counting array</a:t>
            </a:r>
          </a:p>
          <a:p>
            <a:pPr lvl="1"/>
            <a14:m>
              <m:oMath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∼</m:t>
                </m:r>
                <m:r>
                  <a:rPr xmlns:a="http://schemas.openxmlformats.org/drawingml/2006/main" sz="4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 to update the counting array</a:t>
            </a:r>
          </a:p>
          <a:p>
            <a:pPr/>
            <a:r>
              <a:t>Therefore:  counting sort run-time is </a:t>
            </a:r>
            <a14:m>
              <m:oMath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sp>
        <p:nvSpPr>
          <p:cNvPr id="186" name="Radix Sor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Radix Sort</a:t>
            </a:r>
          </a:p>
          <a:p>
            <a:pPr lvl="1"/>
            <a:r>
              <a:t>Imagine sorting punch cards with by ID in the first columns</a:t>
            </a:r>
          </a:p>
        </p:txBody>
      </p:sp>
      <p:pic>
        <p:nvPicPr>
          <p:cNvPr id="187" name="Used Punchcard (5151286161) - Punched card - Wikipedia.jpg" descr="Used Punchcard (5151286161) - Punched card - Wikipedi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88114" y="4876800"/>
            <a:ext cx="6828572" cy="31263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sp>
        <p:nvSpPr>
          <p:cNvPr id="190" name="Simple Method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Simple Method:</a:t>
            </a:r>
          </a:p>
          <a:p>
            <a:pPr lvl="1"/>
            <a:r>
              <a:t>Create heaps of cards based on the first digit</a:t>
            </a:r>
          </a:p>
          <a:p>
            <a:pPr lvl="2"/>
            <a:r>
              <a:t>Then recursively sort the heaps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sp>
        <p:nvSpPr>
          <p:cNvPr id="193" name="Better method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Better method:</a:t>
            </a:r>
          </a:p>
          <a:p>
            <a:pPr lvl="1"/>
            <a:r>
              <a:t>Sort according to the last digit</a:t>
            </a:r>
          </a:p>
          <a:p>
            <a:pPr lvl="2"/>
            <a:r>
              <a:t>Then use a </a:t>
            </a:r>
            <a:r>
              <a:rPr i="1"/>
              <a:t>stable sort </a:t>
            </a:r>
            <a:r>
              <a:t>to sort after the second-last digit</a:t>
            </a:r>
          </a:p>
          <a:p>
            <a:pPr lvl="2"/>
            <a:r>
              <a:t>Then use a stable sort to sort after the third-last digit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sp>
        <p:nvSpPr>
          <p:cNvPr id="196" name="Stable sor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Stable sort:</a:t>
            </a:r>
          </a:p>
          <a:p>
            <a:pPr lvl="1"/>
            <a:r>
              <a:t>Leave order of elements with the same key during sorting</a:t>
            </a:r>
          </a:p>
          <a:p>
            <a:pPr lvl="1"/>
            <a:r>
              <a:t>Insertion sort, merge sort, bubble sort, counting sort are all stable</a:t>
            </a:r>
          </a:p>
          <a:p>
            <a:pPr lvl="1"/>
            <a:r>
              <a:t>Heap sort, selection sort, shell sort, and quick sort are not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sp>
        <p:nvSpPr>
          <p:cNvPr id="199" name="Radix sort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Radix sort:</a:t>
            </a:r>
          </a:p>
        </p:txBody>
      </p:sp>
      <p:sp>
        <p:nvSpPr>
          <p:cNvPr id="200" name="for i in range(length(key), 0, -1):…"/>
          <p:cNvSpPr txBox="1"/>
          <p:nvPr/>
        </p:nvSpPr>
        <p:spPr>
          <a:xfrm>
            <a:off x="2590800" y="3486150"/>
            <a:ext cx="6699052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for i in range(length(key), 0, -1):</a:t>
            </a:r>
          </a:p>
          <a:p>
            <a:pPr/>
            <a:r>
              <a:t>       stable_sort on digit i of key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pic>
        <p:nvPicPr>
          <p:cNvPr id="20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38550" y="3035300"/>
            <a:ext cx="5727700" cy="3835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sp>
        <p:nvSpPr>
          <p:cNvPr id="206" name="Radix sort correctne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Radix sort correctness</a:t>
            </a:r>
          </a:p>
          <a:p>
            <a:pPr lvl="1"/>
            <a:r>
              <a:t>What would be a loop invariant?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sp>
        <p:nvSpPr>
          <p:cNvPr id="209" name="Assume   keys of   digits i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keys of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digits in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0,1,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/>
            <a:r>
              <a:t>Use counting sort to sort in time </a:t>
            </a:r>
            <a14:m>
              <m:oMath>
                <m:r>
                  <m:rPr>
                    <m:sty m:val="p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/>
            <a:r>
              <a:t>Radix sort then takes </a:t>
            </a:r>
            <a14:m>
              <m:oMath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time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Linear Time Sort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Linear Time Sorting</a:t>
            </a:r>
          </a:p>
        </p:txBody>
      </p:sp>
      <p:sp>
        <p:nvSpPr>
          <p:cNvPr id="212" name="Given   numbers of   bits eac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Given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numbers of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bits each</a:t>
            </a:r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Assume </a:t>
            </a: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O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Choose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⌊</m:t>
                </m:r>
                <m:sSub>
                  <m:e>
                    <m:r>
                      <m:rPr>
                        <m:sty m:val="p"/>
                      </m:rP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log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⌋</m:t>
                </m:r>
              </m:oMath>
            </a14:m>
            <a:r>
              <a:t>.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Divide the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-bit numbers into “digits” of length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Thus, each round of radix sort takes time </a:t>
            </a:r>
            <a14:m>
              <m:oMath>
                <m:r>
                  <m:rPr>
                    <m:sty m:val="p"/>
                  </m:rP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p>
                  <m:e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p>
                </m:sSup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There are </a:t>
            </a: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⌈</m:t>
                </m:r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num>
                  <m:den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den>
                </m:f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⌉</m:t>
                </m:r>
              </m:oMath>
            </a14:m>
            <a:r>
              <a:t> rounds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So, radix sort takes </a:t>
            </a:r>
            <a14:m>
              <m:oMath>
                <m:r>
                  <m:rPr>
                    <m:sty m:val="p"/>
                  </m:rP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num>
                  <m:den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den>
                </m:f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p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p>
                </m:sSup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f>
                  <m:fPr>
                    <m:ctrlP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num>
                  <m:den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den>
                </m:f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time!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ermu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Permutations</a:t>
            </a:r>
          </a:p>
        </p:txBody>
      </p:sp>
      <p:sp>
        <p:nvSpPr>
          <p:cNvPr id="126" name="How many permutations are there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many permutations are there?</a:t>
            </a:r>
          </a:p>
          <a:p>
            <a:pPr lvl="1"/>
            <a:r>
              <a:t>Use recurrence!</a:t>
            </a:r>
          </a:p>
          <a:p>
            <a:pPr lvl="2"/>
            <a:r>
              <a:t>In a permutation of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1,2,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where is the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located?</a:t>
            </a:r>
          </a:p>
          <a:p>
            <a:pPr lvl="2"/>
            <a:r>
              <a:t>There are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other numbers. </a:t>
            </a:r>
          </a:p>
          <a:p>
            <a:pPr lvl="2"/>
            <a:r>
              <a:t>This gives us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 gaps and spots before and after</a:t>
            </a:r>
          </a:p>
        </p:txBody>
      </p:sp>
      <p:pic>
        <p:nvPicPr>
          <p:cNvPr id="12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41800" y="7410450"/>
            <a:ext cx="4521200" cy="53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7" grpId="2"/>
      <p:bldP build="p" bldLvl="5" animBg="1" rev="0" advAuto="0" spid="126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election Probl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 Problems</a:t>
            </a:r>
          </a:p>
        </p:txBody>
      </p:sp>
      <p:sp>
        <p:nvSpPr>
          <p:cNvPr id="217" name="Given an unordered arra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Given an unordered array:</a:t>
            </a:r>
          </a:p>
          <a:p>
            <a:pPr lvl="1"/>
            <a:r>
              <a:t>Find the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t>-largest (-smallest) element in an unordered array</a:t>
            </a:r>
          </a:p>
          <a:p>
            <a:pPr lvl="1"/>
            <a:r>
              <a:t>Naïve Solution:</a:t>
            </a:r>
          </a:p>
          <a:p>
            <a:pPr lvl="2"/>
            <a:r>
              <a:t>Sort (usually in time </a:t>
            </a:r>
            <a14:m>
              <m:oMath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)</a:t>
            </a:r>
          </a:p>
          <a:p>
            <a:pPr lvl="2"/>
            <a:r>
              <a:t>Pick element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t> or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t> of the sorted array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election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 Problem</a:t>
            </a:r>
          </a:p>
        </p:txBody>
      </p:sp>
      <p:sp>
        <p:nvSpPr>
          <p:cNvPr id="220" name="Finding the maximu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Finding the maximum</a:t>
            </a:r>
          </a:p>
          <a:p>
            <a:pPr/>
            <a:r>
              <a:t>Finding the maximum and minimum at the same time</a:t>
            </a:r>
          </a:p>
          <a:p>
            <a:pPr/>
            <a:r>
              <a:t>Finding the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rPr baseline="31999"/>
              <a:t>th </a:t>
            </a:r>
            <a:r>
              <a:t>largest element</a:t>
            </a:r>
          </a:p>
          <a:p>
            <a:pPr/>
            <a:r>
              <a:t>Finding the median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23" name="Obvious algorith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Obvious algorithm: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/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comparisons</a:t>
            </a:r>
          </a:p>
        </p:txBody>
      </p:sp>
      <p:sp>
        <p:nvSpPr>
          <p:cNvPr id="224" name="def max(array):…"/>
          <p:cNvSpPr txBox="1"/>
          <p:nvPr/>
        </p:nvSpPr>
        <p:spPr>
          <a:xfrm>
            <a:off x="2371030" y="3536949"/>
            <a:ext cx="6150323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max(array):</a:t>
            </a:r>
          </a:p>
          <a:p>
            <a:pPr/>
            <a:r>
              <a:t>   result = array[0]</a:t>
            </a:r>
          </a:p>
          <a:p>
            <a:pPr/>
            <a:r>
              <a:t>   for i in range(1, len(array)):</a:t>
            </a:r>
          </a:p>
          <a:p>
            <a:pPr/>
            <a:r>
              <a:t>      if array[i]&gt;result:</a:t>
            </a:r>
          </a:p>
          <a:p>
            <a:pPr/>
            <a:r>
              <a:t>         result = array[i]</a:t>
            </a:r>
          </a:p>
          <a:p>
            <a:pPr/>
            <a:r>
              <a:t>      </a:t>
            </a:r>
          </a:p>
          <a:p>
            <a:pPr/>
            <a:r>
              <a:t>   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27" name="Toy algorith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Toy algorithm:</a:t>
            </a:r>
          </a:p>
          <a:p>
            <a:pPr lvl="1"/>
            <a:r>
              <a:t>Partition array into </a:t>
            </a:r>
            <a14:m>
              <m:oMath>
                <m:r>
                  <a:rPr xmlns:a="http://schemas.openxmlformats.org/drawingml/2006/main" sz="4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⌊</m:t>
                </m:r>
                <m:r>
                  <a:rPr xmlns:a="http://schemas.openxmlformats.org/drawingml/2006/main" sz="4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4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4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⌋</m:t>
                </m:r>
              </m:oMath>
            </a14:m>
            <a:r>
              <a:t> pairs.</a:t>
            </a:r>
          </a:p>
          <a:p>
            <a:pPr lvl="2"/>
            <a:r>
              <a:t>(There might be an additional element).</a:t>
            </a:r>
          </a:p>
          <a:p>
            <a:pPr lvl="1"/>
            <a:r>
              <a:t>Use one comparison in order to select the largest of each pair (plus the odd one out if exists)</a:t>
            </a:r>
          </a:p>
          <a:p>
            <a:pPr lvl="1"/>
            <a:r>
              <a:t>These form an array of length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⌊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⌋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lvl="1"/>
            <a:r>
              <a:t>Recursively call the toy algorithm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30" name="What is the recurrence relation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is the recurrence relation?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33" name="T(2) =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</m:oMath>
              </m:oMathPara>
            </a14:m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T(2) = 1</a:t>
            </a: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</a:p>
          <a:p>
            <a:pPr marL="422275" indent="-422275" defTabSz="554990">
              <a:spcBef>
                <a:spcPts val="2000"/>
              </a:spcBef>
              <a:defRPr sz="3040"/>
            </a:pPr>
            <a:r>
              <a:t>Now use substitution to get an idea of solving the recurrence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36" name="Assume   is a power of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a power of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39" name="Recurrence then become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Recurrence then becomes 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  <a:p>
            <a:pPr lvl="1"/>
            <a:r>
              <a:t>       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</a:p>
          <a:p>
            <a:pPr lvl="1"/>
            <a:r>
              <a:t>       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</a:p>
          <a:p>
            <a:pPr lvl="1"/>
            <a:r>
              <a:t>                </a:t>
            </a:r>
            <a14:m>
              <m:oMath>
                <m:r>
                  <a:rPr xmlns:a="http://schemas.openxmlformats.org/drawingml/2006/main" sz="4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</m:oMath>
            </a14:m>
          </a:p>
          <a:p>
            <a:pPr lvl="1"/>
            <a:r>
              <a:t>       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</a:p>
          <a:p>
            <a:pPr lvl="1"/>
            <a:r>
              <a:t>         </a:t>
            </a:r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39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42" name="Now prove by induction for all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prove by induction for all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</m:oMath>
              </m:oMathPara>
            </a14:m>
          </a:p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ermu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Permutations</a:t>
            </a:r>
          </a:p>
        </p:txBody>
      </p:sp>
      <p:sp>
        <p:nvSpPr>
          <p:cNvPr id="130" name="Let   be the number of permutations of   elemen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 </a:t>
            </a:r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!</m:t>
                </m:r>
              </m:oMath>
            </a14:m>
            <a:r>
              <a:t> be the number of permutations of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elements</a:t>
            </a:r>
          </a:p>
          <a:p>
            <a:pPr lvl="1"/>
            <a:r>
              <a:t>This gives us the recurrence </a:t>
            </a:r>
          </a:p>
          <a:p>
            <a:pPr lvl="2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!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!</m:t>
                  </m:r>
                </m:oMath>
              </m:oMathPara>
            </a14:m>
          </a:p>
          <a:p>
            <a:pPr lvl="1"/>
            <a:r>
              <a:t>which can be unfolded very simply</a:t>
            </a:r>
          </a:p>
          <a:p>
            <a:pPr lvl="2"/>
            <a:r>
              <a:t>                       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!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∏</m:t>
                        </m:r>
                      </m:e>
                      <m:li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0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45" name="Induction Hypothesis:    if  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Induction Hypothesis: 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if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.</a:t>
            </a:r>
          </a:p>
          <a:p>
            <a:pPr/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</m:oMath>
              </m:oMathPara>
            </a14:m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40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</m:oMath>
              </m:oMathPara>
            </a14:m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5" grpId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48" name="In fac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fact:</a:t>
            </a:r>
          </a:p>
          <a:p>
            <a:pPr lvl="1"/>
            <a:r>
              <a:t> </a:t>
            </a:r>
            <a:r>
              <a:rPr i="1"/>
              <a:t>Theorem:  Finding the maximum of an array of length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rPr i="1"/>
              <a:t> costs at least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rPr i="1"/>
              <a:t> comparisons</a:t>
            </a:r>
            <a:endParaRPr i="1"/>
          </a:p>
          <a:p>
            <a:pPr lvl="1"/>
            <a:r>
              <a:rPr i="1"/>
              <a:t>Proof</a:t>
            </a:r>
            <a:r>
              <a:t>: </a:t>
            </a:r>
            <a:r>
              <a:t>Place all elements into three buckets:</a:t>
            </a:r>
          </a:p>
          <a:p>
            <a:pPr lvl="2"/>
            <a:r>
              <a:t>One for not-looked at</a:t>
            </a:r>
          </a:p>
          <a:p>
            <a:pPr lvl="2"/>
            <a:r>
              <a:t>One for won all comparisons</a:t>
            </a:r>
          </a:p>
          <a:p>
            <a:pPr lvl="2"/>
            <a:r>
              <a:t>One for lost all comparisons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51" name="A single comparison can involves 6 cases…"/>
          <p:cNvSpPr txBox="1"/>
          <p:nvPr>
            <p:ph type="body" sz="half" idx="1"/>
          </p:nvPr>
        </p:nvSpPr>
        <p:spPr>
          <a:xfrm>
            <a:off x="952500" y="4309260"/>
            <a:ext cx="11099800" cy="4568040"/>
          </a:xfrm>
          <a:prstGeom prst="rect">
            <a:avLst/>
          </a:prstGeom>
        </p:spPr>
        <p:txBody>
          <a:bodyPr anchor="t"/>
          <a:lstStyle/>
          <a:p>
            <a:pPr marL="355600" indent="-355600" defTabSz="467359">
              <a:spcBef>
                <a:spcPts val="1700"/>
              </a:spcBef>
              <a:defRPr sz="2560"/>
            </a:pPr>
            <a:r>
              <a:t>A single comparison can involves 6 cases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X-X:  move two elements from X, one into W, one into L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X-W: move one element from X into W or move one element from X into W and one from W into L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X-L: move one element from X into W or one into L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W-W: move one element from W to L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W-L: nothing or move one element from W to L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L-L: nothing</a:t>
            </a:r>
          </a:p>
        </p:txBody>
      </p:sp>
      <p:pic>
        <p:nvPicPr>
          <p:cNvPr id="25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57600" y="2413000"/>
            <a:ext cx="5689600" cy="1549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55" name="To have finished the algorith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have finished the algorithm:</a:t>
            </a:r>
          </a:p>
          <a:p>
            <a:pPr lvl="1"/>
            <a:r>
              <a:t>No elements left in X</a:t>
            </a:r>
          </a:p>
          <a:p>
            <a:pPr lvl="1"/>
            <a:r>
              <a:t>Only one element left in W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Otherwise, can construct counterexample</a:t>
            </a:r>
          </a:p>
        </p:txBody>
      </p:sp>
      <p:pic>
        <p:nvPicPr>
          <p:cNvPr id="25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93464" y="5253809"/>
            <a:ext cx="5689601" cy="1549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59" name="One left in X:  could be the maximu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One left in X:  could be the maximum</a:t>
            </a:r>
          </a:p>
          <a:p>
            <a:pPr/>
          </a:p>
          <a:p>
            <a:pPr/>
          </a:p>
          <a:p>
            <a:pPr/>
          </a:p>
          <a:p>
            <a:pPr/>
            <a:r>
              <a:t>Two (or more) left in W:</a:t>
            </a:r>
          </a:p>
          <a:p>
            <a:pPr lvl="1"/>
            <a:r>
              <a:t>Which one is the maximum?</a:t>
            </a:r>
          </a:p>
        </p:txBody>
      </p:sp>
      <p:pic>
        <p:nvPicPr>
          <p:cNvPr id="26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22978" y="3482546"/>
            <a:ext cx="5702301" cy="1549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22978" y="7340600"/>
            <a:ext cx="5702301" cy="1536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Max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Maximum</a:t>
            </a:r>
          </a:p>
        </p:txBody>
      </p:sp>
      <p:sp>
        <p:nvSpPr>
          <p:cNvPr id="264" name="Each comparison sends at most one element t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Each comparison sends at most one element to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  <a:p>
            <a:pPr/>
            <a:r>
              <a:t>At best,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comparisons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ombined Maximum and Min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267" name="Combined Maximum and Minimu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Combined Maximum and Minimum</a:t>
            </a:r>
          </a:p>
          <a:p>
            <a:pPr lvl="1"/>
            <a:r>
              <a:t>Naïve algorithm:</a:t>
            </a:r>
          </a:p>
          <a:p>
            <a:pPr lvl="2"/>
            <a:r>
              <a:t>Calculate the max, then the min (can exclude the max)</a:t>
            </a:r>
          </a:p>
          <a:p>
            <a:pPr lvl="3"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</m:oMath>
            </a14:m>
            <a:r>
              <a:t> comparisons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ombined Maximum and Min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270" name="A better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better algorithm</a:t>
            </a:r>
          </a:p>
          <a:p>
            <a:pPr lvl="1"/>
            <a:r>
              <a:t>Divide the array into pairs </a:t>
            </a:r>
          </a:p>
          <a:p>
            <a:pPr lvl="1"/>
            <a:r>
              <a:t>Compare the values of each pair</a:t>
            </a:r>
          </a:p>
          <a:p>
            <a:pPr lvl="1"/>
            <a:r>
              <a:t>Place the winner of each pair in one array, the looser of each array in a second array</a:t>
            </a:r>
          </a:p>
          <a:p>
            <a:pPr lvl="2"/>
            <a:r>
              <a:t>(Or use swapping so that the winners are in even position and the losers are in odd positions)</a:t>
            </a:r>
          </a:p>
          <a:p>
            <a:pPr lvl="1"/>
            <a:r>
              <a:t>Now use maximum and minimum on the two sub-arrays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ombined Maximum and Min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273" name="Case 1:   is eve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4489" indent="-364489" defTabSz="479044">
              <a:spcBef>
                <a:spcPts val="1800"/>
              </a:spcBef>
              <a:defRPr sz="2624"/>
            </a:pPr>
            <a:r>
              <a:t>Case 1: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even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There are </a:t>
            </a:r>
            <a14:m>
              <m:oMath>
                <m:f>
                  <m:fPr>
                    <m:ctrlP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lin"/>
                  </m:fPr>
                  <m:num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a14:m>
            <a:r>
              <a:t> pairs or </a:t>
            </a:r>
            <a14:m>
              <m:oMath>
                <m:f>
                  <m:fPr>
                    <m:ctrlP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lin"/>
                  </m:fPr>
                  <m:num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a14:m>
            <a:r>
              <a:t> comparisons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</a:p>
          <a:p>
            <a:pPr lvl="1" marL="728979" indent="-364489" defTabSz="479044">
              <a:spcBef>
                <a:spcPts val="1800"/>
              </a:spcBef>
              <a:defRPr sz="2624"/>
            </a:pP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Run maximum on even indexed array elements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This gives us </a:t>
            </a:r>
            <a14:m>
              <m:oMath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comparisons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Same for minimum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Total is </a:t>
            </a:r>
            <a14:m>
              <m:oMath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 comparisons</a:t>
            </a:r>
            <a:endParaRPr sz="3200"/>
          </a:p>
        </p:txBody>
      </p:sp>
      <p:pic>
        <p:nvPicPr>
          <p:cNvPr id="27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70100" y="3967126"/>
            <a:ext cx="6909273" cy="1207639"/>
          </a:xfrm>
          <a:prstGeom prst="rect">
            <a:avLst/>
          </a:prstGeom>
          <a:ln w="12700">
            <a:miter lim="400000"/>
          </a:ln>
        </p:spPr>
      </p:pic>
      <p:pic>
        <p:nvPicPr>
          <p:cNvPr id="27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70100" y="5751358"/>
            <a:ext cx="6909273" cy="7226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ombined Maximum and Min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278" name="Case:   is od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Case: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odd</a:t>
            </a:r>
          </a:p>
          <a:p>
            <a:pPr lvl="1"/>
            <a:r>
              <a:t>Run algorithm on the first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elements</a:t>
            </a:r>
          </a:p>
          <a:p>
            <a:pPr lvl="2"/>
            <a14:m>
              <m:oMath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 comparisons</a:t>
            </a:r>
          </a:p>
          <a:p>
            <a:pPr lvl="1"/>
            <a:r>
              <a:t>Then add two comparisons to see whether the last element is either minimum or maximum</a:t>
            </a:r>
          </a:p>
          <a:p>
            <a:pPr lvl="2"/>
            <a:r>
              <a:t>Total of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a14:m>
            <a:r>
              <a:t> comparisons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ermu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Permutations</a:t>
            </a:r>
          </a:p>
        </p:txBody>
      </p:sp>
      <p:sp>
        <p:nvSpPr>
          <p:cNvPr id="133" name="How do we determine its asymptotic growth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:r>
              <a:t>How do we determine its asymptotic growth?</a:t>
            </a:r>
          </a:p>
          <a:p>
            <a:pPr marL="0" indent="0" algn="ctr">
              <a:buSzTx/>
              <a:buNone/>
            </a:pPr>
            <a14:m>
              <m:oMathPara>
                <m:oMathParaPr>
                  <m:jc m:val="center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!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∏</m:t>
                          </m:r>
                        </m:e>
                        <m:li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</m:oMath>
              </m:oMathPara>
            </a14:m>
          </a:p>
          <a:p>
            <a:pPr marL="0" indent="0" algn="ctr">
              <a:buSzTx/>
              <a:buNone/>
            </a:pPr>
          </a:p>
          <a:p>
            <a:pPr marL="0" indent="0" algn="ctr">
              <a:buSzTx/>
              <a:buNone/>
            </a:pPr>
          </a:p>
          <a:p>
            <a:pPr marL="0" indent="0" algn="ctr">
              <a:buSzTx/>
              <a:buNone/>
            </a:pPr>
          </a:p>
          <a:p>
            <a:pPr marL="0" indent="0" algn="ctr">
              <a:buSzTx/>
              <a:buNone/>
            </a:pPr>
          </a:p>
          <a:p>
            <a:pPr marL="0" indent="0">
              <a:buSzTx/>
              <a:buNone/>
            </a:pPr>
            <a:r>
              <a:t>Use Logarithms!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3" grpId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ombined Maximum and Min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281" name="Can we do better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Can we do better?</a:t>
            </a:r>
          </a:p>
          <a:p>
            <a:pPr lvl="1"/>
            <a:r>
              <a:t>Use a more sophisticated bin method</a:t>
            </a:r>
          </a:p>
          <a:p>
            <a:pPr lvl="1"/>
            <a:r>
              <a:t>X - not looked at, W - won every comparison, L - lost every comparison, Q - at least one win and at least one loss</a:t>
            </a:r>
          </a:p>
        </p:txBody>
      </p:sp>
      <p:pic>
        <p:nvPicPr>
          <p:cNvPr id="28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11289" y="6799840"/>
            <a:ext cx="9982222" cy="19610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Combined Maximum and Min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285" name="To be successful, need to move everything out of X and have only one element in W and 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be successful, need to move everything out of X and have only one element in W and L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Otherwise can have a counter-example</a:t>
            </a:r>
          </a:p>
        </p:txBody>
      </p:sp>
      <p:pic>
        <p:nvPicPr>
          <p:cNvPr id="28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4158" y="4108450"/>
            <a:ext cx="10656484" cy="207638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Combined Maximum and Minimu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289" name="Just counting the moves is not suffici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8940" indent="-408940" defTabSz="537463">
              <a:spcBef>
                <a:spcPts val="2000"/>
              </a:spcBef>
              <a:defRPr sz="2944"/>
            </a:pPr>
            <a:r>
              <a:t>Just counting the moves is not sufficient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Example: 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We compare an element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t> with an element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Possibly:  </a:t>
            </a: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</a:t>
            </a:r>
          </a:p>
          <a:p>
            <a:pPr lvl="3" marL="1635760" indent="-408940" defTabSz="537463">
              <a:spcBef>
                <a:spcPts val="2000"/>
              </a:spcBef>
              <a:defRPr sz="2944"/>
            </a:pPr>
            <a:r>
              <a:t>And we move both elements to the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Q</m:t>
                </m:r>
              </m:oMath>
            </a14:m>
            <a:r>
              <a:t> bucket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So, possible to move all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elements out of </a:t>
            </a:r>
            <a14:m>
              <m:oMath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into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∪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in </a:t>
            </a:r>
            <a14:m>
              <m:oMath>
                <m:f>
                  <m:fPr>
                    <m:ctrlP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lin"/>
                  </m:fPr>
                  <m:num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a14:m>
            <a:r>
              <a:t> comparisons and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 elements out of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∪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into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Q</m:t>
                </m:r>
              </m:oMath>
            </a14:m>
            <a:r>
              <a:t> in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comparisons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Only gives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moves!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Combined Maximum and Minimum"/>
          <p:cNvSpPr txBox="1"/>
          <p:nvPr>
            <p:ph type="title"/>
          </p:nvPr>
        </p:nvSpPr>
        <p:spPr>
          <a:xfrm>
            <a:off x="952500" y="254000"/>
            <a:ext cx="9244807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292" name="Use an adversary argu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Use an </a:t>
            </a:r>
            <a:r>
              <a:rPr b="1"/>
              <a:t>adversary</a:t>
            </a:r>
            <a:r>
              <a:t> argument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Algorithm can </a:t>
            </a:r>
            <a:r>
              <a:rPr u="sng"/>
              <a:t>only</a:t>
            </a:r>
            <a:r>
              <a:t> depend on the knowledge of the </a:t>
            </a:r>
            <a:r>
              <a:rPr u="sng"/>
              <a:t>previous</a:t>
            </a:r>
            <a:r>
              <a:t> comparisons when making a decision</a:t>
            </a:r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An adversary is allowed to change all values as long as the results of the comparisons stay the same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If </a:t>
            </a:r>
            <a14:m>
              <m:oMath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, then the only thing the algorithm knows is that </a:t>
            </a:r>
            <a14:m>
              <m:oMath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t> has won all of its comparisons and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has lost all of its comparisons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Adversary therefore is allowed to change the value of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downward 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Adversary guarantees that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.</a:t>
            </a:r>
            <a:endParaRPr sz="3200"/>
          </a:p>
        </p:txBody>
      </p:sp>
      <p:pic>
        <p:nvPicPr>
          <p:cNvPr id="293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99700" y="-171450"/>
            <a:ext cx="2705100" cy="300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Combined Maximum and Minimum"/>
          <p:cNvSpPr txBox="1"/>
          <p:nvPr>
            <p:ph type="title"/>
          </p:nvPr>
        </p:nvSpPr>
        <p:spPr>
          <a:xfrm>
            <a:off x="952500" y="254000"/>
            <a:ext cx="9458486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296" name="With the help of the adversary who substitutes values when need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 the help of the adversary who substitutes values when needed</a:t>
            </a:r>
          </a:p>
          <a:p>
            <a:pPr/>
            <a:r>
              <a:t>Potential: 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</m:oMath>
            </a14:m>
          </a:p>
          <a:p>
            <a:pPr lvl="1"/>
            <a:r>
              <a:t>Calculate net changes for comparisons between buckets</a:t>
            </a:r>
          </a:p>
        </p:txBody>
      </p:sp>
      <p:pic>
        <p:nvPicPr>
          <p:cNvPr id="297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0985" y="-171450"/>
            <a:ext cx="2482529" cy="2762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Combined Maximum and Minimum"/>
          <p:cNvSpPr txBox="1"/>
          <p:nvPr>
            <p:ph type="title"/>
          </p:nvPr>
        </p:nvSpPr>
        <p:spPr>
          <a:xfrm>
            <a:off x="952500" y="254000"/>
            <a:ext cx="9869758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300" name="Compare X with 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Compare X with X</a:t>
            </a:r>
          </a:p>
          <a:p>
            <a:pPr lvl="1"/>
            <a:r>
              <a:t>Net change (-2, 1, 1, 0) </a:t>
            </a:r>
          </a:p>
          <a:p>
            <a:pPr lvl="2"/>
            <a:r>
              <a:t>Potential change:  1</a:t>
            </a:r>
          </a:p>
        </p:txBody>
      </p:sp>
      <p:pic>
        <p:nvPicPr>
          <p:cNvPr id="301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0985" y="-171450"/>
            <a:ext cx="2482529" cy="2762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Combined Maximum and Minimum"/>
          <p:cNvSpPr txBox="1"/>
          <p:nvPr>
            <p:ph type="title"/>
          </p:nvPr>
        </p:nvSpPr>
        <p:spPr>
          <a:xfrm>
            <a:off x="952500" y="254000"/>
            <a:ext cx="9869758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304" name="Compare X with W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Compare X with W</a:t>
            </a:r>
          </a:p>
          <a:p>
            <a:pPr lvl="1"/>
            <a:r>
              <a:t>Case 1: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t>   Net change (-1,0,1,0)</a:t>
            </a:r>
          </a:p>
          <a:p>
            <a:pPr lvl="1"/>
            <a:r>
              <a:t>Case 2: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t> Net change(-1,0,0,1)</a:t>
            </a:r>
          </a:p>
          <a:p>
            <a:pPr lvl="1"/>
            <a:r>
              <a:t>The adversary can prevent Case 2 by decreasing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</a:t>
            </a:r>
          </a:p>
          <a:p>
            <a:pPr lvl="2"/>
            <a:r>
              <a:t>Possible because this is the first time that we look at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  <a:p>
            <a:pPr/>
            <a:r>
              <a:t>Potential changes by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a14:m>
          </a:p>
        </p:txBody>
      </p:sp>
      <p:pic>
        <p:nvPicPr>
          <p:cNvPr id="305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0985" y="-171450"/>
            <a:ext cx="2482529" cy="2762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Combined Maximum and Minimum"/>
          <p:cNvSpPr txBox="1"/>
          <p:nvPr>
            <p:ph type="title"/>
          </p:nvPr>
        </p:nvSpPr>
        <p:spPr>
          <a:xfrm>
            <a:off x="952500" y="254000"/>
            <a:ext cx="9869758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308" name="Compare   wi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Compare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with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  <a:p>
            <a:pPr lvl="1"/>
            <a:r>
              <a:t>similar as before</a:t>
            </a:r>
          </a:p>
        </p:txBody>
      </p:sp>
      <p:pic>
        <p:nvPicPr>
          <p:cNvPr id="309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0985" y="-171450"/>
            <a:ext cx="2482529" cy="2762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ombined Maximum and Minimum"/>
          <p:cNvSpPr txBox="1"/>
          <p:nvPr>
            <p:ph type="title"/>
          </p:nvPr>
        </p:nvSpPr>
        <p:spPr>
          <a:xfrm>
            <a:off x="952500" y="254000"/>
            <a:ext cx="9869758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312" name="Compare   wi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Compare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with </a:t>
            </a:r>
            <a14:m>
              <m:oMath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Q</m:t>
                </m:r>
              </m:oMath>
            </a14:m>
          </a:p>
          <a:p>
            <a:pPr lvl="1"/>
            <a:r>
              <a:t>The element in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changes to either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t> or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  <a:p>
            <a:pPr lvl="2"/>
            <a:r>
              <a:t>Net change (-1, 1, 0, 0) or (-1, 0, 1, 0 )</a:t>
            </a:r>
          </a:p>
          <a:p>
            <a:pPr lvl="2"/>
            <a:r>
              <a:t>Potential change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a14:m>
          </a:p>
        </p:txBody>
      </p:sp>
      <p:pic>
        <p:nvPicPr>
          <p:cNvPr id="313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0985" y="-171450"/>
            <a:ext cx="2482529" cy="2762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Combined Maximum and Minimum"/>
          <p:cNvSpPr txBox="1"/>
          <p:nvPr>
            <p:ph type="title"/>
          </p:nvPr>
        </p:nvSpPr>
        <p:spPr>
          <a:xfrm>
            <a:off x="952500" y="254000"/>
            <a:ext cx="9869758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316" name="Compare W with W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Compare W with W</a:t>
            </a:r>
          </a:p>
          <a:p>
            <a:pPr lvl="1"/>
            <a:r>
              <a:t>One element looses</a:t>
            </a:r>
          </a:p>
          <a:p>
            <a:pPr lvl="1"/>
            <a:r>
              <a:t>Net change (0, -1, 0, 1)</a:t>
            </a:r>
          </a:p>
          <a:p>
            <a:pPr lvl="1"/>
            <a:r>
              <a:t>Potential change 1</a:t>
            </a:r>
          </a:p>
        </p:txBody>
      </p:sp>
      <p:pic>
        <p:nvPicPr>
          <p:cNvPr id="317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0985" y="-171450"/>
            <a:ext cx="2482529" cy="2762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ermu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Permutations</a:t>
            </a:r>
          </a:p>
        </p:txBody>
      </p:sp>
      <p:sp>
        <p:nvSpPr>
          <p:cNvPr id="136" name="Approximation of the factoria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Approximation of the factorial</a:t>
            </a:r>
          </a:p>
          <a:p>
            <a:pPr marL="0" indent="0">
              <a:buSzTx/>
              <a:buNone/>
            </a:pPr>
            <a:r>
              <a:t>     Use         </a:t>
            </a:r>
            <a14:m>
              <m:oMath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!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  <a:defRPr sz="2000"/>
            </a:pPr>
            <a:r>
              <a:t>Use an integral!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Combined Maximum and Minimum"/>
          <p:cNvSpPr txBox="1"/>
          <p:nvPr>
            <p:ph type="title"/>
          </p:nvPr>
        </p:nvSpPr>
        <p:spPr>
          <a:xfrm>
            <a:off x="952500" y="254000"/>
            <a:ext cx="9869758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320" name="Compare   wi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Compare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t> with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  <a:p>
            <a:pPr lvl="1"/>
            <a:r>
              <a:t>Adversary guarantees that the element in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t> wins by making </a:t>
            </a:r>
            <a:r>
              <a:rPr u="sng"/>
              <a:t>all</a:t>
            </a:r>
            <a:r>
              <a:t> of them bigger</a:t>
            </a:r>
          </a:p>
          <a:p>
            <a:pPr lvl="1"/>
            <a:r>
              <a:t>This works because each element in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t> has only seen wins and that does not change if the elements are made bigger.</a:t>
            </a:r>
          </a:p>
          <a:p>
            <a:pPr lvl="1"/>
            <a:r>
              <a:t>No change</a:t>
            </a:r>
          </a:p>
        </p:txBody>
      </p:sp>
      <p:pic>
        <p:nvPicPr>
          <p:cNvPr id="321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10985" y="-171450"/>
            <a:ext cx="2482529" cy="27622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Combined Maximum and Minimum"/>
          <p:cNvSpPr txBox="1"/>
          <p:nvPr>
            <p:ph type="title"/>
          </p:nvPr>
        </p:nvSpPr>
        <p:spPr>
          <a:xfrm>
            <a:off x="952500" y="254000"/>
            <a:ext cx="9244807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324" name="Compare   wi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Compare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t> with </a:t>
            </a:r>
            <a14:m>
              <m:oMath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Q</m:t>
                </m:r>
              </m:oMath>
            </a14:m>
          </a:p>
          <a:p>
            <a:pPr lvl="1"/>
            <a:r>
              <a:t>Since the elements in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  <a:r>
              <a:t> have always won, the adversary can make them larger</a:t>
            </a:r>
          </a:p>
          <a:p>
            <a:pPr lvl="1"/>
            <a:r>
              <a:t>No net change</a:t>
            </a:r>
          </a:p>
        </p:txBody>
      </p:sp>
      <p:pic>
        <p:nvPicPr>
          <p:cNvPr id="325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99700" y="-171450"/>
            <a:ext cx="2705100" cy="300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Combined Maximum and Minimum"/>
          <p:cNvSpPr txBox="1"/>
          <p:nvPr>
            <p:ph type="title"/>
          </p:nvPr>
        </p:nvSpPr>
        <p:spPr>
          <a:xfrm>
            <a:off x="952500" y="254000"/>
            <a:ext cx="9244807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328" name="Comparisons with   are the same as wi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Comparisons with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are the same as with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W</m:t>
                </m:r>
              </m:oMath>
            </a14:m>
          </a:p>
          <a:p>
            <a:pPr/>
            <a:r>
              <a:t>Comparisons within </a:t>
            </a:r>
            <a14:m>
              <m:oMath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Q</m:t>
                </m:r>
              </m:oMath>
            </a14:m>
            <a:r>
              <a:t> are useless, but make no changes</a:t>
            </a:r>
          </a:p>
        </p:txBody>
      </p:sp>
      <p:pic>
        <p:nvPicPr>
          <p:cNvPr id="329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99700" y="-171450"/>
            <a:ext cx="2705100" cy="300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ombined Maximum and Minimum"/>
          <p:cNvSpPr txBox="1"/>
          <p:nvPr>
            <p:ph type="title"/>
          </p:nvPr>
        </p:nvSpPr>
        <p:spPr>
          <a:xfrm>
            <a:off x="952500" y="254000"/>
            <a:ext cx="9244807" cy="2159000"/>
          </a:xfrm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Combined Maximum and Minimum</a:t>
            </a:r>
          </a:p>
        </p:txBody>
      </p:sp>
      <p:sp>
        <p:nvSpPr>
          <p:cNvPr id="332" name="With the help of the adversa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 the help of the adversary</a:t>
            </a:r>
          </a:p>
          <a:p>
            <a:pPr lvl="1"/>
            <a:r>
              <a:t>Potential changes by at most 1</a:t>
            </a:r>
          </a:p>
          <a:p>
            <a:pPr/>
            <a:r>
              <a:t>Initial Potential:  </a:t>
            </a:r>
            <a14:m>
              <m:oMath>
                <m:f>
                  <m:fPr>
                    <m:ctrlP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num>
                  <m:den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/>
            <a:r>
              <a:t>Final Potential:  </a:t>
            </a:r>
            <a14:m>
              <m:oMath>
                <m:r>
                  <a:rPr xmlns:a="http://schemas.openxmlformats.org/drawingml/2006/main" sz="4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</a:p>
          <a:p>
            <a:pPr/>
            <a:r>
              <a:t>Need at least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a14:m>
            <a:r>
              <a:t> comparisons</a:t>
            </a:r>
          </a:p>
        </p:txBody>
      </p:sp>
      <p:pic>
        <p:nvPicPr>
          <p:cNvPr id="333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99700" y="-171450"/>
            <a:ext cx="2705100" cy="300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36" name="Find the  th largest ele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55600" indent="-355600" defTabSz="467359">
              <a:spcBef>
                <a:spcPts val="1700"/>
              </a:spcBef>
              <a:defRPr sz="2560"/>
            </a:pPr>
            <a:r>
              <a:t>Find the </a:t>
            </a:r>
            <a14:m>
              <m:oMath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rPr baseline="31999"/>
              <a:t>th </a:t>
            </a:r>
            <a:r>
              <a:t>largest element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Algorithm 1: Use the idea of quicksort</a:t>
            </a:r>
          </a:p>
          <a:p>
            <a:pPr lvl="2" marL="1066800" indent="-355600" defTabSz="467359">
              <a:spcBef>
                <a:spcPts val="1700"/>
              </a:spcBef>
              <a:defRPr sz="2560"/>
            </a:pPr>
            <a:r>
              <a:t>Find a random pivot and partition around it</a:t>
            </a:r>
          </a:p>
          <a:p>
            <a:pPr lvl="2" marL="1066800" indent="-355600" defTabSz="467359">
              <a:spcBef>
                <a:spcPts val="1700"/>
              </a:spcBef>
              <a:defRPr sz="2560"/>
            </a:pPr>
          </a:p>
          <a:p>
            <a:pPr lvl="2" marL="1066800" indent="-355600" defTabSz="467359">
              <a:spcBef>
                <a:spcPts val="1700"/>
              </a:spcBef>
              <a:defRPr sz="2560"/>
            </a:pPr>
          </a:p>
          <a:p>
            <a:pPr lvl="2" marL="1066800" indent="-355600" defTabSz="467359">
              <a:spcBef>
                <a:spcPts val="1700"/>
              </a:spcBef>
              <a:defRPr sz="2560"/>
            </a:pPr>
            <a:r>
              <a:t>Now use recursion:</a:t>
            </a:r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If </a:t>
            </a: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m:rPr>
                    <m:nor/>
                  </m:rP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len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sub>
                </m:sSub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find the </a:t>
            </a:r>
            <a14:m>
              <m:oMath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rPr baseline="31999"/>
              <a:t>th </a:t>
            </a:r>
            <a:r>
              <a:t>largest element in </a:t>
            </a:r>
            <a14:m>
              <m:oMath>
                <m:sSub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sub>
                </m:sSub>
              </m:oMath>
            </a14:m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If </a:t>
            </a:r>
            <a14:m>
              <m:oMath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nor/>
                  </m:rP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len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sub>
                </m:sSub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, select </a:t>
            </a:r>
            <a14:m>
              <m:oMath>
                <m:r>
                  <a:rPr xmlns:a="http://schemas.openxmlformats.org/drawingml/2006/main" sz="2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p</m:t>
                </m:r>
              </m:oMath>
            </a14:m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If </a:t>
            </a: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m:rPr>
                    <m:nor/>
                  </m:rP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len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sub>
                </m:sSub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find the </a:t>
            </a:r>
            <a14:m>
              <m:oMath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m:rPr>
                    <m:nor/>
                  </m:rP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len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sub>
                </m:sSub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largest element in </a:t>
            </a:r>
            <a14:m>
              <m:oMath>
                <m:sSub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sub>
                </m:sSub>
              </m:oMath>
            </a14:m>
            <a:endParaRPr sz="3200"/>
          </a:p>
        </p:txBody>
      </p:sp>
      <p:pic>
        <p:nvPicPr>
          <p:cNvPr id="33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71700" y="4876800"/>
            <a:ext cx="8661400" cy="279400"/>
          </a:xfrm>
          <a:prstGeom prst="rect">
            <a:avLst/>
          </a:prstGeom>
          <a:ln w="12700">
            <a:miter lim="400000"/>
          </a:ln>
        </p:spPr>
      </p:pic>
      <p:sp>
        <p:nvSpPr>
          <p:cNvPr id="338" name="Equation"/>
          <p:cNvSpPr txBox="1"/>
          <p:nvPr/>
        </p:nvSpPr>
        <p:spPr>
          <a:xfrm>
            <a:off x="4429783" y="5184111"/>
            <a:ext cx="441670" cy="32438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sub>
                  </m:sSub>
                </m:oMath>
              </m:oMathPara>
            </a14:m>
            <a:endParaRPr sz="2400"/>
          </a:p>
        </p:txBody>
      </p:sp>
      <p:sp>
        <p:nvSpPr>
          <p:cNvPr id="339" name="Equation"/>
          <p:cNvSpPr txBox="1"/>
          <p:nvPr/>
        </p:nvSpPr>
        <p:spPr>
          <a:xfrm>
            <a:off x="8533240" y="5184111"/>
            <a:ext cx="441670" cy="32438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xmlns:a="http://schemas.openxmlformats.org/drawingml/2006/main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sub>
                  </m:sSub>
                </m:oMath>
              </m:oMathPara>
            </a14:m>
            <a:endParaRPr sz="2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42" name="Worst case behavio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Worst case behavior:</a:t>
            </a:r>
          </a:p>
          <a:p>
            <a:pPr lvl="1"/>
            <a:r>
              <a:t>Pivot is always the maximum</a:t>
            </a:r>
          </a:p>
          <a:p>
            <a:pPr lvl="1"/>
            <a:r>
              <a:t>Search in array of length one less</a:t>
            </a:r>
          </a:p>
          <a:p>
            <a:pPr lvl="1"/>
            <a:r>
              <a:t>Partitioning an array of length takes </a:t>
            </a:r>
            <a14:m>
              <m:oMath>
                <m:r>
                  <m:rPr>
                    <m:sty m:val="p"/>
                  </m:rP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time</a:t>
            </a:r>
          </a:p>
          <a:p>
            <a:pPr lvl="2"/>
            <a:r>
              <a:t>Worst time: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∼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lvl="2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</m:oMath>
              </m:oMathPara>
            </a14:m>
          </a:p>
          <a:p>
            <a:pPr lvl="2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Θ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p>
                    <m:e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  <m:sup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45" name="Expected behavio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Expected behavior:</a:t>
            </a:r>
          </a:p>
          <a:p>
            <a:pPr lvl="1"/>
            <a:r>
              <a:t>Let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be the expected run-time on input array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1"/>
            <a:r>
              <a:t>How does the pivot fall in an array?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48" name="Call either   or   or are done…"/>
          <p:cNvSpPr txBox="1"/>
          <p:nvPr>
            <p:ph type="body" sz="half" idx="1"/>
          </p:nvPr>
        </p:nvSpPr>
        <p:spPr>
          <a:xfrm>
            <a:off x="952500" y="4687347"/>
            <a:ext cx="11099800" cy="4189953"/>
          </a:xfrm>
          <a:prstGeom prst="rect">
            <a:avLst/>
          </a:prstGeom>
        </p:spPr>
        <p:txBody>
          <a:bodyPr anchor="t"/>
          <a:lstStyle/>
          <a:p>
            <a:pPr/>
            <a:r>
              <a:t>Call either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or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or are done</a:t>
            </a:r>
          </a:p>
          <a:p>
            <a:pPr/>
            <a:r>
              <a:t>Bad luck assumption:  </a:t>
            </a:r>
          </a:p>
          <a:p>
            <a:pPr lvl="1"/>
            <a:r>
              <a:t>its always the one for the larger array</a:t>
            </a:r>
          </a:p>
          <a:p>
            <a:pPr/>
            <a:r>
              <a:t>All positions of the pivot are equally probable</a:t>
            </a:r>
          </a:p>
        </p:txBody>
      </p:sp>
      <p:pic>
        <p:nvPicPr>
          <p:cNvPr id="34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74226" y="2413000"/>
            <a:ext cx="10256348" cy="14301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52" name="Gives a recurre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Gives a recurrence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⌊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⌋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lim>
                  </m:limUpp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lvl="1"/>
            <a:r>
              <a:t>where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is the costs of partitioning</a:t>
            </a:r>
          </a:p>
          <a:p>
            <a:pPr/>
            <a:r>
              <a:t>Now assume that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55" name="Then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508254">
              <a:spcBef>
                <a:spcPts val="1900"/>
              </a:spcBef>
              <a:buSzTx/>
              <a:buNone/>
              <a:defRPr sz="2784"/>
            </a:pPr>
            <a:r>
              <a:t>Then:</a:t>
            </a:r>
          </a:p>
          <a:p>
            <a:pPr lvl="1" marL="0" indent="0" defTabSz="508254">
              <a:spcBef>
                <a:spcPts val="1900"/>
              </a:spcBef>
              <a:buSzTx/>
              <a:buNone/>
              <a:defRPr sz="2784"/>
            </a:pPr>
            <a:r>
              <a:t>          </a:t>
            </a: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num>
                  <m:den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limUpp>
                  <m:e>
                    <m:limLow>
                      <m:e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⌊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⌋</m:t>
                        </m:r>
                      </m:lim>
                    </m:limLow>
                  </m:e>
                  <m:lim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lim>
                </m:limUpp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1" marL="0" indent="0" defTabSz="508254">
              <a:spcBef>
                <a:spcPts val="1900"/>
              </a:spcBef>
              <a:buSzTx/>
              <a:buNone/>
              <a:defRPr sz="2784"/>
            </a:pPr>
            <a:r>
              <a:t>                 </a:t>
            </a: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f>
                  <m:f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num>
                  <m:den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d>
                  <m:dPr>
                    <m:ctrlP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limUpp>
                      <m:e>
                        <m:limLow>
                          <m:e>
                            <m:r>
                              <a:rPr xmlns:a="http://schemas.openxmlformats.org/drawingml/2006/main" sz="33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∑</m:t>
                            </m:r>
                          </m:e>
                          <m:lim>
                            <m:r>
                              <a:rPr xmlns:a="http://schemas.openxmlformats.org/drawingml/2006/main" sz="33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xmlns:a="http://schemas.openxmlformats.org/drawingml/2006/main" sz="33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xmlns:a="http://schemas.openxmlformats.org/drawingml/2006/main" sz="33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lim>
                        </m:limLow>
                      </m:e>
                      <m:lim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Upp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limUpp>
                      <m:e>
                        <m:limLow>
                          <m:e>
                            <m:r>
                              <a:rPr xmlns:a="http://schemas.openxmlformats.org/drawingml/2006/main" sz="33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∑</m:t>
                            </m:r>
                          </m:e>
                          <m:lim>
                            <m:r>
                              <a:rPr xmlns:a="http://schemas.openxmlformats.org/drawingml/2006/main" sz="33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xmlns:a="http://schemas.openxmlformats.org/drawingml/2006/main" sz="33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xmlns:a="http://schemas.openxmlformats.org/drawingml/2006/main" sz="33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lim>
                        </m:limLow>
                      </m:e>
                      <m:lim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⌊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xmlns:a="http://schemas.openxmlformats.org/drawingml/2006/main" sz="3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⌋</m:t>
                        </m:r>
                      </m:lim>
                    </m:limUpp>
                    <m:r>
                      <a:rPr xmlns:a="http://schemas.openxmlformats.org/drawingml/2006/main" sz="3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e>
                </m:d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1" marL="0" indent="0" defTabSz="508254">
              <a:spcBef>
                <a:spcPts val="1900"/>
              </a:spcBef>
              <a:buSzTx/>
              <a:buNone/>
              <a:defRPr sz="2784"/>
            </a:pPr>
            <a:r>
              <a:t>                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num>
                  <m:den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d>
                  <m:dPr>
                    <m:ctrl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f>
                      <m:fPr>
                        <m:ctrlP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num>
                      <m:den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f>
                      <m:fPr>
                        <m:ctrlP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⌊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⌋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⌊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⌋</m:t>
                        </m:r>
                      </m:num>
                      <m:den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e>
                </m:d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lvl="1" marL="0" indent="0" defTabSz="508254">
              <a:spcBef>
                <a:spcPts val="1900"/>
              </a:spcBef>
              <a:buSzTx/>
              <a:buNone/>
              <a:defRPr sz="2784"/>
            </a:pPr>
            <a:r>
              <a:t>               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f>
                  <m:fPr>
                    <m:ctrl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num>
                  <m:den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d>
                  <m:dPr>
                    <m:ctrl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f>
                      <m:fPr>
                        <m:ctrlP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num>
                      <m:den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f>
                      <m:fPr>
                        <m:ctrlP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e>
                </m:d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ermu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Permutations</a:t>
            </a:r>
          </a:p>
        </p:txBody>
      </p:sp>
      <p:pic>
        <p:nvPicPr>
          <p:cNvPr id="13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07734" y="2413000"/>
            <a:ext cx="7360732" cy="4927600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Equation"/>
          <p:cNvSpPr txBox="1"/>
          <p:nvPr/>
        </p:nvSpPr>
        <p:spPr>
          <a:xfrm>
            <a:off x="3720527" y="7549599"/>
            <a:ext cx="5812063" cy="119484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limUpp>
                    <m:e>
                      <m:limLow>
                        <m:e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lim>
                  </m:limUpp>
                  <m:r>
                    <m:rPr>
                      <m:sty m:val="p"/>
                    </m:rP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sSubSup>
                    <m:e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∫</m:t>
                      </m:r>
                    </m:e>
                    <m:sub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  <m:sup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</m:sSubSup>
                  <m:r>
                    <m:rPr>
                      <m:sty m:val="p"/>
                    </m:rP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limUpp>
                    <m:e>
                      <m:limLow>
                        <m:e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∑</m:t>
                          </m:r>
                        </m:e>
                        <m:lim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xmlns:a="http://schemas.openxmlformats.org/drawingml/2006/main" sz="3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lim>
                      </m:limLow>
                    </m:e>
                    <m:lim>
                      <m:r>
                        <a:rPr xmlns:a="http://schemas.openxmlformats.org/drawingml/2006/main" sz="3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lim>
                  </m:limUpp>
                  <m:r>
                    <m:rPr>
                      <m:sty m:val="p"/>
                    </m:rP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log</m:t>
                  </m:r>
                  <m:r>
                    <a:rPr xmlns:a="http://schemas.openxmlformats.org/drawingml/2006/main" sz="3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</m:oMath>
              </m:oMathPara>
            </a14:m>
            <a:endParaRPr sz="33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58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  <m:d>
                    <m:d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-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-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-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e>
                  </m:d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  <m:d>
                    <m:d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sSup>
                            <m:e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p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-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sSup>
                            <m:e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p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-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e>
                  </m:d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  <m:d>
                    <m:d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e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p>
                              <m:r>
                                <a:rPr xmlns:a="http://schemas.openxmlformats.org/drawingml/2006/main" sz="385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</m:d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marL="0" indent="0" defTabSz="578358">
              <a:spcBef>
                <a:spcPts val="2100"/>
              </a:spcBef>
              <a:buSzTx/>
              <a:buNone/>
              <a:defRPr sz="3168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den>
                  </m:f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61" name="which is   cn if and only i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d>
                    <m:d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f>
                        <m:fPr>
                          <m:ctrlP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f>
                        <m:fPr>
                          <m:ctrlP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num>
                        <m:den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e>
                  </m:d>
                </m:oMath>
              </m:oMathPara>
            </a14:m>
          </a:p>
          <a:p>
            <a:pPr marL="0" indent="0">
              <a:buSzTx/>
              <a:buNone/>
            </a:pPr>
            <a:r>
              <a:t>         which is </a:t>
            </a:r>
            <a14:m>
              <m:oMath>
                <m:r>
                  <a:rPr xmlns:a="http://schemas.openxmlformats.org/drawingml/2006/main" sz="4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</m:oMath>
            </a14:m>
            <a:r>
              <a:t> cn if and only if</a:t>
            </a:r>
          </a:p>
          <a:p>
            <a:pPr marL="0" indent="0">
              <a:buSzTx/>
              <a:buNone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64" name="If we assume  , then the right side is at mo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566674">
              <a:spcBef>
                <a:spcPts val="2100"/>
              </a:spcBef>
              <a:buSzTx/>
              <a:buNone/>
              <a:defRPr sz="3104"/>
            </a:pPr>
            <a:r>
              <a:t>                    </a:t>
            </a:r>
            <a14:m>
              <m:oMath>
                <m:f>
                  <m:fPr>
                    <m:ctrl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den>
                </m:f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f>
                  <m:fPr>
                    <m:ctrl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num>
                  <m:den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</a:p>
          <a:p>
            <a:pPr marL="0" indent="0" defTabSz="566674">
              <a:spcBef>
                <a:spcPts val="2100"/>
              </a:spcBef>
              <a:buSzTx/>
              <a:buNone/>
              <a:defRPr sz="3104"/>
            </a:pPr>
            <a:r>
              <a:t>         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⟺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marL="0" indent="0" defTabSz="566674">
              <a:spcBef>
                <a:spcPts val="2100"/>
              </a:spcBef>
              <a:buSzTx/>
              <a:buNone/>
              <a:defRPr sz="3104"/>
            </a:pPr>
            <a:r>
              <a:t>         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⟺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</a:p>
          <a:p>
            <a:pPr marL="0" indent="0" defTabSz="566674">
              <a:spcBef>
                <a:spcPts val="2100"/>
              </a:spcBef>
              <a:buSzTx/>
              <a:buNone/>
              <a:defRPr sz="3104"/>
            </a:pPr>
            <a:r>
              <a:t>If we assume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</m:oMath>
            </a14:m>
            <a:r>
              <a:t>, then the right side is at most </a:t>
            </a:r>
            <a14:m>
              <m:oMath>
                <m:f>
                  <m:fPr>
                    <m:ctrl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num>
                  <m:den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</a:p>
          <a:p>
            <a:pPr marL="0" indent="0" defTabSz="566674">
              <a:spcBef>
                <a:spcPts val="2100"/>
              </a:spcBef>
              <a:buSzTx/>
              <a:buNone/>
              <a:defRPr sz="3104"/>
            </a:pPr>
            <a:r>
              <a:t>Thus, if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then the previous calculation goes through</a:t>
            </a:r>
          </a:p>
          <a:p>
            <a:pPr marL="0" indent="0" defTabSz="566674">
              <a:spcBef>
                <a:spcPts val="2100"/>
              </a:spcBef>
              <a:buSzTx/>
              <a:buNone/>
              <a:defRPr sz="3104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67" name="We have show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have shown </a:t>
            </a:r>
          </a:p>
          <a:p>
            <a:pPr lvl="1"/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4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8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</a:p>
          <a:p>
            <a:pPr/>
            <a:r>
              <a:t>Make C larger if necessary to obtain 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4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</a:p>
          <a:p>
            <a:pPr/>
            <a:r>
              <a:t>Then: Induction base works and Induction hypothesis works. </a:t>
            </a:r>
          </a:p>
          <a:p>
            <a:pPr/>
            <a:r>
              <a:t>So: expected runtime is linear</a:t>
            </a:r>
          </a:p>
          <a:p>
            <a:pPr/>
            <a:r>
              <a:t>But: we can do better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70" name="Linear worst case sele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Linear worst case selection</a:t>
            </a:r>
          </a:p>
          <a:p>
            <a:pPr lvl="1"/>
            <a:r>
              <a:t>Idea:  Improve the selection of the pivot!</a:t>
            </a:r>
          </a:p>
          <a:p>
            <a:pPr lvl="1"/>
            <a:r>
              <a:t>Need to take at most linear time for the pivot selection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73" name="Divide the   elements of the input array into   groups of five elements and possibly one additional group…"/>
          <p:cNvSpPr txBox="1"/>
          <p:nvPr>
            <p:ph type="body" idx="1"/>
          </p:nvPr>
        </p:nvSpPr>
        <p:spPr>
          <a:xfrm>
            <a:off x="952500" y="2638147"/>
            <a:ext cx="11099800" cy="6518553"/>
          </a:xfrm>
          <a:prstGeom prst="rect">
            <a:avLst/>
          </a:prstGeom>
        </p:spPr>
        <p:txBody>
          <a:bodyPr anchor="t"/>
          <a:lstStyle/>
          <a:p>
            <a:pPr/>
            <a:r>
              <a:t>Divide the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elements of the input array into </a:t>
            </a:r>
            <a14:m>
              <m:oMath>
                <m:r>
                  <a:rPr xmlns:a="http://schemas.openxmlformats.org/drawingml/2006/main" sz="4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⌊</m:t>
                </m:r>
                <m:r>
                  <a:rPr xmlns:a="http://schemas.openxmlformats.org/drawingml/2006/main" sz="4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4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4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⌋</m:t>
                </m:r>
              </m:oMath>
            </a14:m>
            <a:r>
              <a:t> groups of five elements and possibly one additional group</a:t>
            </a:r>
          </a:p>
          <a:p>
            <a:pPr/>
            <a:r>
              <a:t>In each group, choose the median (middle element)</a:t>
            </a:r>
          </a:p>
          <a:p>
            <a:pPr lvl="1"/>
            <a:r>
              <a:t>In the last one, you might need to break a tie</a:t>
            </a:r>
          </a:p>
          <a:p>
            <a:pPr lvl="1"/>
          </a:p>
          <a:p>
            <a:pPr lvl="1"/>
          </a:p>
          <a:p>
            <a:pPr lvl="1"/>
          </a:p>
          <a:p>
            <a:pPr/>
            <a:r>
              <a:t>Then select the median of the medians by </a:t>
            </a:r>
            <a:r>
              <a:rPr b="1"/>
              <a:t>recurrence</a:t>
            </a:r>
          </a:p>
        </p:txBody>
      </p:sp>
      <p:pic>
        <p:nvPicPr>
          <p:cNvPr id="37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31950" y="5740400"/>
            <a:ext cx="9740900" cy="1549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77" name="Show that the median of medians divides the array fairly we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Show that the median of medians divides the array fairly well</a:t>
            </a:r>
          </a:p>
          <a:p>
            <a:pPr/>
            <a:r>
              <a:t>Show that adding up the costs, we still are linear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80" name="About half the medians are below the median of media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About half the medians are below the median of medians</a:t>
            </a:r>
          </a:p>
          <a:p>
            <a:pPr/>
            <a:r>
              <a:t>About half the medians are atop of the median of medians</a:t>
            </a:r>
          </a:p>
          <a:p>
            <a:pPr/>
            <a:r>
              <a:t>This allows us to guarantee that a certain number of elements is below and a certain number of elements is above the median of medians</a:t>
            </a:r>
          </a:p>
        </p:txBody>
      </p:sp>
      <p:pic>
        <p:nvPicPr>
          <p:cNvPr id="38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60189" y="6347410"/>
            <a:ext cx="4920330" cy="18500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pic>
        <p:nvPicPr>
          <p:cNvPr id="38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2809597"/>
            <a:ext cx="11120412" cy="4765892"/>
          </a:xfrm>
          <a:prstGeom prst="rect">
            <a:avLst/>
          </a:prstGeom>
          <a:ln w="12700">
            <a:miter lim="400000"/>
          </a:ln>
        </p:spPr>
      </p:pic>
      <p:sp>
        <p:nvSpPr>
          <p:cNvPr id="385" name="A number of elements are below and above…"/>
          <p:cNvSpPr txBox="1"/>
          <p:nvPr/>
        </p:nvSpPr>
        <p:spPr>
          <a:xfrm>
            <a:off x="2705905" y="7972085"/>
            <a:ext cx="7613602" cy="787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/>
            </a:pPr>
            <a:r>
              <a:t>A number of elements are below and above </a:t>
            </a:r>
          </a:p>
          <a:p>
            <a:pPr>
              <a:defRPr b="1"/>
            </a:pPr>
            <a:r>
              <a:t>the median of medians </a:t>
            </a:r>
            <a:r>
              <a:rPr u="sng"/>
              <a:t>for sure.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88" name="At least half of the medians are greater or equal than the median of media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At least half of the medians are greater or equal than the median of medians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At least half of the </a:t>
            </a:r>
            <a14:m>
              <m:oMath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⌈</m:t>
                </m:r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5</m:t>
                </m:r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⌉</m:t>
                </m:r>
              </m:oMath>
            </a14:m>
            <a:r>
              <a:t> contributes at least three elements that are larger 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Discard the group that is smaller and the group with the median of median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The number of elements larger than the median of medians is at least </a:t>
            </a:r>
          </a:p>
          <a:p>
            <a:pPr lvl="5" marL="2560319" indent="-426719" defTabSz="560831">
              <a:spcBef>
                <a:spcPts val="2100"/>
              </a:spcBef>
              <a:defRPr sz="307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3</m:t>
                  </m:r>
                  <m:d>
                    <m:dPr>
                      <m:ctrlP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⌈</m:t>
                      </m:r>
                      <m:f>
                        <m:fPr>
                          <m:ctrlP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⌈</m:t>
                      </m:r>
                      <m:f>
                        <m:fPr>
                          <m:ctrlP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num>
                        <m:den>
                          <m:r>
                            <a:rPr xmlns:a="http://schemas.openxmlformats.org/drawingml/2006/main" sz="37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⌉</m:t>
                      </m:r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⌉</m:t>
                      </m:r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7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</m:d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ermu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Permutations</a:t>
            </a:r>
          </a:p>
        </p:txBody>
      </p:sp>
      <p:sp>
        <p:nvSpPr>
          <p:cNvPr id="143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:r>
              <a:t>    </a:t>
            </a:r>
            <a14:m>
              <m:oMath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!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limUpp>
                  <m:e>
                    <m:limLow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Low>
                  </m:e>
                  <m:li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lim>
                </m:limUpp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marL="0" indent="0">
              <a:buSzTx/>
              <a:buNone/>
            </a:pPr>
            <a:r>
              <a:t>               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≈</m:t>
                </m:r>
                <m:sSub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∫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bSup>
                <m:r>
                  <m:rPr>
                    <m:sty m:val="p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  <a:p>
            <a:pPr marL="0" indent="0">
              <a:buSzTx/>
              <a:buNone/>
            </a:pPr>
            <a:r>
              <a:t>                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m:rPr>
                    <m:sty m:val="p"/>
                  </m:rP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sSubSup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e>
                  <m:sub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  <m:sup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bSup>
              </m:oMath>
            </a14:m>
          </a:p>
          <a:p>
            <a:pPr marL="0" indent="0">
              <a:buSzTx/>
              <a:buNone/>
            </a:pPr>
            <a:r>
              <a:t>                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91" name="larger than the median of media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d>
                  <m: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⌈</m:t>
                    </m:r>
                    <m:f>
                      <m:f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⌈</m:t>
                    </m:r>
                    <m:f>
                      <m:f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num>
                      <m:den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⌉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⌉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</m:d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</m:t>
                </m:r>
              </m:oMath>
            </a14:m>
            <a:r>
              <a:t> larger than the median of medians</a:t>
            </a:r>
          </a:p>
          <a:p>
            <a:pPr/>
            <a:r>
              <a:t>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d>
                  <m:d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⌈</m:t>
                    </m:r>
                    <m:f>
                      <m:f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⌈</m:t>
                    </m:r>
                    <m:f>
                      <m:f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num>
                      <m:den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⌉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⌉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</m:d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≥</m:t>
                </m:r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</m:t>
                </m:r>
              </m:oMath>
            </a14:m>
            <a:r>
              <a:t> smaller than the median of medians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94" name="run time of the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4495" indent="-404495" defTabSz="531622">
              <a:spcBef>
                <a:spcPts val="2000"/>
              </a:spcBef>
              <a:defRPr sz="2912"/>
            </a:pP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run time of the algorithm</a:t>
            </a:r>
          </a:p>
          <a:p>
            <a:pPr lvl="1" marL="808990" indent="-404495" defTabSz="531622">
              <a:spcBef>
                <a:spcPts val="2000"/>
              </a:spcBef>
              <a:defRPr sz="2912"/>
            </a:pPr>
            <a:r>
              <a:t>Division into groups of five:  </a:t>
            </a:r>
            <a14:m>
              <m:oMath>
                <m:r>
                  <m:rPr>
                    <m:sty m:val="p"/>
                  </m:rP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808990" indent="-404495" defTabSz="531622">
              <a:spcBef>
                <a:spcPts val="2000"/>
              </a:spcBef>
              <a:defRPr sz="2912"/>
            </a:pPr>
            <a:r>
              <a:t>Determination of the medians:  </a:t>
            </a:r>
            <a14:m>
              <m:oMath>
                <m:r>
                  <m:rPr>
                    <m:sty m:val="p"/>
                  </m:rP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because there are </a:t>
            </a:r>
            <a14:m>
              <m:oMath>
                <m:r>
                  <m:rPr>
                    <m:sty m:val="p"/>
                  </m:rP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groups and we sort them in constant time to get the median</a:t>
            </a:r>
          </a:p>
          <a:p>
            <a:pPr lvl="1" marL="808990" indent="-404495" defTabSz="531622">
              <a:spcBef>
                <a:spcPts val="2000"/>
              </a:spcBef>
              <a:defRPr sz="2912"/>
            </a:pPr>
            <a:r>
              <a:t>Determination of the median of median by recurrence </a:t>
            </a: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⌈</m:t>
                </m:r>
                <m:f>
                  <m:f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den>
                </m:f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⌉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808990" indent="-404495" defTabSz="531622">
              <a:spcBef>
                <a:spcPts val="2000"/>
              </a:spcBef>
              <a:defRPr sz="2912"/>
            </a:pPr>
            <a:r>
              <a:t>Partitioning around the median of medians </a:t>
            </a:r>
            <a14:m>
              <m:oMath>
                <m:r>
                  <m:rPr>
                    <m:sty m:val="p"/>
                  </m:rP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808990" indent="-404495" defTabSz="531622">
              <a:spcBef>
                <a:spcPts val="2000"/>
              </a:spcBef>
              <a:defRPr sz="2912"/>
            </a:pPr>
            <a:r>
              <a:t>Recursive call on at most </a:t>
            </a:r>
            <a14:m>
              <m:oMath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f>
                  <m:f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den>
                </m:f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</m:t>
                </m:r>
              </m:oMath>
            </a14:m>
            <a:r>
              <a:t> = </a:t>
            </a:r>
            <a14:m>
              <m:oMath>
                <m:f>
                  <m:fPr>
                    <m:ctrlP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den>
                </m:f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6</m:t>
                </m:r>
              </m:oMath>
            </a14:m>
            <a:r>
              <a:t> elements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397" name="Total runtim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Total runtime: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⌈</m:t>
                  </m:r>
                  <m:f>
                    <m:fPr>
                      <m:ctrlP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den>
                  </m:f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⌉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0.7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6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/>
            <a:r>
              <a:t>Show that this is linear using induction / substitution</a:t>
            </a:r>
          </a:p>
          <a:p>
            <a:pPr/>
            <a:r>
              <a:t>Again: induction step only needs to work for large enough </a:t>
            </a: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400" name="This is at most   if and only if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 defTabSz="572516">
              <a:spcBef>
                <a:spcPts val="2100"/>
              </a:spcBef>
              <a:buSzTx/>
              <a:buNone/>
              <a:defRPr sz="3136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f>
                    <m:fPr>
                      <m:ctrlP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den>
                  </m:f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f>
                    <m:fPr>
                      <m:ctrlP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num>
                    <m:den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den>
                  </m:f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6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</m:oMath>
              </m:oMathPara>
            </a14:m>
          </a:p>
          <a:p>
            <a:pPr marL="0" indent="0" defTabSz="572516">
              <a:spcBef>
                <a:spcPts val="2100"/>
              </a:spcBef>
              <a:buSzTx/>
              <a:buNone/>
              <a:defRPr sz="3136"/>
            </a:pPr>
            <a:r>
              <a:t>       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0.9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marL="0" indent="0" defTabSz="572516">
              <a:spcBef>
                <a:spcPts val="2100"/>
              </a:spcBef>
              <a:buSzTx/>
              <a:buNone/>
              <a:defRPr sz="3136"/>
            </a:pPr>
          </a:p>
          <a:p>
            <a:pPr marL="0" indent="0" defTabSz="572516">
              <a:spcBef>
                <a:spcPts val="2100"/>
              </a:spcBef>
              <a:buSzTx/>
              <a:buNone/>
              <a:defRPr sz="3136"/>
            </a:pPr>
            <a:r>
              <a:t>This is at most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if and only if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0.1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.</a:t>
            </a:r>
          </a:p>
          <a:p>
            <a:pPr marL="0" indent="0" defTabSz="572516">
              <a:spcBef>
                <a:spcPts val="2100"/>
              </a:spcBef>
              <a:buSzTx/>
              <a:buNone/>
              <a:defRPr sz="3136"/>
            </a:pPr>
            <a:r>
              <a:t>Since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7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0.1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⟺</m:t>
                </m:r>
                <m:f>
                  <m:fPr>
                    <m:ctrlP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70</m:t>
                    </m:r>
                  </m:num>
                  <m:den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10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, we assume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&gt;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140</m:t>
                </m:r>
              </m:oMath>
            </a14:m>
            <a:r>
              <a:t> so that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needs to be larger than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403" name="We also need to make   larger than  ,  ,  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also need to make </a:t>
            </a:r>
            <a14:m>
              <m:oMath>
                <m:r>
                  <a:rPr xmlns:a="http://schemas.openxmlformats.org/drawingml/2006/main" sz="4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larger than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140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140</m:t>
                </m:r>
              </m:oMath>
            </a14:m>
          </a:p>
          <a:p>
            <a:pPr/>
            <a:r>
              <a:t>Then we have an induction base on 140 values</a:t>
            </a:r>
          </a:p>
          <a:p>
            <a:pPr/>
            <a:r>
              <a:t>And an induction step that works</a:t>
            </a:r>
          </a:p>
          <a:p>
            <a:pPr/>
            <a:r>
              <a:t>So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≤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ele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Selection</a:t>
            </a:r>
          </a:p>
        </p:txBody>
      </p:sp>
      <p:sp>
        <p:nvSpPr>
          <p:cNvPr id="406" name="This algorithm makes no assumptions on the inpu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algorithm makes no assumptions on the input</a:t>
            </a:r>
          </a:p>
          <a:p>
            <a:pPr/>
            <a:r>
              <a:t>Unless our results on linear sorting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ermut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Permutations</a:t>
            </a:r>
          </a:p>
        </p:txBody>
      </p:sp>
      <p:sp>
        <p:nvSpPr>
          <p:cNvPr id="146" name="Therefor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0" indent="0">
              <a:buSzTx/>
              <a:buNone/>
            </a:pPr>
            <a:r>
              <a:t>Therefore</a:t>
            </a:r>
          </a:p>
          <a:p>
            <a:pPr lvl="1" marL="0" indent="0">
              <a:buSzTx/>
              <a:buNone/>
            </a:pPr>
            <a:r>
              <a:t>     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!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≈</m:t>
                </m:r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exp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m:rPr>
                    <m:sty m:val="p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0" indent="0">
              <a:buSzTx/>
              <a:buNone/>
            </a:pPr>
            <a:r>
              <a:t>           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exp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</m:rP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log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0" indent="0">
              <a:buSzTx/>
              <a:buNone/>
            </a:pPr>
            <a:r>
              <a:t>           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p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e>
                  <m:sup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</a:p>
          <a:p>
            <a:pPr lvl="1" marL="0" indent="0">
              <a:buSzTx/>
              <a:buNone/>
            </a:pPr>
            <a:r>
              <a:t>           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p>
                  <m:e>
                    <m:d>
                      <m:dPr>
                        <m:ctrlPr>
                          <a:rPr xmlns:a="http://schemas.openxmlformats.org/drawingml/2006/main" sz="39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xmlns:a="http://schemas.openxmlformats.org/drawingml/2006/main" sz="3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  <m:type m:val="bar"/>
                          </m:fPr>
                          <m:num>
                            <m:r>
                              <a:rPr xmlns:a="http://schemas.openxmlformats.org/drawingml/2006/main" sz="3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num>
                          <m:den>
                            <m:r>
                              <a:rPr xmlns:a="http://schemas.openxmlformats.org/drawingml/2006/main" sz="39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e</m:t>
                            </m:r>
                          </m:den>
                        </m:f>
                      </m:e>
                    </m:d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p>
                </m:sSup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