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5pPr>
    <a:lvl6pPr marL="0" marR="0" indent="11430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6pPr>
    <a:lvl7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7pPr>
    <a:lvl8pPr marL="0" marR="0" indent="1600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8pPr>
    <a:lvl9pPr marL="0" marR="0" indent="1828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rdered Linked List…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defTabSz="502412">
              <a:defRPr sz="6880"/>
            </a:pPr>
            <a:r>
              <a:t>Ordered Linked List</a:t>
            </a:r>
          </a:p>
          <a:p>
            <a:pPr defTabSz="502412">
              <a:defRPr sz="6880"/>
            </a:pPr>
            <a:r>
              <a:t>and </a:t>
            </a:r>
          </a:p>
          <a:p>
            <a:pPr defTabSz="502412">
              <a:defRPr sz="6880"/>
            </a:pPr>
            <a:r>
              <a:t>Skip Lists</a:t>
            </a:r>
          </a:p>
        </p:txBody>
      </p:sp>
      <p:sp>
        <p:nvSpPr>
          <p:cNvPr id="120" name="Thomas Schwarz, SJ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Thomas Schwarz, SJ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Ordered Linked Lis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Ordered Linked Lists</a:t>
            </a:r>
          </a:p>
        </p:txBody>
      </p:sp>
      <p:sp>
        <p:nvSpPr>
          <p:cNvPr id="154" name="How do you delete a record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How do you delete a record?</a:t>
            </a:r>
          </a:p>
          <a:p>
            <a:pPr/>
            <a:r>
              <a:t>Change one pointer</a:t>
            </a:r>
          </a:p>
        </p:txBody>
      </p:sp>
      <p:pic>
        <p:nvPicPr>
          <p:cNvPr id="15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5644" y="4145607"/>
            <a:ext cx="10353512" cy="49031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Ordered Linked Lis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Ordered Linked Lists</a:t>
            </a:r>
          </a:p>
        </p:txBody>
      </p:sp>
      <p:sp>
        <p:nvSpPr>
          <p:cNvPr id="158" name="Analysi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Analysis</a:t>
            </a:r>
          </a:p>
          <a:p>
            <a:pPr lvl="1"/>
            <a:r>
              <a:t>Assume ordered list has </a:t>
            </a:r>
            <a:r>
              <a:rPr i="1"/>
              <a:t>n</a:t>
            </a:r>
            <a:r>
              <a:t> elements</a:t>
            </a:r>
          </a:p>
          <a:p>
            <a:pPr lvl="1"/>
            <a:r>
              <a:t>Insert:  Needs to insert after visiting on average </a:t>
            </a:r>
            <a:r>
              <a:rPr i="1"/>
              <a:t>n/</a:t>
            </a:r>
            <a:r>
              <a:t>2 elements, afterwards constant reconstruction work</a:t>
            </a:r>
          </a:p>
          <a:p>
            <a:pPr lvl="1"/>
            <a:r>
              <a:t>Deletes: Needs to delete node after visiting on average </a:t>
            </a:r>
            <a:r>
              <a:rPr i="1"/>
              <a:t>n</a:t>
            </a:r>
            <a:r>
              <a:t>/2 nodes</a:t>
            </a:r>
          </a:p>
          <a:p>
            <a:pPr lvl="1"/>
            <a:r>
              <a:t>Reads / Updates: Needs to find node after visiting on average </a:t>
            </a:r>
            <a:r>
              <a:rPr i="1"/>
              <a:t>n/</a:t>
            </a:r>
            <a:r>
              <a:t>2 nodes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How to implement an Ordered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How to implement an Ordered Linked List</a:t>
            </a:r>
          </a:p>
        </p:txBody>
      </p:sp>
      <p:sp>
        <p:nvSpPr>
          <p:cNvPr id="161" name="Remarks for Python and Java programmer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Remarks for Python and Java programmers</a:t>
            </a:r>
          </a:p>
          <a:p>
            <a:pPr lvl="1"/>
            <a:r>
              <a:t>Python and Java do not have explicit pointers</a:t>
            </a:r>
          </a:p>
          <a:p>
            <a:pPr lvl="1"/>
            <a:r>
              <a:t>But an object is given by its address</a:t>
            </a:r>
          </a:p>
          <a:p>
            <a:pPr lvl="1"/>
            <a:r>
              <a:t>Objects persists in memory until nobody has a reference (i.e. a pointer) to them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How to implement an Ordered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How to implement an Ordered Linked List</a:t>
            </a:r>
          </a:p>
        </p:txBody>
      </p:sp>
      <p:sp>
        <p:nvSpPr>
          <p:cNvPr id="164" name="What do we need for a nod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What do we need for a node:</a:t>
            </a:r>
          </a:p>
          <a:p>
            <a:pPr lvl="1"/>
            <a:r>
              <a:t>A place for the key</a:t>
            </a:r>
          </a:p>
          <a:p>
            <a:pPr lvl="1"/>
            <a:r>
              <a:t>A pointer to the record</a:t>
            </a:r>
          </a:p>
          <a:p>
            <a:pPr lvl="1"/>
            <a:r>
              <a:t>A pointer to the next node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How to implement an Ordered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How to implement an Ordered Linked List</a:t>
            </a:r>
          </a:p>
        </p:txBody>
      </p:sp>
      <p:sp>
        <p:nvSpPr>
          <p:cNvPr id="167" name="class Node:…"/>
          <p:cNvSpPr txBox="1"/>
          <p:nvPr/>
        </p:nvSpPr>
        <p:spPr>
          <a:xfrm>
            <a:off x="800100" y="3276600"/>
            <a:ext cx="12003435" cy="353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class Node:</a:t>
            </a:r>
          </a:p>
          <a:p>
            <a:pPr/>
            <a:r>
              <a:t>    def __init__(self, key  = None, nextN = None, data = None):</a:t>
            </a:r>
          </a:p>
          <a:p>
            <a:pPr/>
            <a:r>
              <a:t>        self.key = key</a:t>
            </a:r>
          </a:p>
          <a:p>
            <a:pPr/>
            <a:r>
              <a:t>        self.next = nextN</a:t>
            </a:r>
          </a:p>
          <a:p>
            <a:pPr/>
            <a:r>
              <a:t>        self.data = data</a:t>
            </a:r>
          </a:p>
          <a:p>
            <a:pPr/>
          </a:p>
          <a:p>
            <a:pPr/>
            <a:r>
              <a:t>    def __str__(self):</a:t>
            </a:r>
          </a:p>
          <a:p>
            <a:pPr/>
            <a:r>
              <a:t>        return "Node: key={}, data={}, next={}".format(self.key, self.data, self.next)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How to implement an Ordered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How to implement an Ordered Linked List</a:t>
            </a:r>
          </a:p>
        </p:txBody>
      </p:sp>
      <p:sp>
        <p:nvSpPr>
          <p:cNvPr id="170" name="An ordered linked list is given by a node with sentinel value minus infinit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An ordered linked list is given by a node with sentinel value minus infinity</a:t>
            </a:r>
          </a:p>
          <a:p>
            <a:pPr/>
            <a:r>
              <a:t>To find in an OLL:</a:t>
            </a:r>
          </a:p>
          <a:p>
            <a:pPr lvl="1"/>
            <a:r>
              <a:t>Follow the next pointer until you hit a node with the key that you are looking for</a:t>
            </a:r>
          </a:p>
          <a:p>
            <a:pPr lvl="1"/>
            <a:r>
              <a:t>Then follow the data link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How to implement an Ordered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How to implement an Ordered Linked List</a:t>
            </a:r>
          </a:p>
        </p:txBody>
      </p:sp>
      <p:sp>
        <p:nvSpPr>
          <p:cNvPr id="173" name="Implementing look-up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Implementing look-up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Question:  Why do I know that at the end of the while loop, currentNode.key &gt;= key?</a:t>
            </a:r>
          </a:p>
        </p:txBody>
      </p:sp>
      <p:sp>
        <p:nvSpPr>
          <p:cNvPr id="174" name="def find(self, key):…"/>
          <p:cNvSpPr txBox="1"/>
          <p:nvPr/>
        </p:nvSpPr>
        <p:spPr>
          <a:xfrm>
            <a:off x="1689596" y="3670300"/>
            <a:ext cx="9625608" cy="284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def find(self, key):</a:t>
            </a:r>
          </a:p>
          <a:p>
            <a:pPr/>
            <a:r>
              <a:t>        currentNode = self.head</a:t>
            </a:r>
          </a:p>
          <a:p>
            <a:pPr/>
            <a:r>
              <a:t>        while currentNode and currentNode.key &lt; key:</a:t>
            </a:r>
          </a:p>
          <a:p>
            <a:pPr/>
            <a:r>
              <a:t>            currentNode = currentNode.next</a:t>
            </a:r>
          </a:p>
          <a:p>
            <a:pPr/>
            <a:r>
              <a:t>        if currentNode and currentNode.key == key:</a:t>
            </a:r>
          </a:p>
          <a:p>
            <a:pPr/>
            <a:r>
              <a:t>            return currentNode.key, currentNode.data</a:t>
            </a:r>
          </a:p>
          <a:p>
            <a:pPr/>
            <a:r>
              <a:t>        else:</a:t>
            </a:r>
          </a:p>
          <a:p>
            <a:pPr/>
            <a:r>
              <a:t>            return None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How to implement an Ordered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How to implement an Ordered Linked List</a:t>
            </a:r>
          </a:p>
        </p:txBody>
      </p:sp>
      <p:sp>
        <p:nvSpPr>
          <p:cNvPr id="177" name="Implementing inser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Implementing insert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Why do I know that current after the while loop is the node just to the left of the insertion point?</a:t>
            </a:r>
          </a:p>
        </p:txBody>
      </p:sp>
      <p:sp>
        <p:nvSpPr>
          <p:cNvPr id="178" name="def insert(self, key, data):…"/>
          <p:cNvSpPr txBox="1"/>
          <p:nvPr/>
        </p:nvSpPr>
        <p:spPr>
          <a:xfrm>
            <a:off x="863600" y="3467100"/>
            <a:ext cx="11820525" cy="353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def insert(self, key, data):</a:t>
            </a:r>
          </a:p>
          <a:p>
            <a:pPr/>
            <a:r>
              <a:t>        current = self.head</a:t>
            </a:r>
          </a:p>
          <a:p>
            <a:pPr/>
            <a:r>
              <a:t>        while current.next and key &gt; current.next.key:</a:t>
            </a:r>
          </a:p>
          <a:p>
            <a:pPr/>
            <a:r>
              <a:t>            current = current.next</a:t>
            </a:r>
          </a:p>
          <a:p>
            <a:pPr/>
            <a:r>
              <a:t>        if current.next and current.next.key == key:</a:t>
            </a:r>
          </a:p>
          <a:p>
            <a:pPr/>
            <a:r>
              <a:t>            print('key error: insertion failed, {}'.format(key))</a:t>
            </a:r>
          </a:p>
          <a:p>
            <a:pPr/>
            <a:r>
              <a:t>            return</a:t>
            </a:r>
          </a:p>
          <a:p>
            <a:pPr/>
            <a:r>
              <a:t>        newNode = Node(key, current.next, data)</a:t>
            </a:r>
          </a:p>
          <a:p>
            <a:pPr/>
            <a:r>
              <a:t>        current.next = newNode</a:t>
            </a:r>
          </a:p>
          <a:p>
            <a:pPr/>
            <a:r>
              <a:t>        return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How to implement an Ordered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How to implement an Ordered Linked List</a:t>
            </a:r>
          </a:p>
        </p:txBody>
      </p:sp>
      <p:sp>
        <p:nvSpPr>
          <p:cNvPr id="181" name="Loop Invariant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Loop Invariant:</a:t>
            </a:r>
          </a:p>
          <a:p>
            <a:pPr lvl="1"/>
            <a:r>
              <a:t>key &gt; current.next.key</a:t>
            </a:r>
          </a:p>
          <a:p>
            <a:pPr/>
            <a:r>
              <a:t>Only violated when I jump out of the while loop</a:t>
            </a:r>
          </a:p>
          <a:p>
            <a:pPr/>
            <a:r>
              <a:t>Therefore</a:t>
            </a:r>
          </a:p>
          <a:p>
            <a:pPr lvl="1"/>
            <a:r>
              <a:t>current.key &lt; key &lt; current.next.key if current.next exists</a:t>
            </a:r>
          </a:p>
          <a:p>
            <a:pPr lvl="1"/>
            <a:r>
              <a:t>current.key &lt; key  otherwise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How to implement an Ordered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How to implement an Ordered Linked List</a:t>
            </a:r>
          </a:p>
        </p:txBody>
      </p:sp>
      <p:sp>
        <p:nvSpPr>
          <p:cNvPr id="184" name="Implementing delet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Implementing delete</a:t>
            </a:r>
          </a:p>
        </p:txBody>
      </p:sp>
      <p:sp>
        <p:nvSpPr>
          <p:cNvPr id="185" name="def delete(self, key):…"/>
          <p:cNvSpPr txBox="1"/>
          <p:nvPr/>
        </p:nvSpPr>
        <p:spPr>
          <a:xfrm>
            <a:off x="1633686" y="4438649"/>
            <a:ext cx="9991428" cy="284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delete(self, key):</a:t>
            </a:r>
          </a:p>
          <a:p>
            <a:pPr/>
            <a:r>
              <a:t>        current = self.head</a:t>
            </a:r>
          </a:p>
          <a:p>
            <a:pPr/>
            <a:r>
              <a:t>        while current.next and key &gt; current.next.key:</a:t>
            </a:r>
          </a:p>
          <a:p>
            <a:pPr/>
            <a:r>
              <a:t>            current = current.next</a:t>
            </a:r>
          </a:p>
          <a:p>
            <a:pPr/>
            <a:r>
              <a:t>        if key != current.next.key:</a:t>
            </a:r>
          </a:p>
          <a:p>
            <a:pPr/>
            <a:r>
              <a:t>            return</a:t>
            </a:r>
          </a:p>
          <a:p>
            <a:pPr/>
            <a:r>
              <a:t>        else:</a:t>
            </a:r>
          </a:p>
          <a:p>
            <a:pPr/>
            <a:r>
              <a:t>            current.next = current.next.next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kip List Motivation"/>
          <p:cNvSpPr txBox="1"/>
          <p:nvPr>
            <p:ph type="title"/>
          </p:nvPr>
        </p:nvSpPr>
        <p:spPr>
          <a:xfrm>
            <a:off x="952500" y="254000"/>
            <a:ext cx="6595666" cy="2159000"/>
          </a:xfrm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Skip List Motivation</a:t>
            </a:r>
          </a:p>
        </p:txBody>
      </p:sp>
      <p:sp>
        <p:nvSpPr>
          <p:cNvPr id="123" name="Can you guess what this list is?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you guess what this list is?</a:t>
            </a:r>
          </a:p>
        </p:txBody>
      </p:sp>
      <p:sp>
        <p:nvSpPr>
          <p:cNvPr id="124" name="San Francisco…"/>
          <p:cNvSpPr txBox="1"/>
          <p:nvPr/>
        </p:nvSpPr>
        <p:spPr>
          <a:xfrm>
            <a:off x="8279804" y="152399"/>
            <a:ext cx="3162797" cy="857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000"/>
            </a:pPr>
            <a:r>
              <a:rPr u="sng"/>
              <a:t>San Francisco</a:t>
            </a:r>
            <a:r>
              <a:t> </a:t>
            </a:r>
          </a:p>
          <a:p>
            <a:pPr>
              <a:defRPr sz="2000"/>
            </a:pPr>
            <a:r>
              <a:t>22nd Street </a:t>
            </a:r>
          </a:p>
          <a:p>
            <a:pPr>
              <a:defRPr sz="2000"/>
            </a:pPr>
            <a:r>
              <a:t>Bayshore </a:t>
            </a:r>
          </a:p>
          <a:p>
            <a:pPr>
              <a:defRPr sz="2000"/>
            </a:pPr>
            <a:r>
              <a:t>South San Francisco </a:t>
            </a:r>
          </a:p>
          <a:p>
            <a:pPr>
              <a:defRPr sz="2000"/>
            </a:pPr>
            <a:r>
              <a:t>San Bruno </a:t>
            </a:r>
          </a:p>
          <a:p>
            <a:pPr>
              <a:defRPr sz="2000"/>
            </a:pPr>
            <a:r>
              <a:rPr u="sng"/>
              <a:t>Millbrae</a:t>
            </a:r>
            <a:r>
              <a:t> </a:t>
            </a:r>
          </a:p>
          <a:p>
            <a:pPr>
              <a:defRPr sz="2000"/>
            </a:pPr>
            <a:r>
              <a:t>Burlingame </a:t>
            </a:r>
          </a:p>
          <a:p>
            <a:pPr>
              <a:defRPr sz="2000"/>
            </a:pPr>
            <a:r>
              <a:t>San Mateo </a:t>
            </a:r>
          </a:p>
          <a:p>
            <a:pPr>
              <a:defRPr sz="2000"/>
            </a:pPr>
            <a:r>
              <a:t>Hayward Park </a:t>
            </a:r>
          </a:p>
          <a:p>
            <a:pPr>
              <a:defRPr sz="2000" u="sng"/>
            </a:pPr>
            <a:r>
              <a:t>Hillsdale </a:t>
            </a:r>
          </a:p>
          <a:p>
            <a:pPr>
              <a:defRPr sz="2000"/>
            </a:pPr>
            <a:r>
              <a:t>Belmont </a:t>
            </a:r>
          </a:p>
          <a:p>
            <a:pPr>
              <a:defRPr sz="2000"/>
            </a:pPr>
            <a:r>
              <a:t>San Carlos </a:t>
            </a:r>
          </a:p>
          <a:p>
            <a:pPr>
              <a:defRPr sz="2000"/>
            </a:pPr>
            <a:r>
              <a:rPr u="sng"/>
              <a:t>Redwood City</a:t>
            </a:r>
            <a:r>
              <a:t> </a:t>
            </a:r>
          </a:p>
          <a:p>
            <a:pPr>
              <a:defRPr sz="2000"/>
            </a:pPr>
            <a:r>
              <a:t>Menlo Park </a:t>
            </a:r>
          </a:p>
          <a:p>
            <a:pPr>
              <a:defRPr sz="2000" u="sng"/>
            </a:pPr>
            <a:r>
              <a:t>Palo Alto </a:t>
            </a:r>
          </a:p>
          <a:p>
            <a:pPr>
              <a:defRPr sz="2000"/>
            </a:pPr>
            <a:r>
              <a:t>California Ave. </a:t>
            </a:r>
          </a:p>
          <a:p>
            <a:pPr>
              <a:defRPr sz="2000"/>
            </a:pPr>
            <a:r>
              <a:t>San Antonio </a:t>
            </a:r>
          </a:p>
          <a:p>
            <a:pPr>
              <a:defRPr sz="2000"/>
            </a:pPr>
            <a:r>
              <a:rPr u="sng"/>
              <a:t>Mountain View</a:t>
            </a:r>
            <a:r>
              <a:t> </a:t>
            </a:r>
          </a:p>
          <a:p>
            <a:pPr>
              <a:defRPr sz="2000"/>
            </a:pPr>
            <a:r>
              <a:t>Sunnyvale </a:t>
            </a:r>
          </a:p>
          <a:p>
            <a:pPr>
              <a:defRPr sz="2000"/>
            </a:pPr>
            <a:r>
              <a:t>Lawrence </a:t>
            </a:r>
          </a:p>
          <a:p>
            <a:pPr>
              <a:defRPr sz="2000"/>
            </a:pPr>
            <a:r>
              <a:t>Santa Clara </a:t>
            </a:r>
          </a:p>
          <a:p>
            <a:pPr>
              <a:defRPr sz="2000"/>
            </a:pPr>
            <a:r>
              <a:t>College Park </a:t>
            </a:r>
          </a:p>
          <a:p>
            <a:pPr>
              <a:defRPr sz="2000" u="sng"/>
            </a:pPr>
            <a:r>
              <a:t>San José </a:t>
            </a:r>
          </a:p>
          <a:p>
            <a:pPr>
              <a:defRPr sz="2000"/>
            </a:pPr>
            <a:r>
              <a:t>Tamien</a:t>
            </a:r>
          </a:p>
          <a:p>
            <a:pPr>
              <a:defRPr sz="2000"/>
            </a:pPr>
            <a:r>
              <a:t>Capitol </a:t>
            </a:r>
          </a:p>
          <a:p>
            <a:pPr>
              <a:defRPr sz="2000"/>
            </a:pPr>
            <a:r>
              <a:t>Blossom Hill </a:t>
            </a:r>
          </a:p>
          <a:p>
            <a:pPr>
              <a:defRPr sz="2000"/>
            </a:pPr>
            <a:r>
              <a:t>Morgan Hill </a:t>
            </a:r>
          </a:p>
          <a:p>
            <a:pPr>
              <a:defRPr sz="2000"/>
            </a:pPr>
            <a:r>
              <a:t>San Martin </a:t>
            </a:r>
          </a:p>
          <a:p>
            <a:pPr>
              <a:defRPr sz="2000"/>
            </a:pPr>
            <a:r>
              <a:t>Gilroy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rdered Linked Lists with a Baby Bulle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Ordered Linked Lists with a Baby Bullet</a:t>
            </a:r>
          </a:p>
        </p:txBody>
      </p:sp>
      <p:sp>
        <p:nvSpPr>
          <p:cNvPr id="188" name="One simple way to speed up look-up in linked lists is to have shortcuts between node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One simple way to speed up look-up in linked lists is to have shortcuts between nodes.</a:t>
            </a:r>
          </a:p>
          <a:p>
            <a:pPr lvl="1"/>
            <a:r>
              <a:t>An ordinary ordered linked list</a:t>
            </a:r>
          </a:p>
          <a:p>
            <a:pPr lvl="1"/>
          </a:p>
          <a:p>
            <a:pPr lvl="1"/>
          </a:p>
          <a:p>
            <a:pPr lvl="1"/>
            <a:r>
              <a:t>The same ordered linked lists with short-cuts</a:t>
            </a:r>
          </a:p>
        </p:txBody>
      </p:sp>
      <p:pic>
        <p:nvPicPr>
          <p:cNvPr id="18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743932"/>
            <a:ext cx="13004800" cy="494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7001964"/>
            <a:ext cx="13004800" cy="10328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Ordered Linked Lists with a Baby Bulle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Ordered Linked Lists with a Baby Bullet</a:t>
            </a:r>
          </a:p>
        </p:txBody>
      </p:sp>
      <p:sp>
        <p:nvSpPr>
          <p:cNvPr id="193" name="To find a record with key c or an insertion point for the record with key c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To find a record with key </a:t>
            </a:r>
            <a:r>
              <a:rPr i="1"/>
              <a:t>c</a:t>
            </a:r>
            <a:r>
              <a:t> or an insertion point for the record with key </a:t>
            </a:r>
            <a:r>
              <a:rPr i="1"/>
              <a:t>c</a:t>
            </a:r>
            <a:r>
              <a:t>:</a:t>
            </a:r>
          </a:p>
          <a:p>
            <a:pPr lvl="1"/>
            <a:r>
              <a:t>Use the baby-bullet links until the node pointed to has a key value larger than </a:t>
            </a:r>
            <a:r>
              <a:rPr i="1"/>
              <a:t>c</a:t>
            </a:r>
            <a:r>
              <a:t> or does not exist</a:t>
            </a:r>
          </a:p>
          <a:p>
            <a:pPr lvl="1"/>
            <a:r>
              <a:t>Then switch to the normal links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Ordered Linked Lists with a Baby Bulle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Ordered Linked Lists with a Baby Bullet</a:t>
            </a:r>
          </a:p>
        </p:txBody>
      </p:sp>
      <p:sp>
        <p:nvSpPr>
          <p:cNvPr id="196" name="How to maintain the Baby Bullet stati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How to maintain the Baby Bullet stations</a:t>
            </a:r>
          </a:p>
          <a:p>
            <a:pPr lvl="1"/>
            <a:r>
              <a:t>Strategy 1:</a:t>
            </a:r>
          </a:p>
          <a:p>
            <a:pPr lvl="2"/>
            <a:r>
              <a:t>Whenever the distance between two baby bullet stations is too large, we introduce a new station in the middle</a:t>
            </a:r>
          </a:p>
          <a:p>
            <a:pPr lvl="1"/>
            <a:r>
              <a:t>Strategy 2:</a:t>
            </a:r>
          </a:p>
          <a:p>
            <a:pPr lvl="2"/>
            <a:r>
              <a:t>Whenever we insert a record, the corresponding node becomes a baby bullet train station with a given probability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Ordered Linked Lists with a Baby Bulle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Ordered Linked Lists with a Baby Bullet</a:t>
            </a:r>
          </a:p>
        </p:txBody>
      </p:sp>
      <p:sp>
        <p:nvSpPr>
          <p:cNvPr id="199" name="Analysi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Analysis</a:t>
            </a:r>
          </a:p>
          <a:p>
            <a:pPr lvl="1"/>
            <a:r>
              <a:t>Assume </a:t>
            </a:r>
            <a:r>
              <a:rPr i="1"/>
              <a:t>n</a:t>
            </a:r>
            <a:r>
              <a:t> nodes per list, </a:t>
            </a:r>
            <a:r>
              <a:rPr i="1"/>
              <a:t>m</a:t>
            </a:r>
            <a:r>
              <a:t> nodes that are baby bullet nodes</a:t>
            </a:r>
          </a:p>
          <a:p>
            <a:pPr lvl="1"/>
            <a:r>
              <a:t>Average distance between two baby bullet nodes is</a:t>
            </a:r>
            <a14:m>
              <m:oMath>
                <m:f>
                  <m:fPr>
                    <m:ctrl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lin"/>
                  </m:fPr>
                  <m:num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num>
                  <m:den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</m:den>
                </m:f>
              </m:oMath>
            </a14:m>
          </a:p>
          <a:p>
            <a:pPr lvl="1"/>
            <a:r>
              <a:t>On average, will need </a:t>
            </a:r>
            <a14:m>
              <m:oMath>
                <m:f>
                  <m:fPr>
                    <m:ctrl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lin"/>
                  </m:fPr>
                  <m:num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</m:num>
                  <m:den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den>
                </m:f>
              </m:oMath>
            </a14:m>
            <a:r>
              <a:t> baby bullet stations and then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/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/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num>
                  <m:den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</m:den>
                </m:f>
              </m:oMath>
            </a14:m>
            <a:r>
              <a:t> normal stations to find a record / insertion point.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Ordered Linked Lists with a Baby Bulle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Ordered Linked Lists with a Baby Bullet</a:t>
            </a:r>
          </a:p>
        </p:txBody>
      </p:sp>
      <p:sp>
        <p:nvSpPr>
          <p:cNvPr id="202" name="Minimize   with respect to   for constant  :…"/>
          <p:cNvSpPr txBox="1"/>
          <p:nvPr>
            <p:ph type="body" idx="1"/>
          </p:nvPr>
        </p:nvSpPr>
        <p:spPr>
          <a:xfrm>
            <a:off x="8636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Minimize </a:t>
            </a:r>
            <a14:m>
              <m:oMath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</m:num>
                  <m:den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den>
                </m:f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f>
                  <m:fPr>
                    <m:ctrlP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num>
                  <m:den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</m:den>
                </m:f>
              </m:oMath>
            </a14:m>
            <a:r>
              <a:t> with respect to </a:t>
            </a:r>
            <a14:m>
              <m:oMath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</m:t>
                </m:r>
              </m:oMath>
            </a14:m>
            <a:r>
              <a:t> for constant </a:t>
            </a:r>
            <a14:m>
              <m:oMath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  <a:r>
              <a:t>:</a:t>
            </a:r>
          </a:p>
          <a:p>
            <a:pPr/>
            <a:r>
              <a:t>For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10000</m:t>
                </m:r>
              </m:oMath>
            </a14:m>
            <a:r>
              <a:t>:</a:t>
            </a:r>
          </a:p>
        </p:txBody>
      </p:sp>
      <p:pic>
        <p:nvPicPr>
          <p:cNvPr id="20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59300" y="4509495"/>
            <a:ext cx="7001520" cy="42398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Ordered Linked Lists with a Baby Bulle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defTabSz="484886">
              <a:defRPr sz="6640"/>
            </a:lvl1pPr>
          </a:lstStyle>
          <a:p>
            <a:pPr/>
            <a:r>
              <a:t>Ordered Linked Lists with a Baby Bullet</a:t>
            </a:r>
          </a:p>
        </p:txBody>
      </p:sp>
      <p:sp>
        <p:nvSpPr>
          <p:cNvPr id="206" name="Calculate the derivative and set it equal to zer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Calculate the derivative and set it equal to zero</a:t>
            </a:r>
          </a:p>
          <a:p>
            <a:pPr lvl="1"/>
            <a14:m>
              <m:oMath>
                <m:f>
                  <m:f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num>
                  <m:den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</m:den>
                </m:f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den>
                </m:f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f>
                  <m:f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num>
                  <m:den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e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den>
                </m:f>
              </m:oMath>
            </a14:m>
            <a:r>
              <a:t> is zero if</a:t>
            </a:r>
          </a:p>
          <a:p>
            <a:pPr lvl="1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±</m:t>
                  </m:r>
                  <m:rad>
                    <m:radPr>
                      <m:ctrl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degHide m:val="on"/>
                    </m:radPr>
                    <m:deg/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e>
                  </m:rad>
                </m:oMath>
              </m:oMathPara>
            </a14:m>
          </a:p>
          <a:p>
            <a:pPr/>
            <a:r>
              <a:t>This suggests that our two strategies will not work well for growing lists</a:t>
            </a:r>
          </a:p>
          <a:p>
            <a:pPr/>
            <a:r>
              <a:t>One possibility:  Make a new node a baby bullet train station with a probability that slowly sinks in dependence on the number of elements inserted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uig's Skip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209" name="Skip List:  Create more and more nodes at a higher level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Skip List:  Create more and more nodes at a higher level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 lvl="1"/>
            <a:r>
              <a:t>For searches, inserts, deletes use the highest level, then if you overshoot, go down one level </a:t>
            </a:r>
          </a:p>
        </p:txBody>
      </p:sp>
      <p:pic>
        <p:nvPicPr>
          <p:cNvPr id="21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8144" y="3596422"/>
            <a:ext cx="11488512" cy="8149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3292" y="5275331"/>
            <a:ext cx="11598216" cy="12259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uig's Skip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214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37820" indent="-337820" defTabSz="443991">
              <a:spcBef>
                <a:spcPts val="1600"/>
              </a:spcBef>
              <a:defRPr sz="2432"/>
            </a:pPr>
            <a:r>
              <a:t>Example:</a:t>
            </a:r>
          </a:p>
          <a:p>
            <a:pPr lvl="1" marL="675640" indent="-337820" defTabSz="443991">
              <a:spcBef>
                <a:spcPts val="1600"/>
              </a:spcBef>
              <a:defRPr sz="2432"/>
            </a:pPr>
            <a:r>
              <a:t>Searching for 52</a:t>
            </a:r>
          </a:p>
          <a:p>
            <a:pPr lvl="1" marL="675640" indent="-337820" defTabSz="443991">
              <a:spcBef>
                <a:spcPts val="1600"/>
              </a:spcBef>
              <a:defRPr sz="2432"/>
            </a:pPr>
          </a:p>
          <a:p>
            <a:pPr lvl="1" marL="675640" indent="-337820" defTabSz="443991">
              <a:spcBef>
                <a:spcPts val="1600"/>
              </a:spcBef>
              <a:defRPr sz="2432"/>
            </a:pPr>
          </a:p>
          <a:p>
            <a:pPr lvl="1" marL="675640" indent="-337820" defTabSz="443991">
              <a:spcBef>
                <a:spcPts val="1600"/>
              </a:spcBef>
              <a:defRPr sz="2432"/>
            </a:pPr>
          </a:p>
          <a:p>
            <a:pPr lvl="2" marL="1013459" indent="-337820" defTabSz="443991">
              <a:spcBef>
                <a:spcPts val="1600"/>
              </a:spcBef>
              <a:defRPr sz="2432"/>
            </a:pPr>
            <a:r>
              <a:t>start out at three level 2</a:t>
            </a:r>
          </a:p>
          <a:p>
            <a:pPr lvl="2" marL="1013459" indent="-337820" defTabSz="443991">
              <a:spcBef>
                <a:spcPts val="1600"/>
              </a:spcBef>
              <a:defRPr sz="2432"/>
            </a:pPr>
            <a:r>
              <a:t>move to 43 level 2</a:t>
            </a:r>
          </a:p>
          <a:p>
            <a:pPr lvl="2" marL="1013459" indent="-337820" defTabSz="443991">
              <a:spcBef>
                <a:spcPts val="1600"/>
              </a:spcBef>
              <a:defRPr sz="2432"/>
            </a:pPr>
            <a:r>
              <a:t>move to 50 level 2</a:t>
            </a:r>
          </a:p>
          <a:p>
            <a:pPr lvl="2" marL="1013459" indent="-337820" defTabSz="443991">
              <a:spcBef>
                <a:spcPts val="1600"/>
              </a:spcBef>
              <a:defRPr sz="2432"/>
            </a:pPr>
            <a:r>
              <a:t>overshoot: move to 50 level 1</a:t>
            </a:r>
          </a:p>
          <a:p>
            <a:pPr lvl="2" marL="1013459" indent="-337820" defTabSz="443991">
              <a:spcBef>
                <a:spcPts val="1600"/>
              </a:spcBef>
              <a:defRPr sz="2432"/>
            </a:pPr>
            <a:r>
              <a:t>overshoot: move to 50 level 0</a:t>
            </a:r>
          </a:p>
          <a:p>
            <a:pPr lvl="2" marL="1013459" indent="-337820" defTabSz="443991">
              <a:spcBef>
                <a:spcPts val="1600"/>
              </a:spcBef>
              <a:defRPr sz="2432"/>
            </a:pPr>
            <a:r>
              <a:t>move to 52</a:t>
            </a:r>
          </a:p>
        </p:txBody>
      </p:sp>
      <p:pic>
        <p:nvPicPr>
          <p:cNvPr id="21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0343" y="3954531"/>
            <a:ext cx="11211957" cy="11851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uig's Skip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218" name="Creating a skip lis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68934" indent="-368934" defTabSz="484886">
              <a:spcBef>
                <a:spcPts val="1800"/>
              </a:spcBef>
              <a:defRPr sz="2656"/>
            </a:pPr>
            <a:r>
              <a:t>Creating a skip list</a:t>
            </a:r>
          </a:p>
          <a:p>
            <a:pPr lvl="1" marL="737869" indent="-368934" defTabSz="484886">
              <a:spcBef>
                <a:spcPts val="1800"/>
              </a:spcBef>
              <a:defRPr sz="2656"/>
            </a:pPr>
            <a:r>
              <a:t>Start out with a start node with one level</a:t>
            </a:r>
          </a:p>
          <a:p>
            <a:pPr lvl="1" marL="737869" indent="-368934" defTabSz="484886">
              <a:spcBef>
                <a:spcPts val="1800"/>
              </a:spcBef>
              <a:defRPr sz="2656"/>
            </a:pPr>
            <a:r>
              <a:t>With a sentinel value of - infinity </a:t>
            </a:r>
          </a:p>
          <a:p>
            <a:pPr lvl="1" marL="737869" indent="-368934" defTabSz="484886">
              <a:spcBef>
                <a:spcPts val="1800"/>
              </a:spcBef>
              <a:defRPr sz="2656"/>
            </a:pPr>
          </a:p>
          <a:p>
            <a:pPr lvl="1" marL="737869" indent="-368934" defTabSz="484886">
              <a:spcBef>
                <a:spcPts val="1800"/>
              </a:spcBef>
              <a:defRPr sz="2656"/>
            </a:pPr>
          </a:p>
          <a:p>
            <a:pPr marL="368934" indent="-368934" defTabSz="484886">
              <a:spcBef>
                <a:spcPts val="1800"/>
              </a:spcBef>
              <a:defRPr sz="2656"/>
            </a:pPr>
            <a:r>
              <a:t>Nodes have</a:t>
            </a:r>
          </a:p>
          <a:p>
            <a:pPr lvl="1" marL="737869" indent="-368934" defTabSz="484886">
              <a:spcBef>
                <a:spcPts val="1800"/>
              </a:spcBef>
              <a:defRPr sz="2656"/>
            </a:pPr>
            <a:r>
              <a:t>key (assumed to be an integer)</a:t>
            </a:r>
          </a:p>
          <a:p>
            <a:pPr lvl="1" marL="737869" indent="-368934" defTabSz="484886">
              <a:spcBef>
                <a:spcPts val="1800"/>
              </a:spcBef>
              <a:defRPr sz="2656"/>
            </a:pPr>
            <a:r>
              <a:t>pointer to next on the same level</a:t>
            </a:r>
          </a:p>
          <a:p>
            <a:pPr lvl="1" marL="737869" indent="-368934" defTabSz="484886">
              <a:spcBef>
                <a:spcPts val="1800"/>
              </a:spcBef>
              <a:defRPr sz="2656"/>
            </a:pPr>
            <a:r>
              <a:t>pointer to down node (or nil if we are at level 0)</a:t>
            </a:r>
          </a:p>
          <a:p>
            <a:pPr lvl="1" marL="737869" indent="-368934" defTabSz="484886">
              <a:spcBef>
                <a:spcPts val="1800"/>
              </a:spcBef>
              <a:defRPr sz="2656"/>
            </a:pPr>
            <a:r>
              <a:t>pointer to record if we are at level 0</a:t>
            </a:r>
          </a:p>
        </p:txBody>
      </p:sp>
      <p:pic>
        <p:nvPicPr>
          <p:cNvPr id="2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17644" y="4685605"/>
            <a:ext cx="1818056" cy="7944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26550" y="6026150"/>
            <a:ext cx="3204249" cy="2550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uig's Skip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223" name="Construc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Construction</a:t>
            </a:r>
          </a:p>
          <a:p>
            <a:pPr lvl="1"/>
            <a:r>
              <a:t>Beginning node has to have the maximum level of any other nodes</a:t>
            </a:r>
          </a:p>
          <a:p>
            <a:pPr lvl="1"/>
            <a:r>
              <a:t>Could have a last node with key infinity to finish or could have pointers having a null value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kip List Motivation"/>
          <p:cNvSpPr txBox="1"/>
          <p:nvPr>
            <p:ph type="title"/>
          </p:nvPr>
        </p:nvSpPr>
        <p:spPr>
          <a:xfrm>
            <a:off x="952500" y="254000"/>
            <a:ext cx="6595666" cy="2159000"/>
          </a:xfrm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Skip List Motivation</a:t>
            </a:r>
          </a:p>
        </p:txBody>
      </p:sp>
      <p:sp>
        <p:nvSpPr>
          <p:cNvPr id="127" name="Caltrain stations from San Francisco South…"/>
          <p:cNvSpPr txBox="1"/>
          <p:nvPr>
            <p:ph type="body" sz="half" idx="1"/>
          </p:nvPr>
        </p:nvSpPr>
        <p:spPr>
          <a:xfrm>
            <a:off x="952500" y="2590800"/>
            <a:ext cx="6103938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Caltrain stations from San Francisco South</a:t>
            </a:r>
          </a:p>
          <a:p>
            <a:pPr/>
            <a:r>
              <a:t>Underlined stations are for the "Baby Bullet"</a:t>
            </a:r>
          </a:p>
          <a:p>
            <a:pPr/>
            <a:r>
              <a:t>You can take time of your trip if you use the baby bullet, and then switch to a local</a:t>
            </a:r>
          </a:p>
          <a:p>
            <a:pPr/>
            <a:r>
              <a:t>That is how skip lists improve on linked lists.</a:t>
            </a:r>
          </a:p>
        </p:txBody>
      </p:sp>
      <p:sp>
        <p:nvSpPr>
          <p:cNvPr id="128" name="San Francisco…"/>
          <p:cNvSpPr txBox="1"/>
          <p:nvPr/>
        </p:nvSpPr>
        <p:spPr>
          <a:xfrm>
            <a:off x="8279804" y="152399"/>
            <a:ext cx="3162797" cy="857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000"/>
            </a:pPr>
            <a:r>
              <a:rPr u="sng"/>
              <a:t>San Francisco</a:t>
            </a:r>
            <a:r>
              <a:t> </a:t>
            </a:r>
          </a:p>
          <a:p>
            <a:pPr>
              <a:defRPr sz="2000"/>
            </a:pPr>
            <a:r>
              <a:t>22nd Street </a:t>
            </a:r>
          </a:p>
          <a:p>
            <a:pPr>
              <a:defRPr sz="2000"/>
            </a:pPr>
            <a:r>
              <a:t>Bayshore </a:t>
            </a:r>
          </a:p>
          <a:p>
            <a:pPr>
              <a:defRPr sz="2000"/>
            </a:pPr>
            <a:r>
              <a:t>South San Francisco </a:t>
            </a:r>
          </a:p>
          <a:p>
            <a:pPr>
              <a:defRPr sz="2000"/>
            </a:pPr>
            <a:r>
              <a:t>San Bruno </a:t>
            </a:r>
          </a:p>
          <a:p>
            <a:pPr>
              <a:defRPr sz="2000"/>
            </a:pPr>
            <a:r>
              <a:rPr u="sng"/>
              <a:t>Millbrae</a:t>
            </a:r>
            <a:r>
              <a:t> </a:t>
            </a:r>
          </a:p>
          <a:p>
            <a:pPr>
              <a:defRPr sz="2000"/>
            </a:pPr>
            <a:r>
              <a:t>Burlingame </a:t>
            </a:r>
          </a:p>
          <a:p>
            <a:pPr>
              <a:defRPr sz="2000"/>
            </a:pPr>
            <a:r>
              <a:t>San Mateo </a:t>
            </a:r>
          </a:p>
          <a:p>
            <a:pPr>
              <a:defRPr sz="2000"/>
            </a:pPr>
            <a:r>
              <a:t>Hayward Park </a:t>
            </a:r>
          </a:p>
          <a:p>
            <a:pPr>
              <a:defRPr sz="2000" u="sng"/>
            </a:pPr>
            <a:r>
              <a:t>Hillsdale </a:t>
            </a:r>
          </a:p>
          <a:p>
            <a:pPr>
              <a:defRPr sz="2000"/>
            </a:pPr>
            <a:r>
              <a:t>Belmont </a:t>
            </a:r>
          </a:p>
          <a:p>
            <a:pPr>
              <a:defRPr sz="2000"/>
            </a:pPr>
            <a:r>
              <a:t>San Carlos </a:t>
            </a:r>
          </a:p>
          <a:p>
            <a:pPr>
              <a:defRPr sz="2000"/>
            </a:pPr>
            <a:r>
              <a:rPr u="sng"/>
              <a:t>Redwood City</a:t>
            </a:r>
            <a:r>
              <a:t> </a:t>
            </a:r>
          </a:p>
          <a:p>
            <a:pPr>
              <a:defRPr sz="2000"/>
            </a:pPr>
            <a:r>
              <a:t>Menlo Park </a:t>
            </a:r>
          </a:p>
          <a:p>
            <a:pPr>
              <a:defRPr sz="2000" u="sng"/>
            </a:pPr>
            <a:r>
              <a:t>Palo Alto </a:t>
            </a:r>
          </a:p>
          <a:p>
            <a:pPr>
              <a:defRPr sz="2000"/>
            </a:pPr>
            <a:r>
              <a:t>California Ave. </a:t>
            </a:r>
          </a:p>
          <a:p>
            <a:pPr>
              <a:defRPr sz="2000"/>
            </a:pPr>
            <a:r>
              <a:t>San Antonio </a:t>
            </a:r>
          </a:p>
          <a:p>
            <a:pPr>
              <a:defRPr sz="2000"/>
            </a:pPr>
            <a:r>
              <a:rPr u="sng"/>
              <a:t>Mountain View</a:t>
            </a:r>
            <a:r>
              <a:t> </a:t>
            </a:r>
          </a:p>
          <a:p>
            <a:pPr>
              <a:defRPr sz="2000"/>
            </a:pPr>
            <a:r>
              <a:t>Sunnyvale </a:t>
            </a:r>
          </a:p>
          <a:p>
            <a:pPr>
              <a:defRPr sz="2000"/>
            </a:pPr>
            <a:r>
              <a:t>Lawrence </a:t>
            </a:r>
          </a:p>
          <a:p>
            <a:pPr>
              <a:defRPr sz="2000"/>
            </a:pPr>
            <a:r>
              <a:t>Santa Clara </a:t>
            </a:r>
          </a:p>
          <a:p>
            <a:pPr>
              <a:defRPr sz="2000"/>
            </a:pPr>
            <a:r>
              <a:t>College Park </a:t>
            </a:r>
          </a:p>
          <a:p>
            <a:pPr>
              <a:defRPr sz="2000" u="sng"/>
            </a:pPr>
            <a:r>
              <a:t>San José </a:t>
            </a:r>
          </a:p>
          <a:p>
            <a:pPr>
              <a:defRPr sz="2000"/>
            </a:pPr>
            <a:r>
              <a:t>Tamien</a:t>
            </a:r>
          </a:p>
          <a:p>
            <a:pPr>
              <a:defRPr sz="2000"/>
            </a:pPr>
            <a:r>
              <a:t>Capitol </a:t>
            </a:r>
          </a:p>
          <a:p>
            <a:pPr>
              <a:defRPr sz="2000"/>
            </a:pPr>
            <a:r>
              <a:t>Blossom Hill </a:t>
            </a:r>
          </a:p>
          <a:p>
            <a:pPr>
              <a:defRPr sz="2000"/>
            </a:pPr>
            <a:r>
              <a:t>Morgan Hill </a:t>
            </a:r>
          </a:p>
          <a:p>
            <a:pPr>
              <a:defRPr sz="2000"/>
            </a:pPr>
            <a:r>
              <a:t>San Martin </a:t>
            </a:r>
          </a:p>
          <a:p>
            <a:pPr>
              <a:defRPr sz="2000"/>
            </a:pPr>
            <a:r>
              <a:t>Gilroy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uig's Skip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226" name="Searching for a record with key c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55600" indent="-355600" defTabSz="467359">
              <a:spcBef>
                <a:spcPts val="1700"/>
              </a:spcBef>
              <a:defRPr sz="2560"/>
            </a:pPr>
            <a:r>
              <a:t>Searching for a record with key </a:t>
            </a:r>
            <a:r>
              <a:rPr i="1"/>
              <a:t>c</a:t>
            </a:r>
          </a:p>
          <a:p>
            <a:pPr lvl="1" marL="711200" indent="-355600" defTabSz="467359">
              <a:spcBef>
                <a:spcPts val="1700"/>
              </a:spcBef>
              <a:defRPr sz="2560"/>
            </a:pPr>
            <a:r>
              <a:t>Start in the highest level start node; set it to currentNode</a:t>
            </a:r>
          </a:p>
          <a:p>
            <a:pPr lvl="2" marL="1066800" indent="-355600" defTabSz="467359">
              <a:spcBef>
                <a:spcPts val="1700"/>
              </a:spcBef>
              <a:defRPr sz="2560"/>
            </a:pPr>
            <a:r>
              <a:t>Guaranteed to have level equal to the highest level node in the list</a:t>
            </a:r>
          </a:p>
          <a:p>
            <a:pPr lvl="1" marL="711200" indent="-355600" defTabSz="467359">
              <a:spcBef>
                <a:spcPts val="1700"/>
              </a:spcBef>
              <a:defRPr sz="2560"/>
            </a:pPr>
            <a:r>
              <a:t>Follow the forward pointer</a:t>
            </a:r>
          </a:p>
          <a:p>
            <a:pPr lvl="2" marL="1066800" indent="-355600" defTabSz="467359">
              <a:spcBef>
                <a:spcPts val="1700"/>
              </a:spcBef>
              <a:defRPr sz="2560"/>
            </a:pPr>
            <a:r>
              <a:t>If forward pointer points to a key with key larger than </a:t>
            </a:r>
            <a:r>
              <a:rPr i="1"/>
              <a:t>c</a:t>
            </a:r>
            <a:r>
              <a:t> or the forward pointer is null:</a:t>
            </a:r>
          </a:p>
          <a:p>
            <a:pPr lvl="3" marL="1422400" indent="-355600" defTabSz="467359">
              <a:spcBef>
                <a:spcPts val="1700"/>
              </a:spcBef>
              <a:defRPr sz="2560"/>
            </a:pPr>
            <a:r>
              <a:t>Follow the downward pointer: currentNode = currentNode.down</a:t>
            </a:r>
          </a:p>
          <a:p>
            <a:pPr lvl="3" marL="1422400" indent="-355600" defTabSz="467359">
              <a:spcBef>
                <a:spcPts val="1700"/>
              </a:spcBef>
              <a:defRPr sz="2560"/>
            </a:pPr>
            <a:r>
              <a:t>If downward pointer is zero, then the record with key </a:t>
            </a:r>
            <a:r>
              <a:rPr i="1"/>
              <a:t>c</a:t>
            </a:r>
            <a:r>
              <a:t> does not exist</a:t>
            </a:r>
          </a:p>
          <a:p>
            <a:pPr lvl="2" marL="1066800" indent="-355600" defTabSz="467359">
              <a:spcBef>
                <a:spcPts val="1700"/>
              </a:spcBef>
              <a:defRPr sz="2560"/>
            </a:pPr>
            <a:r>
              <a:t>Otherwise:</a:t>
            </a:r>
          </a:p>
          <a:p>
            <a:pPr lvl="3" marL="1422400" indent="-355600" defTabSz="467359">
              <a:spcBef>
                <a:spcPts val="1700"/>
              </a:spcBef>
              <a:defRPr sz="2560"/>
            </a:pPr>
            <a:r>
              <a:t>Follow the forward pointer: currentNode = currentNode.next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uig's Skip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229" name="Example:  Looking for node 23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  Looking for node 23</a:t>
            </a:r>
          </a:p>
          <a:p>
            <a:pPr/>
          </a:p>
          <a:p>
            <a:pPr/>
          </a:p>
          <a:p>
            <a:pPr/>
            <a:r>
              <a:t>Start out in the highest level start node</a:t>
            </a:r>
          </a:p>
          <a:p>
            <a:pPr/>
            <a:r>
              <a:t>Get the key of the next node at this level</a:t>
            </a:r>
          </a:p>
          <a:p>
            <a:pPr lvl="1"/>
            <a:r>
              <a:t>curpoint.next.key  is 12</a:t>
            </a:r>
          </a:p>
        </p:txBody>
      </p:sp>
      <p:pic>
        <p:nvPicPr>
          <p:cNvPr id="23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4714" y="3407804"/>
            <a:ext cx="12035372" cy="1151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1816" y="7264672"/>
            <a:ext cx="16357768" cy="20284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uig's Skip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234" name="Since 12 &lt; 23, follow the next pointer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Since 12 &lt; 23, follow the next pointer</a:t>
            </a:r>
          </a:p>
        </p:txBody>
      </p:sp>
      <p:pic>
        <p:nvPicPr>
          <p:cNvPr id="23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502" y="3675934"/>
            <a:ext cx="15483996" cy="14986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uig's Skip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238" name="The key in the next node is 25, which is larger than 23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key in the next node is 25, which is larger than 23</a:t>
            </a:r>
          </a:p>
          <a:p>
            <a:pPr/>
            <a:r>
              <a:t>Go down</a:t>
            </a:r>
          </a:p>
        </p:txBody>
      </p:sp>
      <p:pic>
        <p:nvPicPr>
          <p:cNvPr id="2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467" y="4426086"/>
            <a:ext cx="13390066" cy="16604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uig's Skip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242" name="The key in the next node at this level is 24, which is larger than 23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key in the next node at this level is 24, which is larger than 23</a:t>
            </a:r>
          </a:p>
          <a:p>
            <a:pPr/>
            <a:r>
              <a:t>Go down one more to level 1</a:t>
            </a:r>
          </a:p>
        </p:txBody>
      </p:sp>
      <p:pic>
        <p:nvPicPr>
          <p:cNvPr id="24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5105536"/>
            <a:ext cx="13004800" cy="16126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uig's Skip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246" name="The key in the next node is 13, so we follow the next link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key in the next node is 13, so we follow the next link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The current node now has key 13 and is at level 1</a:t>
            </a:r>
          </a:p>
          <a:p>
            <a:pPr/>
            <a:r>
              <a:t>Since the key in the next node is 19, which is &lt; 23 we follow the next link</a:t>
            </a:r>
          </a:p>
        </p:txBody>
      </p:sp>
      <p:pic>
        <p:nvPicPr>
          <p:cNvPr id="24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48798" y="3538909"/>
            <a:ext cx="17702396" cy="21951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uig's Skip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250" name="Current node has key 19 and next node has key 24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Current node has key 19 and next node has key 24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Therefore, we follow the downward pointer</a:t>
            </a:r>
          </a:p>
        </p:txBody>
      </p:sp>
      <p:pic>
        <p:nvPicPr>
          <p:cNvPr id="2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825372" y="3575050"/>
            <a:ext cx="17143744" cy="215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uig's Skip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254" name="Current node has level 0, next node has key 2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Current node has level 0, next node has key 21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Set current node to the next node</a:t>
            </a:r>
          </a:p>
        </p:txBody>
      </p:sp>
      <p:pic>
        <p:nvPicPr>
          <p:cNvPr id="25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952698" y="3797569"/>
            <a:ext cx="20439796" cy="2574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uig's Skip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258" name="Current node has key 21 and next node has key 23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Current node has key 21 and next node has key 23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Go to it</a:t>
            </a:r>
          </a:p>
        </p:txBody>
      </p:sp>
      <p:pic>
        <p:nvPicPr>
          <p:cNvPr id="25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9450" y="4210050"/>
            <a:ext cx="11645900" cy="228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uig's Skip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262" name="Current node has the key we are looking fo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Current node has the key we are looking for</a:t>
            </a:r>
          </a:p>
          <a:p>
            <a:pPr/>
            <a:r>
              <a:t>Follow the record link to retrieve the record</a:t>
            </a:r>
          </a:p>
        </p:txBody>
      </p:sp>
      <p:pic>
        <p:nvPicPr>
          <p:cNvPr id="26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17750" y="4591050"/>
            <a:ext cx="11645900" cy="228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Ordered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Ordered Linked List</a:t>
            </a:r>
          </a:p>
        </p:txBody>
      </p:sp>
      <p:sp>
        <p:nvSpPr>
          <p:cNvPr id="131" name="Start with a normal ordered linked lis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Start with a normal </a:t>
            </a:r>
            <a:r>
              <a:rPr b="1"/>
              <a:t>ordered </a:t>
            </a:r>
            <a:r>
              <a:t>linked list</a:t>
            </a:r>
          </a:p>
          <a:p>
            <a:pPr lvl="1"/>
            <a:r>
              <a:t>Nodes consist of key plus pointer to data plus link to next node</a:t>
            </a:r>
          </a:p>
        </p:txBody>
      </p:sp>
      <p:pic>
        <p:nvPicPr>
          <p:cNvPr id="1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4827" y="5364770"/>
            <a:ext cx="10045346" cy="3692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uig's Skip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266" name="To insert a nod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To insert a node:</a:t>
            </a:r>
          </a:p>
          <a:p>
            <a:pPr lvl="1"/>
            <a:r>
              <a:t>Do a search, but remember each last level node</a:t>
            </a:r>
          </a:p>
          <a:p>
            <a:pPr lvl="1"/>
            <a:r>
              <a:t>Example: Inserting 22</a:t>
            </a:r>
          </a:p>
        </p:txBody>
      </p:sp>
      <p:pic>
        <p:nvPicPr>
          <p:cNvPr id="26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498" y="5154078"/>
            <a:ext cx="15267604" cy="17643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uig's Skip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270" name="Node inser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Node insertion:</a:t>
            </a:r>
          </a:p>
          <a:p>
            <a:pPr lvl="1"/>
            <a:r>
              <a:t>Determine the level probabilistically</a:t>
            </a:r>
          </a:p>
          <a:p>
            <a:pPr lvl="2"/>
            <a:r>
              <a:t>Use base probability </a:t>
            </a:r>
            <a:r>
              <a:rPr i="1"/>
              <a:t>p</a:t>
            </a:r>
          </a:p>
          <a:p>
            <a:pPr lvl="2"/>
            <a:r>
              <a:t>With probability </a:t>
            </a:r>
            <a14:m>
              <m:oMath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  <a:r>
              <a:t> : Node goes up one level</a:t>
            </a:r>
          </a:p>
          <a:p>
            <a:pPr lvl="2"/>
            <a:r>
              <a:t>With probability </a:t>
            </a:r>
            <a14:m>
              <m:oMath>
                <m:sSup>
                  <m:e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p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r>
              <a:t>: Node goes up two levels</a:t>
            </a:r>
          </a:p>
          <a:p>
            <a:pPr lvl="2"/>
            <a:r>
              <a:t>With probability </a:t>
            </a:r>
            <a14:m>
              <m:oMath>
                <m:sSup>
                  <m:e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p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sup>
                </m:sSup>
              </m:oMath>
            </a14:m>
            <a:r>
              <a:t>: Node goes up three levels</a:t>
            </a:r>
          </a:p>
          <a:p>
            <a:pPr lvl="2"/>
            <a:r>
              <a:t>etc.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uig's Skip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273" name="Node Insertion:…"/>
          <p:cNvSpPr txBox="1"/>
          <p:nvPr>
            <p:ph type="body" idx="1"/>
          </p:nvPr>
        </p:nvSpPr>
        <p:spPr>
          <a:xfrm>
            <a:off x="965200" y="25781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Node Insertion:</a:t>
            </a:r>
          </a:p>
          <a:p>
            <a:pPr lvl="1"/>
            <a:r>
              <a:t>In practice:  determine a maximum level maxLevel</a:t>
            </a:r>
          </a:p>
        </p:txBody>
      </p:sp>
      <p:sp>
        <p:nvSpPr>
          <p:cNvPr id="274" name="import random…"/>
          <p:cNvSpPr txBox="1"/>
          <p:nvPr/>
        </p:nvSpPr>
        <p:spPr>
          <a:xfrm>
            <a:off x="300210" y="4248150"/>
            <a:ext cx="12704590" cy="325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800"/>
            </a:pPr>
            <a:r>
              <a:t>import random</a:t>
            </a:r>
          </a:p>
          <a:p>
            <a:pPr>
              <a:defRPr sz="2800"/>
            </a:pPr>
          </a:p>
          <a:p>
            <a:pPr>
              <a:defRPr sz="2800"/>
            </a:pPr>
            <a:r>
              <a:t>def level(maxLevel, p):</a:t>
            </a:r>
          </a:p>
          <a:p>
            <a:pPr>
              <a:defRPr sz="2800"/>
            </a:pPr>
            <a:r>
              <a:t>    level = 0</a:t>
            </a:r>
          </a:p>
          <a:p>
            <a:pPr>
              <a:defRPr sz="2800"/>
            </a:pPr>
            <a:r>
              <a:t>    while (level &lt; maxLevel):</a:t>
            </a:r>
          </a:p>
          <a:p>
            <a:pPr>
              <a:defRPr sz="2800"/>
            </a:pPr>
            <a:r>
              <a:t>        if random.random() &gt; p:  #stop with probability 1-p</a:t>
            </a:r>
          </a:p>
          <a:p>
            <a:pPr>
              <a:defRPr sz="2800"/>
            </a:pPr>
            <a:r>
              <a:t>            return level</a:t>
            </a:r>
          </a:p>
          <a:p>
            <a:pPr>
              <a:defRPr sz="2800"/>
            </a:pPr>
            <a:r>
              <a:t>        level += 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uig's Skip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277" name="At each level of the node, splice the node into the existing level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At each level of the node, splice the node into the existing levels</a:t>
            </a:r>
          </a:p>
          <a:p>
            <a:pPr/>
            <a:r>
              <a:t>Assume we have a level 4 new node</a:t>
            </a:r>
          </a:p>
          <a:p>
            <a:pPr/>
          </a:p>
          <a:p>
            <a:pPr/>
          </a:p>
          <a:p>
            <a:pPr/>
          </a:p>
          <a:p>
            <a:pPr/>
            <a:r>
              <a:t>Need to set four next pointers in the new nodes</a:t>
            </a:r>
          </a:p>
          <a:p>
            <a:pPr/>
            <a:r>
              <a:t>Switch the predecessor pointers to the new nodes</a:t>
            </a:r>
          </a:p>
        </p:txBody>
      </p:sp>
      <p:pic>
        <p:nvPicPr>
          <p:cNvPr id="27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406992" y="4563528"/>
            <a:ext cx="17957984" cy="20752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uig's Skip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281" name="Final result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Final result:</a:t>
            </a:r>
          </a:p>
        </p:txBody>
      </p:sp>
      <p:pic>
        <p:nvPicPr>
          <p:cNvPr id="28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482749" y="4727518"/>
            <a:ext cx="21735098" cy="20130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uig's Skip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285" name="Dele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Deletion:</a:t>
            </a:r>
          </a:p>
          <a:p>
            <a:pPr lvl="1"/>
            <a:r>
              <a:t>Works similar to ordered linked lists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uig's Skip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288" name="Analysi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Analysis</a:t>
            </a:r>
          </a:p>
          <a:p>
            <a:pPr lvl="1"/>
            <a:r>
              <a:t>To show: Searches (inserts, and deletes) in time </a:t>
            </a:r>
            <a14:m>
              <m:oMath>
                <m:r>
                  <m:rPr>
                    <m:sty m:val="p"/>
                  </m:rP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sty m:val="p"/>
                  </m:rP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log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for a list of </a:t>
            </a:r>
            <a14:m>
              <m:oMath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  <a:r>
              <a:t> elements</a:t>
            </a:r>
          </a:p>
          <a:p>
            <a:pPr lvl="1"/>
            <a:r>
              <a:t>Can show: Probability that a search exceeds time </a:t>
            </a:r>
            <a14:m>
              <m:oMath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m:rPr>
                    <m:sty m:val="p"/>
                  </m:rP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log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vanishes fast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uig's Skip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291" name="The expected number of nodes in each level i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expected number of nodes in each level is</a:t>
            </a:r>
          </a:p>
          <a:p>
            <a:pPr lvl="2"/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sSup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p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sup>
                </m:sSup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  <a:r>
              <a:t>  for level 0</a:t>
            </a:r>
          </a:p>
          <a:p>
            <a:pPr lvl="2"/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sSup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p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p>
                </m:sSup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  <a:r>
              <a:t> for level 1</a:t>
            </a:r>
          </a:p>
          <a:p>
            <a:pPr lvl="2"/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sSup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p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p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p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  <a:r>
              <a:t> for level 2</a:t>
            </a:r>
          </a:p>
          <a:p>
            <a:pPr lvl="2"/>
            <a:r>
              <a:t>etc.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uig's Skip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294" name="Define   to be the level (in dependence on  ) where there are   node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55600" indent="-355600" defTabSz="467359">
              <a:spcBef>
                <a:spcPts val="1700"/>
              </a:spcBef>
              <a:defRPr sz="2560"/>
            </a:pPr>
            <a:r>
              <a:t>Define </a:t>
            </a:r>
            <a14:m>
              <m:oMath>
                <m: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to be the level (in dependence on </a:t>
            </a:r>
            <a14:m>
              <m:oMath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  <a:r>
              <a:t>) where there are </a:t>
            </a:r>
            <a14:m>
              <m:oMath>
                <m:f>
                  <m:fPr>
                    <m:ctrlP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den>
                </m:f>
              </m:oMath>
            </a14:m>
            <a:r>
              <a:t> nodes.  </a:t>
            </a:r>
          </a:p>
          <a:p>
            <a:pPr lvl="1" marL="711200" indent="-355600" defTabSz="467359">
              <a:spcBef>
                <a:spcPts val="1700"/>
              </a:spcBef>
              <a:defRPr sz="2560"/>
            </a:pPr>
            <a:r>
              <a:t>Recall that </a:t>
            </a:r>
            <a14:m>
              <m:oMath>
                <m:f>
                  <m:fPr>
                    <m:ctrlP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den>
                </m:f>
              </m:oMath>
            </a14:m>
            <a:r>
              <a:t> is larger than one</a:t>
            </a:r>
          </a:p>
          <a:p>
            <a:pPr lvl="1" marL="711200" indent="-355600" defTabSz="467359">
              <a:spcBef>
                <a:spcPts val="1700"/>
              </a:spcBef>
              <a:defRPr sz="2560"/>
            </a:pPr>
            <a:r>
              <a:t>From what we just have seen:</a:t>
            </a:r>
          </a:p>
          <a:p>
            <a:pPr lvl="2" marL="1066800" indent="-355600" defTabSz="467359">
              <a:spcBef>
                <a:spcPts val="1700"/>
              </a:spcBef>
              <a:defRPr sz="2560"/>
            </a:pPr>
            <a14:m>
              <m:oMath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sSup>
                  <m:e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p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sup>
                </m:sSup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den>
                </m:f>
              </m:oMath>
            </a14:m>
            <a:r>
              <a:t>  </a:t>
            </a:r>
          </a:p>
          <a:p>
            <a:pPr lvl="1" marL="711200" indent="-355600" defTabSz="467359">
              <a:spcBef>
                <a:spcPts val="1700"/>
              </a:spcBef>
              <a:defRPr sz="2560"/>
            </a:pPr>
            <a:r>
              <a:t>which implies </a:t>
            </a:r>
          </a:p>
          <a:p>
            <a:pPr lvl="2" marL="1066800" indent="-355600" defTabSz="467359">
              <a:spcBef>
                <a:spcPts val="1700"/>
              </a:spcBef>
              <a:defRPr sz="2560"/>
            </a:pPr>
            <a14:m>
              <m:oMath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p>
                  <m:e>
                    <m:f>
                      <m:fPr>
                        <m:ctrlPr>
                          <a:rPr xmlns:a="http://schemas.openxmlformats.org/drawingml/2006/main" sz="3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type m:val="bar"/>
                      </m:fPr>
                      <m:num>
                        <m:r>
                          <a:rPr xmlns:a="http://schemas.openxmlformats.org/drawingml/2006/main" sz="3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xmlns:a="http://schemas.openxmlformats.org/drawingml/2006/main" sz="3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den>
                    </m:f>
                  </m:e>
                  <m:sup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p>
                </m:sSup>
              </m:oMath>
            </a14:m>
            <a:r>
              <a:t>  or  </a:t>
            </a:r>
            <a14:m>
              <m:oMath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r>
                      <m:rPr>
                        <m:sty m:val="p"/>
                      </m:rP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</m:e>
                  <m:sub>
                    <m:f>
                      <m:fPr>
                        <m:ctrlPr>
                          <a:rPr xmlns:a="http://schemas.openxmlformats.org/drawingml/2006/main" sz="3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type m:val="bar"/>
                      </m:fPr>
                      <m:num>
                        <m:r>
                          <a:rPr xmlns:a="http://schemas.openxmlformats.org/drawingml/2006/main" sz="3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xmlns:a="http://schemas.openxmlformats.org/drawingml/2006/main" sz="3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den>
                    </m:f>
                  </m:sub>
                </m:sSub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uig's Skip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297" name="Analysi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Analysis:</a:t>
            </a:r>
          </a:p>
          <a:p>
            <a:pPr lvl="1"/>
            <a:r>
              <a:t>Trick:  go backward from node</a:t>
            </a:r>
          </a:p>
          <a:p>
            <a:pPr lvl="2"/>
            <a:r>
              <a:t>Although all nodes and levels are known, we act as if we discover them while backtracking the search path</a:t>
            </a:r>
          </a:p>
          <a:p>
            <a:pPr lvl="1"/>
            <a:r>
              <a:t>Let </a:t>
            </a:r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be the costs of going up </a:t>
            </a: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</m:oMath>
            </a14:m>
            <a:r>
              <a:t> levels in an infinite list </a:t>
            </a:r>
          </a:p>
          <a:p>
            <a:pPr lvl="2"/>
            <a:r>
              <a:t>When we go towards the beginning, we either can move up (with probability </a:t>
            </a:r>
            <a14:m>
              <m:oMath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  <a:r>
              <a:t>) or move right (with probability </a:t>
            </a:r>
            <a14:m>
              <m:oMath>
                <m: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Ordered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Ordered Linked List</a:t>
            </a:r>
          </a:p>
        </p:txBody>
      </p:sp>
      <p:sp>
        <p:nvSpPr>
          <p:cNvPr id="135" name="How do we find a record with a given key c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How do we find a record with a given key </a:t>
            </a:r>
            <a:r>
              <a:rPr i="1"/>
              <a:t>c</a:t>
            </a:r>
            <a:r>
              <a:t>?</a:t>
            </a:r>
          </a:p>
          <a:p>
            <a:pPr lvl="1"/>
            <a:r>
              <a:t>Use the pointer to the list in order to find the first node</a:t>
            </a:r>
          </a:p>
          <a:p>
            <a:pPr lvl="1"/>
            <a:r>
              <a:t>Compare the key of the node with </a:t>
            </a:r>
            <a:r>
              <a:rPr i="1"/>
              <a:t>c</a:t>
            </a:r>
            <a:endParaRPr i="1"/>
          </a:p>
          <a:p>
            <a:pPr lvl="1"/>
            <a:r>
              <a:t>If they are equal, you found the record</a:t>
            </a:r>
          </a:p>
          <a:p>
            <a:pPr lvl="1"/>
            <a:r>
              <a:t>If they are not equal, continue until you find the record</a:t>
            </a:r>
          </a:p>
          <a:p>
            <a:pPr lvl="1"/>
            <a:r>
              <a:t>If you get to the null pointer at the very end or if you find a node with key &gt; </a:t>
            </a:r>
            <a:r>
              <a:rPr i="1"/>
              <a:t>c</a:t>
            </a:r>
            <a:r>
              <a:t> then the record is not there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uig's Skip List"/>
          <p:cNvSpPr txBox="1"/>
          <p:nvPr>
            <p:ph type="title"/>
          </p:nvPr>
        </p:nvSpPr>
        <p:spPr>
          <a:xfrm>
            <a:off x="952500" y="0"/>
            <a:ext cx="11099800" cy="2159001"/>
          </a:xfrm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300" name="This means (by subtracting   on both sides…"/>
          <p:cNvSpPr txBox="1"/>
          <p:nvPr>
            <p:ph type="body" idx="1"/>
          </p:nvPr>
        </p:nvSpPr>
        <p:spPr>
          <a:xfrm>
            <a:off x="952500" y="1977141"/>
            <a:ext cx="11099800" cy="7331046"/>
          </a:xfrm>
          <a:prstGeom prst="rect">
            <a:avLst/>
          </a:prstGeom>
        </p:spPr>
        <p:txBody>
          <a:bodyPr anchor="t"/>
          <a:lstStyle/>
          <a:p>
            <a:pPr lvl="1" marL="0" indent="408940" defTabSz="537463">
              <a:spcBef>
                <a:spcPts val="2000"/>
              </a:spcBef>
              <a:buSzTx/>
              <a:buNone/>
              <a:defRPr sz="2944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m:rPr>
                      <m:nor/>
                    </m:rP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cost move up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m:rPr>
                      <m:nor/>
                    </m:rP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cost move left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1" marL="0" indent="408940" defTabSz="537463">
              <a:spcBef>
                <a:spcPts val="2000"/>
              </a:spcBef>
              <a:buSzTx/>
              <a:buNone/>
              <a:defRPr sz="2944"/>
            </a:pPr>
            <a:r>
              <a:t>       </a:t>
            </a:r>
            <a14:m>
              <m:oMath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 marL="0" indent="408940" defTabSz="537463">
              <a:spcBef>
                <a:spcPts val="2000"/>
              </a:spcBef>
              <a:buSzTx/>
              <a:buNone/>
              <a:defRPr sz="2944"/>
            </a:pPr>
            <a:r>
              <a:t>       </a:t>
            </a:r>
            <a14:m>
              <m:oMath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 marL="0" indent="408940" defTabSz="537463">
              <a:spcBef>
                <a:spcPts val="2000"/>
              </a:spcBef>
              <a:buSzTx/>
              <a:buNone/>
              <a:defRPr sz="2944"/>
            </a:pPr>
            <a:r>
              <a:t>       </a:t>
            </a:r>
            <a14:m>
              <m:oMath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 marL="0" indent="408940" defTabSz="537463">
              <a:spcBef>
                <a:spcPts val="2000"/>
              </a:spcBef>
              <a:buSzTx/>
              <a:buNone/>
              <a:defRPr sz="2944"/>
            </a:pPr>
            <a:r>
              <a:t>This means (by subtracting </a:t>
            </a:r>
            <a14:m>
              <m:oMath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on both sides</a:t>
            </a:r>
          </a:p>
          <a:p>
            <a:pPr lvl="1" marL="0" indent="408940" defTabSz="537463">
              <a:spcBef>
                <a:spcPts val="2000"/>
              </a:spcBef>
              <a:buSzTx/>
              <a:buNone/>
              <a:defRPr sz="2944"/>
            </a:pPr>
            <a:r>
              <a:t>                          </a:t>
            </a:r>
            <a14:m>
              <m:oMath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 marL="0" indent="408940" defTabSz="537463">
              <a:spcBef>
                <a:spcPts val="2000"/>
              </a:spcBef>
              <a:buSzTx/>
              <a:buNone/>
              <a:defRPr sz="2944"/>
            </a:pPr>
            <a:r>
              <a:t>or  </a:t>
            </a:r>
            <a14:m>
              <m:oMath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den>
                </m:f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.</a:t>
            </a:r>
          </a:p>
          <a:p>
            <a:pPr lvl="1" marL="0" indent="408940" defTabSz="537463">
              <a:spcBef>
                <a:spcPts val="2000"/>
              </a:spcBef>
              <a:buSzTx/>
              <a:buNone/>
              <a:defRPr sz="2944"/>
            </a:pPr>
            <a:r>
              <a:t>This implies </a:t>
            </a:r>
            <a14:m>
              <m:oMath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num>
                  <m:den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den>
                </m:f>
              </m:oMath>
            </a14:m>
            <a:r>
              <a:t>.</a:t>
            </a:r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uig's Skip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303" name="Since we are in an infinite list, we cannot just set  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7830" indent="-417830" defTabSz="549148">
              <a:spcBef>
                <a:spcPts val="2000"/>
              </a:spcBef>
              <a:defRPr sz="3008"/>
            </a:pPr>
            <a:r>
              <a:t>Since we are in an infinite list, we cannot just set </a:t>
            </a:r>
            <a14:m>
              <m:oMath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m:rPr>
                    <m:sty m:val="p"/>
                  </m:rP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∞</m:t>
                </m:r>
              </m:oMath>
            </a14:m>
            <a:r>
              <a:t>. </a:t>
            </a:r>
          </a:p>
          <a:p>
            <a:pPr marL="417830" indent="-417830" defTabSz="549148">
              <a:spcBef>
                <a:spcPts val="2000"/>
              </a:spcBef>
              <a:defRPr sz="3008"/>
            </a:pPr>
            <a:r>
              <a:t>Let's set </a:t>
            </a:r>
            <a14:m>
              <m:oMath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.</a:t>
            </a:r>
          </a:p>
          <a:p>
            <a:pPr marL="417830" indent="-417830" defTabSz="549148">
              <a:spcBef>
                <a:spcPts val="2000"/>
              </a:spcBef>
              <a:defRPr sz="3008"/>
            </a:pPr>
            <a:r>
              <a:t>At that level, there are </a:t>
            </a:r>
            <a14:m>
              <m:oMath>
                <m:f>
                  <m:fPr>
                    <m:ctrlP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lin"/>
                  </m:fPr>
                  <m:num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den>
                </m:f>
              </m:oMath>
            </a14:m>
            <a:r>
              <a:t> nodes and </a:t>
            </a:r>
            <a14:m>
              <m:oMath>
                <m:f>
                  <m:fPr>
                    <m:ctrlP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lin"/>
                  </m:fPr>
                  <m:num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den>
                </m:f>
              </m:oMath>
            </a14:m>
            <a:r>
              <a:t> leftward moves</a:t>
            </a:r>
          </a:p>
          <a:p>
            <a:pPr marL="417830" indent="-417830" defTabSz="549148">
              <a:spcBef>
                <a:spcPts val="2000"/>
              </a:spcBef>
              <a:defRPr sz="3008"/>
            </a:pPr>
            <a:r>
              <a:t>At level </a:t>
            </a:r>
            <a14:m>
              <m:oMath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, we expect one node </a:t>
            </a:r>
          </a:p>
          <a:p>
            <a:pPr marL="417830" indent="-417830" defTabSz="549148">
              <a:spcBef>
                <a:spcPts val="2000"/>
              </a:spcBef>
              <a:defRPr sz="3008"/>
            </a:pPr>
            <a:r>
              <a:t>At level </a:t>
            </a:r>
            <a14:m>
              <m:oMath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</m:oMath>
            </a14:m>
            <a:r>
              <a:t>, we have on average </a:t>
            </a:r>
            <a14:m>
              <m:oMath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  <a:r>
              <a:t> nodes</a:t>
            </a:r>
          </a:p>
          <a:p>
            <a:pPr marL="417830" indent="-417830" defTabSz="549148">
              <a:spcBef>
                <a:spcPts val="2000"/>
              </a:spcBef>
              <a:defRPr sz="3008"/>
            </a:pPr>
            <a:r>
              <a:t>etc. </a:t>
            </a:r>
          </a:p>
          <a:p>
            <a:pPr marL="417830" indent="-417830" defTabSz="549148">
              <a:spcBef>
                <a:spcPts val="2000"/>
              </a:spcBef>
              <a:defRPr sz="3008"/>
            </a:pPr>
            <a:r>
              <a:t>In total, there are </a:t>
            </a:r>
            <a14:m>
              <m:oMath>
                <m:limUpp>
                  <m:e>
                    <m:limLow>
                      <m:e>
                        <m:r>
                          <a:rPr xmlns:a="http://schemas.openxmlformats.org/drawingml/2006/main"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lim>
                        <m:r>
                          <a:rPr xmlns:a="http://schemas.openxmlformats.org/drawingml/2006/main"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a:rPr xmlns:a="http://schemas.openxmlformats.org/drawingml/2006/main"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</m:e>
                  <m:lim>
                    <m:r>
                      <m:rPr>
                        <m:sty m:val="p"/>
                      </m:rP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∞</m:t>
                    </m:r>
                  </m:lim>
                </m:limUpp>
                <m:sSup>
                  <m:e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p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p>
                </m:sSup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den>
                </m:f>
              </m:oMath>
            </a14:m>
            <a:r>
              <a:t> nodes at and above </a:t>
            </a:r>
            <a14:m>
              <m:oMath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uig's Skip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306" name="Therefor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Therefore:  </a:t>
            </a:r>
          </a:p>
          <a:p>
            <a:pPr lvl="1"/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/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  <a:r>
              <a:t> moves to get to level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/>
            <a:r>
              <a:t>Afterwards, on average </a:t>
            </a:r>
            <a14:m>
              <m:oMath>
                <m:f>
                  <m:f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den>
                </m:f>
              </m:oMath>
            </a14:m>
            <a:r>
              <a:t> moves to the top of the initial node</a:t>
            </a:r>
          </a:p>
          <a:p>
            <a:pPr/>
            <a:r>
              <a:t>For a total of </a:t>
            </a:r>
            <a14:m>
              <m:oMath>
                <m:f>
                  <m:f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num>
                  <m:den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den>
                </m:f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f>
                  <m:f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den>
                </m:f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sSub>
                      <m:e>
                        <m:r>
                          <m:rPr>
                            <m:sty m:val="p"/>
                          </m:rP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f>
                          <m:fPr>
                            <m:ctrlP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  <m:type m:val="bar"/>
                          </m:fPr>
                          <m:num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</m:den>
                        </m:f>
                      </m:sub>
                    </m:s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num>
                  <m:den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den>
                </m:f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f>
                  <m:f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den>
                </m:f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m:rPr>
                    <m:sty m:val="p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sty m:val="p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log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uig's Skip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309" name="Practical consideration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Practical considerations:</a:t>
            </a:r>
          </a:p>
          <a:p>
            <a:pPr lvl="1"/>
            <a:r>
              <a:t>If we have an idea about the maximum length </a:t>
            </a:r>
            <a14:m>
              <m:oMath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  <a:r>
              <a:t> of a list, use a maximum level of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r>
                      <m:rPr>
                        <m:sty m:val="p"/>
                      </m:r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</m:e>
                  <m:sub>
                    <m:f>
                      <m:fPr>
                        <m:ctrlP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type m:val="bar"/>
                      </m:fPr>
                      <m:num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den>
                    </m:f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/>
            <a:r>
              <a:t>We do not need to keep nodes at different levels separate:</a:t>
            </a:r>
          </a:p>
          <a:p>
            <a:pPr lvl="2"/>
            <a:r>
              <a:t>Just have nodes with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pointers at different levels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Ordered Linked Lis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Ordered Linked Lists</a:t>
            </a:r>
          </a:p>
        </p:txBody>
      </p:sp>
      <p:sp>
        <p:nvSpPr>
          <p:cNvPr id="138" name="How do you insert a record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How do you insert a record?</a:t>
            </a:r>
          </a:p>
          <a:p>
            <a:pPr lvl="1"/>
            <a:r>
              <a:t>Create a new node with a key c</a:t>
            </a:r>
          </a:p>
        </p:txBody>
      </p:sp>
      <p:pic>
        <p:nvPicPr>
          <p:cNvPr id="1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78450" y="4152900"/>
            <a:ext cx="2247900" cy="1257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Ordered Linked Lis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Ordered Linked Lists</a:t>
            </a:r>
          </a:p>
        </p:txBody>
      </p:sp>
      <p:sp>
        <p:nvSpPr>
          <p:cNvPr id="142" name="How do you insert a record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How do you insert a record?</a:t>
            </a:r>
          </a:p>
          <a:p>
            <a:pPr/>
            <a:r>
              <a:t>Pretend that you look for the record</a:t>
            </a:r>
          </a:p>
          <a:p>
            <a:pPr/>
            <a:r>
              <a:t>Find the node before and after</a:t>
            </a:r>
          </a:p>
        </p:txBody>
      </p:sp>
      <p:pic>
        <p:nvPicPr>
          <p:cNvPr id="14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48313" y="4100165"/>
            <a:ext cx="7803974" cy="46691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Ordered Linked Lis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Ordered Linked Lists</a:t>
            </a:r>
          </a:p>
        </p:txBody>
      </p:sp>
      <p:sp>
        <p:nvSpPr>
          <p:cNvPr id="146" name="How do you insert a record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How do you insert a record?</a:t>
            </a:r>
          </a:p>
          <a:p>
            <a:pPr/>
            <a:r>
              <a:t>Now set two pointers to connect the previous to the new and the new node to the following node.</a:t>
            </a:r>
          </a:p>
        </p:txBody>
      </p:sp>
      <p:pic>
        <p:nvPicPr>
          <p:cNvPr id="14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4683869"/>
            <a:ext cx="10722949" cy="44093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Ordered Linked Lis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Ordered Linked Lists</a:t>
            </a:r>
          </a:p>
        </p:txBody>
      </p:sp>
      <p:sp>
        <p:nvSpPr>
          <p:cNvPr id="150" name="How do you delete a record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How do you delete a record?</a:t>
            </a:r>
          </a:p>
          <a:p>
            <a:pPr lvl="1"/>
            <a:r>
              <a:t>Find previous and subsequent node</a:t>
            </a:r>
          </a:p>
        </p:txBody>
      </p:sp>
      <p:pic>
        <p:nvPicPr>
          <p:cNvPr id="1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4140200"/>
            <a:ext cx="12014200" cy="4940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