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1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0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7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image" Target="../media/image93.png"/><Relationship Id="rId8" Type="http://schemas.openxmlformats.org/officeDocument/2006/relationships/image" Target="../media/image94.png"/><Relationship Id="rId9" Type="http://schemas.openxmlformats.org/officeDocument/2006/relationships/image" Target="../media/image95.png"/><Relationship Id="rId10" Type="http://schemas.openxmlformats.org/officeDocument/2006/relationships/image" Target="../media/image96.png"/><Relationship Id="rId11" Type="http://schemas.openxmlformats.org/officeDocument/2006/relationships/image" Target="../media/image97.png"/><Relationship Id="rId12" Type="http://schemas.openxmlformats.org/officeDocument/2006/relationships/image" Target="../media/image98.png"/><Relationship Id="rId13" Type="http://schemas.openxmlformats.org/officeDocument/2006/relationships/image" Target="../media/image99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100.png"/><Relationship Id="rId7" Type="http://schemas.openxmlformats.org/officeDocument/2006/relationships/image" Target="../media/image92.png"/><Relationship Id="rId8" Type="http://schemas.openxmlformats.org/officeDocument/2006/relationships/image" Target="../media/image101.png"/><Relationship Id="rId9" Type="http://schemas.openxmlformats.org/officeDocument/2006/relationships/image" Target="../media/image93.png"/><Relationship Id="rId10" Type="http://schemas.openxmlformats.org/officeDocument/2006/relationships/image" Target="../media/image94.png"/><Relationship Id="rId11" Type="http://schemas.openxmlformats.org/officeDocument/2006/relationships/image" Target="../media/image102.png"/><Relationship Id="rId12" Type="http://schemas.openxmlformats.org/officeDocument/2006/relationships/image" Target="../media/image95.png"/><Relationship Id="rId13" Type="http://schemas.openxmlformats.org/officeDocument/2006/relationships/image" Target="../media/image103.png"/><Relationship Id="rId14" Type="http://schemas.openxmlformats.org/officeDocument/2006/relationships/image" Target="../media/image96.png"/><Relationship Id="rId15" Type="http://schemas.openxmlformats.org/officeDocument/2006/relationships/image" Target="../media/image97.png"/><Relationship Id="rId16" Type="http://schemas.openxmlformats.org/officeDocument/2006/relationships/image" Target="../media/image98.png"/><Relationship Id="rId17" Type="http://schemas.openxmlformats.org/officeDocument/2006/relationships/image" Target="../media/image104.png"/><Relationship Id="rId18" Type="http://schemas.openxmlformats.org/officeDocument/2006/relationships/image" Target="../media/image99.png"/><Relationship Id="rId19" Type="http://schemas.openxmlformats.org/officeDocument/2006/relationships/image" Target="../media/image105.png"/><Relationship Id="rId20" Type="http://schemas.openxmlformats.org/officeDocument/2006/relationships/image" Target="../media/image106.png"/><Relationship Id="rId21" Type="http://schemas.openxmlformats.org/officeDocument/2006/relationships/image" Target="../media/image107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108.png"/><Relationship Id="rId6" Type="http://schemas.openxmlformats.org/officeDocument/2006/relationships/image" Target="../media/image91.png"/><Relationship Id="rId7" Type="http://schemas.openxmlformats.org/officeDocument/2006/relationships/image" Target="../media/image100.png"/><Relationship Id="rId8" Type="http://schemas.openxmlformats.org/officeDocument/2006/relationships/image" Target="../media/image92.png"/><Relationship Id="rId9" Type="http://schemas.openxmlformats.org/officeDocument/2006/relationships/image" Target="../media/image101.png"/><Relationship Id="rId10" Type="http://schemas.openxmlformats.org/officeDocument/2006/relationships/image" Target="../media/image93.png"/><Relationship Id="rId11" Type="http://schemas.openxmlformats.org/officeDocument/2006/relationships/image" Target="../media/image94.png"/><Relationship Id="rId12" Type="http://schemas.openxmlformats.org/officeDocument/2006/relationships/image" Target="../media/image102.png"/><Relationship Id="rId13" Type="http://schemas.openxmlformats.org/officeDocument/2006/relationships/image" Target="../media/image95.png"/><Relationship Id="rId14" Type="http://schemas.openxmlformats.org/officeDocument/2006/relationships/image" Target="../media/image103.png"/><Relationship Id="rId15" Type="http://schemas.openxmlformats.org/officeDocument/2006/relationships/image" Target="../media/image96.png"/><Relationship Id="rId16" Type="http://schemas.openxmlformats.org/officeDocument/2006/relationships/image" Target="../media/image97.png"/><Relationship Id="rId17" Type="http://schemas.openxmlformats.org/officeDocument/2006/relationships/image" Target="../media/image98.png"/><Relationship Id="rId18" Type="http://schemas.openxmlformats.org/officeDocument/2006/relationships/image" Target="../media/image104.png"/><Relationship Id="rId19" Type="http://schemas.openxmlformats.org/officeDocument/2006/relationships/image" Target="../media/image99.png"/><Relationship Id="rId20" Type="http://schemas.openxmlformats.org/officeDocument/2006/relationships/image" Target="../media/image109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108.png"/><Relationship Id="rId6" Type="http://schemas.openxmlformats.org/officeDocument/2006/relationships/image" Target="../media/image91.png"/><Relationship Id="rId7" Type="http://schemas.openxmlformats.org/officeDocument/2006/relationships/image" Target="../media/image100.png"/><Relationship Id="rId8" Type="http://schemas.openxmlformats.org/officeDocument/2006/relationships/image" Target="../media/image92.png"/><Relationship Id="rId9" Type="http://schemas.openxmlformats.org/officeDocument/2006/relationships/image" Target="../media/image101.png"/><Relationship Id="rId10" Type="http://schemas.openxmlformats.org/officeDocument/2006/relationships/image" Target="../media/image93.png"/><Relationship Id="rId11" Type="http://schemas.openxmlformats.org/officeDocument/2006/relationships/image" Target="../media/image94.png"/><Relationship Id="rId12" Type="http://schemas.openxmlformats.org/officeDocument/2006/relationships/image" Target="../media/image102.png"/><Relationship Id="rId13" Type="http://schemas.openxmlformats.org/officeDocument/2006/relationships/image" Target="../media/image95.png"/><Relationship Id="rId14" Type="http://schemas.openxmlformats.org/officeDocument/2006/relationships/image" Target="../media/image103.png"/><Relationship Id="rId15" Type="http://schemas.openxmlformats.org/officeDocument/2006/relationships/image" Target="../media/image96.png"/><Relationship Id="rId16" Type="http://schemas.openxmlformats.org/officeDocument/2006/relationships/image" Target="../media/image97.png"/><Relationship Id="rId17" Type="http://schemas.openxmlformats.org/officeDocument/2006/relationships/image" Target="../media/image98.png"/><Relationship Id="rId18" Type="http://schemas.openxmlformats.org/officeDocument/2006/relationships/image" Target="../media/image104.png"/><Relationship Id="rId19" Type="http://schemas.openxmlformats.org/officeDocument/2006/relationships/image" Target="../media/image99.png"/><Relationship Id="rId20" Type="http://schemas.openxmlformats.org/officeDocument/2006/relationships/image" Target="../media/image110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108.png"/><Relationship Id="rId6" Type="http://schemas.openxmlformats.org/officeDocument/2006/relationships/image" Target="../media/image91.png"/><Relationship Id="rId7" Type="http://schemas.openxmlformats.org/officeDocument/2006/relationships/image" Target="../media/image100.png"/><Relationship Id="rId8" Type="http://schemas.openxmlformats.org/officeDocument/2006/relationships/image" Target="../media/image92.png"/><Relationship Id="rId9" Type="http://schemas.openxmlformats.org/officeDocument/2006/relationships/image" Target="../media/image101.png"/><Relationship Id="rId10" Type="http://schemas.openxmlformats.org/officeDocument/2006/relationships/image" Target="../media/image93.png"/><Relationship Id="rId11" Type="http://schemas.openxmlformats.org/officeDocument/2006/relationships/image" Target="../media/image94.png"/><Relationship Id="rId12" Type="http://schemas.openxmlformats.org/officeDocument/2006/relationships/image" Target="../media/image102.png"/><Relationship Id="rId13" Type="http://schemas.openxmlformats.org/officeDocument/2006/relationships/image" Target="../media/image95.png"/><Relationship Id="rId14" Type="http://schemas.openxmlformats.org/officeDocument/2006/relationships/image" Target="../media/image103.png"/><Relationship Id="rId15" Type="http://schemas.openxmlformats.org/officeDocument/2006/relationships/image" Target="../media/image96.png"/><Relationship Id="rId16" Type="http://schemas.openxmlformats.org/officeDocument/2006/relationships/image" Target="../media/image97.png"/><Relationship Id="rId17" Type="http://schemas.openxmlformats.org/officeDocument/2006/relationships/image" Target="../media/image98.png"/><Relationship Id="rId18" Type="http://schemas.openxmlformats.org/officeDocument/2006/relationships/image" Target="../media/image104.png"/><Relationship Id="rId19" Type="http://schemas.openxmlformats.org/officeDocument/2006/relationships/image" Target="../media/image99.png"/><Relationship Id="rId20" Type="http://schemas.openxmlformats.org/officeDocument/2006/relationships/image" Target="../media/image1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108.png"/><Relationship Id="rId6" Type="http://schemas.openxmlformats.org/officeDocument/2006/relationships/image" Target="../media/image91.png"/><Relationship Id="rId7" Type="http://schemas.openxmlformats.org/officeDocument/2006/relationships/image" Target="../media/image100.png"/><Relationship Id="rId8" Type="http://schemas.openxmlformats.org/officeDocument/2006/relationships/image" Target="../media/image92.png"/><Relationship Id="rId9" Type="http://schemas.openxmlformats.org/officeDocument/2006/relationships/image" Target="../media/image101.png"/><Relationship Id="rId10" Type="http://schemas.openxmlformats.org/officeDocument/2006/relationships/image" Target="../media/image93.png"/><Relationship Id="rId11" Type="http://schemas.openxmlformats.org/officeDocument/2006/relationships/image" Target="../media/image94.png"/><Relationship Id="rId12" Type="http://schemas.openxmlformats.org/officeDocument/2006/relationships/image" Target="../media/image102.png"/><Relationship Id="rId13" Type="http://schemas.openxmlformats.org/officeDocument/2006/relationships/image" Target="../media/image95.png"/><Relationship Id="rId14" Type="http://schemas.openxmlformats.org/officeDocument/2006/relationships/image" Target="../media/image103.png"/><Relationship Id="rId15" Type="http://schemas.openxmlformats.org/officeDocument/2006/relationships/image" Target="../media/image96.png"/><Relationship Id="rId16" Type="http://schemas.openxmlformats.org/officeDocument/2006/relationships/image" Target="../media/image97.png"/><Relationship Id="rId17" Type="http://schemas.openxmlformats.org/officeDocument/2006/relationships/image" Target="../media/image98.png"/><Relationship Id="rId18" Type="http://schemas.openxmlformats.org/officeDocument/2006/relationships/image" Target="../media/image104.png"/><Relationship Id="rId19" Type="http://schemas.openxmlformats.org/officeDocument/2006/relationships/image" Target="../media/image99.png"/><Relationship Id="rId20" Type="http://schemas.openxmlformats.org/officeDocument/2006/relationships/image" Target="../media/image112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108.png"/><Relationship Id="rId6" Type="http://schemas.openxmlformats.org/officeDocument/2006/relationships/image" Target="../media/image91.png"/><Relationship Id="rId7" Type="http://schemas.openxmlformats.org/officeDocument/2006/relationships/image" Target="../media/image100.png"/><Relationship Id="rId8" Type="http://schemas.openxmlformats.org/officeDocument/2006/relationships/image" Target="../media/image92.png"/><Relationship Id="rId9" Type="http://schemas.openxmlformats.org/officeDocument/2006/relationships/image" Target="../media/image101.png"/><Relationship Id="rId10" Type="http://schemas.openxmlformats.org/officeDocument/2006/relationships/image" Target="../media/image93.png"/><Relationship Id="rId11" Type="http://schemas.openxmlformats.org/officeDocument/2006/relationships/image" Target="../media/image94.png"/><Relationship Id="rId12" Type="http://schemas.openxmlformats.org/officeDocument/2006/relationships/image" Target="../media/image102.png"/><Relationship Id="rId13" Type="http://schemas.openxmlformats.org/officeDocument/2006/relationships/image" Target="../media/image95.png"/><Relationship Id="rId14" Type="http://schemas.openxmlformats.org/officeDocument/2006/relationships/image" Target="../media/image103.png"/><Relationship Id="rId15" Type="http://schemas.openxmlformats.org/officeDocument/2006/relationships/image" Target="../media/image96.png"/><Relationship Id="rId16" Type="http://schemas.openxmlformats.org/officeDocument/2006/relationships/image" Target="../media/image97.png"/><Relationship Id="rId17" Type="http://schemas.openxmlformats.org/officeDocument/2006/relationships/image" Target="../media/image98.png"/><Relationship Id="rId18" Type="http://schemas.openxmlformats.org/officeDocument/2006/relationships/image" Target="../media/image104.png"/><Relationship Id="rId19" Type="http://schemas.openxmlformats.org/officeDocument/2006/relationships/image" Target="../media/image99.png"/><Relationship Id="rId20" Type="http://schemas.openxmlformats.org/officeDocument/2006/relationships/image" Target="../media/image113.pn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108.png"/><Relationship Id="rId6" Type="http://schemas.openxmlformats.org/officeDocument/2006/relationships/image" Target="../media/image91.png"/><Relationship Id="rId7" Type="http://schemas.openxmlformats.org/officeDocument/2006/relationships/image" Target="../media/image100.png"/><Relationship Id="rId8" Type="http://schemas.openxmlformats.org/officeDocument/2006/relationships/image" Target="../media/image92.png"/><Relationship Id="rId9" Type="http://schemas.openxmlformats.org/officeDocument/2006/relationships/image" Target="../media/image101.png"/><Relationship Id="rId10" Type="http://schemas.openxmlformats.org/officeDocument/2006/relationships/image" Target="../media/image93.png"/><Relationship Id="rId11" Type="http://schemas.openxmlformats.org/officeDocument/2006/relationships/image" Target="../media/image94.png"/><Relationship Id="rId12" Type="http://schemas.openxmlformats.org/officeDocument/2006/relationships/image" Target="../media/image102.png"/><Relationship Id="rId13" Type="http://schemas.openxmlformats.org/officeDocument/2006/relationships/image" Target="../media/image95.png"/><Relationship Id="rId14" Type="http://schemas.openxmlformats.org/officeDocument/2006/relationships/image" Target="../media/image103.png"/><Relationship Id="rId15" Type="http://schemas.openxmlformats.org/officeDocument/2006/relationships/image" Target="../media/image96.png"/><Relationship Id="rId16" Type="http://schemas.openxmlformats.org/officeDocument/2006/relationships/image" Target="../media/image97.png"/><Relationship Id="rId17" Type="http://schemas.openxmlformats.org/officeDocument/2006/relationships/image" Target="../media/image98.png"/><Relationship Id="rId18" Type="http://schemas.openxmlformats.org/officeDocument/2006/relationships/image" Target="../media/image104.png"/><Relationship Id="rId19" Type="http://schemas.openxmlformats.org/officeDocument/2006/relationships/image" Target="../media/image99.png"/><Relationship Id="rId20" Type="http://schemas.openxmlformats.org/officeDocument/2006/relationships/image" Target="../media/image114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108.png"/><Relationship Id="rId6" Type="http://schemas.openxmlformats.org/officeDocument/2006/relationships/image" Target="../media/image91.png"/><Relationship Id="rId7" Type="http://schemas.openxmlformats.org/officeDocument/2006/relationships/image" Target="../media/image100.png"/><Relationship Id="rId8" Type="http://schemas.openxmlformats.org/officeDocument/2006/relationships/image" Target="../media/image92.png"/><Relationship Id="rId9" Type="http://schemas.openxmlformats.org/officeDocument/2006/relationships/image" Target="../media/image101.png"/><Relationship Id="rId10" Type="http://schemas.openxmlformats.org/officeDocument/2006/relationships/image" Target="../media/image93.png"/><Relationship Id="rId11" Type="http://schemas.openxmlformats.org/officeDocument/2006/relationships/image" Target="../media/image94.png"/><Relationship Id="rId12" Type="http://schemas.openxmlformats.org/officeDocument/2006/relationships/image" Target="../media/image102.png"/><Relationship Id="rId13" Type="http://schemas.openxmlformats.org/officeDocument/2006/relationships/image" Target="../media/image95.png"/><Relationship Id="rId14" Type="http://schemas.openxmlformats.org/officeDocument/2006/relationships/image" Target="../media/image103.png"/><Relationship Id="rId15" Type="http://schemas.openxmlformats.org/officeDocument/2006/relationships/image" Target="../media/image96.png"/><Relationship Id="rId16" Type="http://schemas.openxmlformats.org/officeDocument/2006/relationships/image" Target="../media/image97.png"/><Relationship Id="rId17" Type="http://schemas.openxmlformats.org/officeDocument/2006/relationships/image" Target="../media/image98.png"/><Relationship Id="rId18" Type="http://schemas.openxmlformats.org/officeDocument/2006/relationships/image" Target="../media/image104.png"/><Relationship Id="rId19" Type="http://schemas.openxmlformats.org/officeDocument/2006/relationships/image" Target="../media/image99.png"/><Relationship Id="rId20" Type="http://schemas.openxmlformats.org/officeDocument/2006/relationships/image" Target="../media/image115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108.png"/><Relationship Id="rId6" Type="http://schemas.openxmlformats.org/officeDocument/2006/relationships/image" Target="../media/image91.png"/><Relationship Id="rId7" Type="http://schemas.openxmlformats.org/officeDocument/2006/relationships/image" Target="../media/image100.png"/><Relationship Id="rId8" Type="http://schemas.openxmlformats.org/officeDocument/2006/relationships/image" Target="../media/image92.png"/><Relationship Id="rId9" Type="http://schemas.openxmlformats.org/officeDocument/2006/relationships/image" Target="../media/image101.png"/><Relationship Id="rId10" Type="http://schemas.openxmlformats.org/officeDocument/2006/relationships/image" Target="../media/image93.png"/><Relationship Id="rId11" Type="http://schemas.openxmlformats.org/officeDocument/2006/relationships/image" Target="../media/image94.png"/><Relationship Id="rId12" Type="http://schemas.openxmlformats.org/officeDocument/2006/relationships/image" Target="../media/image102.png"/><Relationship Id="rId13" Type="http://schemas.openxmlformats.org/officeDocument/2006/relationships/image" Target="../media/image95.png"/><Relationship Id="rId14" Type="http://schemas.openxmlformats.org/officeDocument/2006/relationships/image" Target="../media/image103.png"/><Relationship Id="rId15" Type="http://schemas.openxmlformats.org/officeDocument/2006/relationships/image" Target="../media/image96.png"/><Relationship Id="rId16" Type="http://schemas.openxmlformats.org/officeDocument/2006/relationships/image" Target="../media/image97.png"/><Relationship Id="rId17" Type="http://schemas.openxmlformats.org/officeDocument/2006/relationships/image" Target="../media/image98.png"/><Relationship Id="rId18" Type="http://schemas.openxmlformats.org/officeDocument/2006/relationships/image" Target="../media/image104.png"/><Relationship Id="rId19" Type="http://schemas.openxmlformats.org/officeDocument/2006/relationships/image" Target="../media/image99.png"/><Relationship Id="rId20" Type="http://schemas.openxmlformats.org/officeDocument/2006/relationships/image" Target="../media/image116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108.png"/><Relationship Id="rId6" Type="http://schemas.openxmlformats.org/officeDocument/2006/relationships/image" Target="../media/image91.png"/><Relationship Id="rId7" Type="http://schemas.openxmlformats.org/officeDocument/2006/relationships/image" Target="../media/image100.png"/><Relationship Id="rId8" Type="http://schemas.openxmlformats.org/officeDocument/2006/relationships/image" Target="../media/image117.png"/><Relationship Id="rId9" Type="http://schemas.openxmlformats.org/officeDocument/2006/relationships/image" Target="../media/image92.png"/><Relationship Id="rId10" Type="http://schemas.openxmlformats.org/officeDocument/2006/relationships/image" Target="../media/image101.png"/><Relationship Id="rId11" Type="http://schemas.openxmlformats.org/officeDocument/2006/relationships/image" Target="../media/image118.png"/><Relationship Id="rId12" Type="http://schemas.openxmlformats.org/officeDocument/2006/relationships/image" Target="../media/image93.png"/><Relationship Id="rId13" Type="http://schemas.openxmlformats.org/officeDocument/2006/relationships/image" Target="../media/image119.png"/><Relationship Id="rId14" Type="http://schemas.openxmlformats.org/officeDocument/2006/relationships/image" Target="../media/image94.png"/><Relationship Id="rId15" Type="http://schemas.openxmlformats.org/officeDocument/2006/relationships/image" Target="../media/image102.png"/><Relationship Id="rId16" Type="http://schemas.openxmlformats.org/officeDocument/2006/relationships/image" Target="../media/image120.png"/><Relationship Id="rId17" Type="http://schemas.openxmlformats.org/officeDocument/2006/relationships/image" Target="../media/image95.png"/><Relationship Id="rId18" Type="http://schemas.openxmlformats.org/officeDocument/2006/relationships/image" Target="../media/image103.png"/><Relationship Id="rId19" Type="http://schemas.openxmlformats.org/officeDocument/2006/relationships/image" Target="../media/image121.png"/><Relationship Id="rId20" Type="http://schemas.openxmlformats.org/officeDocument/2006/relationships/image" Target="../media/image96.png"/><Relationship Id="rId21" Type="http://schemas.openxmlformats.org/officeDocument/2006/relationships/image" Target="../media/image97.png"/><Relationship Id="rId22" Type="http://schemas.openxmlformats.org/officeDocument/2006/relationships/image" Target="../media/image122.png"/><Relationship Id="rId23" Type="http://schemas.openxmlformats.org/officeDocument/2006/relationships/image" Target="../media/image98.png"/><Relationship Id="rId24" Type="http://schemas.openxmlformats.org/officeDocument/2006/relationships/image" Target="../media/image104.png"/><Relationship Id="rId25" Type="http://schemas.openxmlformats.org/officeDocument/2006/relationships/image" Target="../media/image123.png"/><Relationship Id="rId26" Type="http://schemas.openxmlformats.org/officeDocument/2006/relationships/image" Target="../media/image99.png"/><Relationship Id="rId27" Type="http://schemas.openxmlformats.org/officeDocument/2006/relationships/image" Target="../media/image124.png"/><Relationship Id="rId28" Type="http://schemas.openxmlformats.org/officeDocument/2006/relationships/image" Target="../media/image125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108.png"/><Relationship Id="rId6" Type="http://schemas.openxmlformats.org/officeDocument/2006/relationships/image" Target="../media/image91.png"/><Relationship Id="rId7" Type="http://schemas.openxmlformats.org/officeDocument/2006/relationships/image" Target="../media/image100.png"/><Relationship Id="rId8" Type="http://schemas.openxmlformats.org/officeDocument/2006/relationships/image" Target="../media/image117.png"/><Relationship Id="rId9" Type="http://schemas.openxmlformats.org/officeDocument/2006/relationships/image" Target="../media/image92.png"/><Relationship Id="rId10" Type="http://schemas.openxmlformats.org/officeDocument/2006/relationships/image" Target="../media/image101.png"/><Relationship Id="rId11" Type="http://schemas.openxmlformats.org/officeDocument/2006/relationships/image" Target="../media/image118.png"/><Relationship Id="rId12" Type="http://schemas.openxmlformats.org/officeDocument/2006/relationships/image" Target="../media/image93.png"/><Relationship Id="rId13" Type="http://schemas.openxmlformats.org/officeDocument/2006/relationships/image" Target="../media/image119.png"/><Relationship Id="rId14" Type="http://schemas.openxmlformats.org/officeDocument/2006/relationships/image" Target="../media/image94.png"/><Relationship Id="rId15" Type="http://schemas.openxmlformats.org/officeDocument/2006/relationships/image" Target="../media/image102.png"/><Relationship Id="rId16" Type="http://schemas.openxmlformats.org/officeDocument/2006/relationships/image" Target="../media/image120.png"/><Relationship Id="rId17" Type="http://schemas.openxmlformats.org/officeDocument/2006/relationships/image" Target="../media/image95.png"/><Relationship Id="rId18" Type="http://schemas.openxmlformats.org/officeDocument/2006/relationships/image" Target="../media/image103.png"/><Relationship Id="rId19" Type="http://schemas.openxmlformats.org/officeDocument/2006/relationships/image" Target="../media/image121.png"/><Relationship Id="rId20" Type="http://schemas.openxmlformats.org/officeDocument/2006/relationships/image" Target="../media/image96.png"/><Relationship Id="rId21" Type="http://schemas.openxmlformats.org/officeDocument/2006/relationships/image" Target="../media/image97.png"/><Relationship Id="rId22" Type="http://schemas.openxmlformats.org/officeDocument/2006/relationships/image" Target="../media/image122.png"/><Relationship Id="rId23" Type="http://schemas.openxmlformats.org/officeDocument/2006/relationships/image" Target="../media/image98.png"/><Relationship Id="rId24" Type="http://schemas.openxmlformats.org/officeDocument/2006/relationships/image" Target="../media/image104.png"/><Relationship Id="rId25" Type="http://schemas.openxmlformats.org/officeDocument/2006/relationships/image" Target="../media/image123.png"/><Relationship Id="rId26" Type="http://schemas.openxmlformats.org/officeDocument/2006/relationships/image" Target="../media/image99.png"/><Relationship Id="rId27" Type="http://schemas.openxmlformats.org/officeDocument/2006/relationships/image" Target="../media/image124.png"/><Relationship Id="rId28" Type="http://schemas.openxmlformats.org/officeDocument/2006/relationships/image" Target="../media/image126.pn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108.png"/><Relationship Id="rId6" Type="http://schemas.openxmlformats.org/officeDocument/2006/relationships/image" Target="../media/image91.png"/><Relationship Id="rId7" Type="http://schemas.openxmlformats.org/officeDocument/2006/relationships/image" Target="../media/image100.png"/><Relationship Id="rId8" Type="http://schemas.openxmlformats.org/officeDocument/2006/relationships/image" Target="../media/image117.png"/><Relationship Id="rId9" Type="http://schemas.openxmlformats.org/officeDocument/2006/relationships/image" Target="../media/image92.png"/><Relationship Id="rId10" Type="http://schemas.openxmlformats.org/officeDocument/2006/relationships/image" Target="../media/image101.png"/><Relationship Id="rId11" Type="http://schemas.openxmlformats.org/officeDocument/2006/relationships/image" Target="../media/image118.png"/><Relationship Id="rId12" Type="http://schemas.openxmlformats.org/officeDocument/2006/relationships/image" Target="../media/image93.png"/><Relationship Id="rId13" Type="http://schemas.openxmlformats.org/officeDocument/2006/relationships/image" Target="../media/image119.png"/><Relationship Id="rId14" Type="http://schemas.openxmlformats.org/officeDocument/2006/relationships/image" Target="../media/image94.png"/><Relationship Id="rId15" Type="http://schemas.openxmlformats.org/officeDocument/2006/relationships/image" Target="../media/image102.png"/><Relationship Id="rId16" Type="http://schemas.openxmlformats.org/officeDocument/2006/relationships/image" Target="../media/image120.png"/><Relationship Id="rId17" Type="http://schemas.openxmlformats.org/officeDocument/2006/relationships/image" Target="../media/image95.png"/><Relationship Id="rId18" Type="http://schemas.openxmlformats.org/officeDocument/2006/relationships/image" Target="../media/image103.png"/><Relationship Id="rId19" Type="http://schemas.openxmlformats.org/officeDocument/2006/relationships/image" Target="../media/image121.png"/><Relationship Id="rId20" Type="http://schemas.openxmlformats.org/officeDocument/2006/relationships/image" Target="../media/image96.png"/><Relationship Id="rId21" Type="http://schemas.openxmlformats.org/officeDocument/2006/relationships/image" Target="../media/image97.png"/><Relationship Id="rId22" Type="http://schemas.openxmlformats.org/officeDocument/2006/relationships/image" Target="../media/image122.png"/><Relationship Id="rId23" Type="http://schemas.openxmlformats.org/officeDocument/2006/relationships/image" Target="../media/image98.png"/><Relationship Id="rId24" Type="http://schemas.openxmlformats.org/officeDocument/2006/relationships/image" Target="../media/image104.png"/><Relationship Id="rId25" Type="http://schemas.openxmlformats.org/officeDocument/2006/relationships/image" Target="../media/image123.png"/><Relationship Id="rId26" Type="http://schemas.openxmlformats.org/officeDocument/2006/relationships/image" Target="../media/image99.png"/><Relationship Id="rId27" Type="http://schemas.openxmlformats.org/officeDocument/2006/relationships/image" Target="../media/image124.png"/><Relationship Id="rId28" Type="http://schemas.openxmlformats.org/officeDocument/2006/relationships/image" Target="../media/image127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8.png"/><Relationship Id="rId3" Type="http://schemas.openxmlformats.org/officeDocument/2006/relationships/image" Target="../media/image88.pn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2.pn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ata Structures and Algorithms 2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Structures and Algorithms 2</a:t>
            </a:r>
          </a:p>
        </p:txBody>
      </p:sp>
      <p:sp>
        <p:nvSpPr>
          <p:cNvPr id="120" name="Marquette University 2020"/>
          <p:cNvSpPr txBox="1"/>
          <p:nvPr>
            <p:ph type="subTitle" sz="quarter" idx="1"/>
          </p:nvPr>
        </p:nvSpPr>
        <p:spPr>
          <a:xfrm>
            <a:off x="1270000" y="5035550"/>
            <a:ext cx="10464800" cy="1130300"/>
          </a:xfrm>
          <a:prstGeom prst="rect">
            <a:avLst/>
          </a:prstGeom>
        </p:spPr>
        <p:txBody>
          <a:bodyPr/>
          <a:lstStyle/>
          <a:p>
            <a:pPr/>
            <a:r>
              <a:t>Marquette University 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sp>
        <p:nvSpPr>
          <p:cNvPr id="155" name="A transition moves from one state to anoth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transition moves from one state to another</a:t>
            </a:r>
          </a:p>
          <a:p>
            <a:pPr/>
            <a:r>
              <a:t>and consumes a single letter of input</a:t>
            </a:r>
          </a:p>
          <a:p>
            <a:pPr lvl="1"/>
            <a:r>
              <a:t>The new state is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</m:oMath>
            </a14:m>
            <a:r>
              <a:t> of the old state and the letter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sp>
        <p:nvSpPr>
          <p:cNvPr id="158" name="A sequence of letters is processed by a series of transition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sequence of letters is processed by a series of transitions.</a:t>
            </a:r>
          </a:p>
          <a:p>
            <a:pPr lvl="1"/>
            <a:r>
              <a:t>Assume the following automaton and the series 0001001011.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6822" y="5350911"/>
            <a:ext cx="4635501" cy="3136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2050" y="2800350"/>
            <a:ext cx="5600700" cy="4152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4650" y="2832100"/>
            <a:ext cx="4635500" cy="408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4650" y="2832100"/>
            <a:ext cx="4635500" cy="408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4650" y="2832100"/>
            <a:ext cx="4635500" cy="408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4650" y="2832100"/>
            <a:ext cx="4635500" cy="408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pic>
        <p:nvPicPr>
          <p:cNvPr id="1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4650" y="2832100"/>
            <a:ext cx="4635500" cy="408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pic>
        <p:nvPicPr>
          <p:cNvPr id="1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4650" y="3689350"/>
            <a:ext cx="4635500" cy="4102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4650" y="2832100"/>
            <a:ext cx="4635500" cy="408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gular Expressions and Finite State Systems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Regular Expressions and Finite State Systems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pic>
        <p:nvPicPr>
          <p:cNvPr id="1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4650" y="2832100"/>
            <a:ext cx="4635500" cy="408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pic>
        <p:nvPicPr>
          <p:cNvPr id="1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4650" y="2832100"/>
            <a:ext cx="4635500" cy="408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pic>
        <p:nvPicPr>
          <p:cNvPr id="1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4650" y="2832100"/>
            <a:ext cx="4635500" cy="408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sp>
        <p:nvSpPr>
          <p:cNvPr id="195" name="We can extend this to create a mapp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extend this to create a mapping </a:t>
            </a:r>
          </a:p>
          <a:p>
            <a:pPr lvl="1"/>
            <a:r>
              <a:t>Argument: </a:t>
            </a:r>
          </a:p>
          <a:p>
            <a:pPr lvl="2"/>
            <a:r>
              <a:t>Any state</a:t>
            </a:r>
          </a:p>
          <a:p>
            <a:pPr lvl="2"/>
            <a:r>
              <a:t>A string</a:t>
            </a:r>
          </a:p>
          <a:p>
            <a:pPr lvl="1"/>
            <a:r>
              <a:t>Image</a:t>
            </a:r>
          </a:p>
          <a:p>
            <a:pPr lvl="2"/>
            <a:r>
              <a:t>The state in which we end up processing the string from the state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sp>
        <p:nvSpPr>
          <p:cNvPr id="198" name="Let          be the set of strings with letters in the alphabet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2000"/>
              </a:spcBef>
            </a:pPr>
            <a:r>
              <a:t>Let          be the set of strings with letters in the alphabet</a:t>
            </a:r>
          </a:p>
          <a:p>
            <a:pPr lvl="1">
              <a:spcBef>
                <a:spcPts val="2000"/>
              </a:spcBef>
            </a:pPr>
            <a:r>
              <a:t>     is the empty string</a:t>
            </a:r>
          </a:p>
          <a:p>
            <a:pPr>
              <a:spcBef>
                <a:spcPts val="2000"/>
              </a:spcBef>
            </a:pPr>
            <a:r>
              <a:t>Extend       to                                by defining</a:t>
            </a:r>
          </a:p>
        </p:txBody>
      </p:sp>
      <p:pic>
        <p:nvPicPr>
          <p:cNvPr id="1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7727" y="2689671"/>
            <a:ext cx="469901" cy="35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47847" y="2708721"/>
            <a:ext cx="279401" cy="31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37407" y="3524646"/>
            <a:ext cx="1651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39268" y="4163615"/>
            <a:ext cx="190501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08894" y="4813399"/>
            <a:ext cx="3771901" cy="55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060080" y="4068365"/>
            <a:ext cx="3086101" cy="53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45989" y="6549338"/>
            <a:ext cx="9944101" cy="563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068810" y="5679082"/>
            <a:ext cx="6654801" cy="563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sp>
        <p:nvSpPr>
          <p:cNvPr id="209" name="Example: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2000"/>
              </a:spcBef>
            </a:pPr>
            <a:r>
              <a:t>Example:</a:t>
            </a:r>
          </a:p>
          <a:p>
            <a:pPr>
              <a:spcBef>
                <a:spcPts val="2000"/>
              </a:spcBef>
            </a:pPr>
          </a:p>
          <a:p>
            <a:pPr>
              <a:spcBef>
                <a:spcPts val="2000"/>
              </a:spcBef>
            </a:pPr>
          </a:p>
          <a:p>
            <a:pPr>
              <a:spcBef>
                <a:spcPts val="2000"/>
              </a:spcBef>
            </a:pPr>
          </a:p>
          <a:p>
            <a:pPr lvl="1">
              <a:spcBef>
                <a:spcPts val="2000"/>
              </a:spcBef>
            </a:pPr>
            <a:r>
              <a:t>First for the empty string and strings with one letter</a:t>
            </a:r>
          </a:p>
        </p:txBody>
      </p:sp>
      <p:pic>
        <p:nvPicPr>
          <p:cNvPr id="2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07100" y="2559050"/>
            <a:ext cx="4140200" cy="260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86777" y="6414541"/>
            <a:ext cx="2840129" cy="1457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sp>
        <p:nvSpPr>
          <p:cNvPr id="214" name="Example: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2000"/>
              </a:spcBef>
            </a:pPr>
            <a:r>
              <a:t>Example:</a:t>
            </a:r>
          </a:p>
          <a:p>
            <a:pPr>
              <a:spcBef>
                <a:spcPts val="2000"/>
              </a:spcBef>
            </a:pPr>
          </a:p>
          <a:p>
            <a:pPr>
              <a:spcBef>
                <a:spcPts val="2000"/>
              </a:spcBef>
            </a:pPr>
          </a:p>
          <a:p>
            <a:pPr>
              <a:spcBef>
                <a:spcPts val="2000"/>
              </a:spcBef>
            </a:pPr>
          </a:p>
          <a:p>
            <a:pPr lvl="1">
              <a:spcBef>
                <a:spcPts val="2000"/>
              </a:spcBef>
            </a:pPr>
            <a:r>
              <a:t>Then for strings of length 2</a:t>
            </a:r>
          </a:p>
        </p:txBody>
      </p:sp>
      <p:pic>
        <p:nvPicPr>
          <p:cNvPr id="21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07100" y="2273300"/>
            <a:ext cx="4140200" cy="260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6762" y="5308600"/>
            <a:ext cx="2945409" cy="28803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400" y="2495550"/>
            <a:ext cx="4140200" cy="260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43518" y="2477934"/>
            <a:ext cx="6610854" cy="463202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Rectangle"/>
          <p:cNvSpPr/>
          <p:nvPr/>
        </p:nvSpPr>
        <p:spPr>
          <a:xfrm>
            <a:off x="8501709" y="4843478"/>
            <a:ext cx="3858405" cy="5897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2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81289" y="5018712"/>
            <a:ext cx="3086101" cy="466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sp>
        <p:nvSpPr>
          <p:cNvPr id="225" name="Accepta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spcBef>
                <a:spcPts val="2000"/>
              </a:spcBef>
            </a:pPr>
            <a:r>
              <a:t>Acceptance</a:t>
            </a:r>
          </a:p>
          <a:p>
            <a:pPr lvl="1">
              <a:spcBef>
                <a:spcPts val="2000"/>
              </a:spcBef>
            </a:pPr>
            <a:r>
              <a:t>A string </a:t>
            </a:r>
            <a:r>
              <a:rPr i="1"/>
              <a:t>w </a:t>
            </a:r>
            <a:r>
              <a:t>is accepted by a finite automaton iff</a:t>
            </a:r>
          </a:p>
          <a:p>
            <a:pPr lvl="2">
              <a:spcBef>
                <a:spcPts val="2000"/>
              </a:spcBef>
            </a:pPr>
          </a:p>
          <a:p>
            <a:pPr lvl="2">
              <a:spcBef>
                <a:spcPts val="2000"/>
              </a:spcBef>
            </a:pPr>
          </a:p>
          <a:p>
            <a:pPr lvl="1">
              <a:spcBef>
                <a:spcPts val="2000"/>
              </a:spcBef>
            </a:pPr>
            <a:r>
              <a:t>With other words, the string transitions from the starting state to an accepting state </a:t>
            </a:r>
          </a:p>
        </p:txBody>
      </p:sp>
      <p:pic>
        <p:nvPicPr>
          <p:cNvPr id="2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2606" y="4050952"/>
            <a:ext cx="2711967" cy="5895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sp>
        <p:nvSpPr>
          <p:cNvPr id="229" name="Programming Finite State Machin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spcBef>
                <a:spcPts val="2000"/>
              </a:spcBef>
            </a:pPr>
            <a:r>
              <a:t>Programming Finite State Machines</a:t>
            </a:r>
          </a:p>
          <a:p>
            <a:pPr lvl="1">
              <a:spcBef>
                <a:spcPts val="2000"/>
              </a:spcBef>
            </a:pPr>
            <a:r>
              <a:t>Easy if you can use goto and labels</a:t>
            </a:r>
          </a:p>
          <a:p>
            <a:pPr lvl="1">
              <a:spcBef>
                <a:spcPts val="2000"/>
              </a:spcBef>
            </a:pPr>
            <a:r>
              <a:t>Unfortunately, too many language designers decided that you should not be lead into temptation</a:t>
            </a:r>
          </a:p>
          <a:p>
            <a:pPr lvl="1">
              <a:spcBef>
                <a:spcPts val="2000"/>
              </a:spcBef>
            </a:pPr>
            <a:r>
              <a:t>Otherwise:</a:t>
            </a:r>
          </a:p>
          <a:p>
            <a:pPr lvl="2">
              <a:spcBef>
                <a:spcPts val="2000"/>
              </a:spcBef>
            </a:pPr>
            <a:r>
              <a:t>Use an enumeration data structure for the states</a:t>
            </a:r>
          </a:p>
          <a:p>
            <a:pPr lvl="2">
              <a:spcBef>
                <a:spcPts val="2000"/>
              </a:spcBef>
            </a:pPr>
            <a:r>
              <a:t>Express the transition function as a dictionary</a:t>
            </a:r>
          </a:p>
          <a:p>
            <a:pPr lvl="3">
              <a:spcBef>
                <a:spcPts val="2000"/>
              </a:spcBef>
            </a:pPr>
            <a:r>
              <a:t>Or in Java, as an array</a:t>
            </a:r>
          </a:p>
          <a:p>
            <a:pPr lvl="2">
              <a:spcBef>
                <a:spcPts val="2000"/>
              </a:spcBef>
            </a:pPr>
            <a:r>
              <a:t>Keep track of the current state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ransition Diagr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Transition Diagram</a:t>
            </a:r>
          </a:p>
        </p:txBody>
      </p:sp>
      <p:sp>
        <p:nvSpPr>
          <p:cNvPr id="125" name="A man with a pet-wolf, a pet-goat,…"/>
          <p:cNvSpPr txBox="1"/>
          <p:nvPr/>
        </p:nvSpPr>
        <p:spPr>
          <a:xfrm>
            <a:off x="4430351" y="2804617"/>
            <a:ext cx="5138929" cy="414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just">
              <a:defRPr b="0" i="1"/>
            </a:pPr>
            <a:r>
              <a:t>A man with a pet-wolf, a pet-goat,</a:t>
            </a:r>
          </a:p>
          <a:p>
            <a:pPr algn="just">
              <a:defRPr b="0" i="1"/>
            </a:pPr>
            <a:r>
              <a:t>and a cabbage wants to cross a river</a:t>
            </a:r>
          </a:p>
          <a:p>
            <a:pPr algn="just">
              <a:defRPr b="0" i="1"/>
            </a:pPr>
            <a:r>
              <a:t>in a boat that can only carry him and </a:t>
            </a:r>
          </a:p>
          <a:p>
            <a:pPr algn="just">
              <a:defRPr b="0" i="1"/>
            </a:pPr>
            <a:r>
              <a:t>one passenger. If the man leaves the </a:t>
            </a:r>
          </a:p>
          <a:p>
            <a:pPr algn="just">
              <a:defRPr b="0" i="1"/>
            </a:pPr>
            <a:r>
              <a:t>wolf and the goat alone, the wolf will</a:t>
            </a:r>
          </a:p>
          <a:p>
            <a:pPr algn="just">
              <a:defRPr b="0" i="1"/>
            </a:pPr>
            <a:r>
              <a:t>eat the goat. If the man leaves the</a:t>
            </a:r>
          </a:p>
          <a:p>
            <a:pPr algn="just">
              <a:defRPr b="0" i="1"/>
            </a:pPr>
            <a:r>
              <a:t>goat and the cabbage alone, then </a:t>
            </a:r>
          </a:p>
          <a:p>
            <a:pPr algn="just">
              <a:defRPr b="0" i="1"/>
            </a:pPr>
            <a:r>
              <a:t>the goat will eat the cabbage. How </a:t>
            </a:r>
          </a:p>
          <a:p>
            <a:pPr algn="just">
              <a:defRPr b="0" i="1"/>
            </a:pPr>
            <a:r>
              <a:t>can the man transport all three</a:t>
            </a:r>
          </a:p>
          <a:p>
            <a:pPr algn="just">
              <a:defRPr b="0" i="1"/>
            </a:pPr>
            <a:r>
              <a:t>possessions to the other side of the </a:t>
            </a:r>
          </a:p>
          <a:p>
            <a:pPr algn="just">
              <a:defRPr b="0" i="1"/>
            </a:pPr>
            <a:r>
              <a:t>river?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sp>
        <p:nvSpPr>
          <p:cNvPr id="232" name="This finite automaton accepts those strings that have an even number of ones and an even number of zeroes…"/>
          <p:cNvSpPr txBox="1"/>
          <p:nvPr>
            <p:ph type="body" sz="half" idx="1"/>
          </p:nvPr>
        </p:nvSpPr>
        <p:spPr>
          <a:xfrm>
            <a:off x="952500" y="2590800"/>
            <a:ext cx="6790929" cy="6286500"/>
          </a:xfrm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1900"/>
              </a:spcBef>
              <a:defRPr sz="3072"/>
            </a:pPr>
            <a:r>
              <a:t>This finite automaton accepts those strings that have an even number of ones and an even number of zeroes</a:t>
            </a:r>
          </a:p>
          <a:p>
            <a:pPr marL="426719" indent="-426719" defTabSz="560831">
              <a:spcBef>
                <a:spcPts val="1900"/>
              </a:spcBef>
              <a:defRPr sz="3072"/>
            </a:pPr>
            <a:r>
              <a:t>Lemma:  The automaton is in a left state iff it has seen an even number of ones</a:t>
            </a:r>
          </a:p>
          <a:p>
            <a:pPr marL="426719" indent="-426719" defTabSz="560831">
              <a:spcBef>
                <a:spcPts val="1900"/>
              </a:spcBef>
              <a:defRPr sz="3072"/>
            </a:pPr>
            <a:r>
              <a:t>Lemma: The automaton is in a upper state iff it has seen an even number of zeroes</a:t>
            </a:r>
          </a:p>
          <a:p>
            <a:pPr marL="426719" indent="-426719" defTabSz="560831">
              <a:spcBef>
                <a:spcPts val="1900"/>
              </a:spcBef>
              <a:defRPr sz="3072"/>
            </a:pPr>
            <a:r>
              <a:t>Proofs by induction on the length of a string</a:t>
            </a:r>
          </a:p>
        </p:txBody>
      </p:sp>
      <p:pic>
        <p:nvPicPr>
          <p:cNvPr id="2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0" y="2635250"/>
            <a:ext cx="4140200" cy="260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Non-deterministic 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Non-deterministic Finite Automata</a:t>
            </a:r>
          </a:p>
        </p:txBody>
      </p:sp>
      <p:sp>
        <p:nvSpPr>
          <p:cNvPr id="236" name="Non-determinism can make it easier to design finite automat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spcBef>
                <a:spcPts val="2000"/>
              </a:spcBef>
            </a:pPr>
            <a:r>
              <a:t>Non-determinism can make it easier to design finite automata</a:t>
            </a:r>
          </a:p>
          <a:p>
            <a:pPr>
              <a:spcBef>
                <a:spcPts val="2000"/>
              </a:spcBef>
            </a:pPr>
            <a:r>
              <a:t>The transition function can be multivalued</a:t>
            </a:r>
          </a:p>
          <a:p>
            <a:pPr lvl="1">
              <a:spcBef>
                <a:spcPts val="2000"/>
              </a:spcBef>
            </a:pPr>
            <a:r>
              <a:t>It is a function whose values are subsets of Q</a:t>
            </a:r>
          </a:p>
        </p:txBody>
      </p:sp>
      <p:pic>
        <p:nvPicPr>
          <p:cNvPr id="2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6469" y="5348684"/>
            <a:ext cx="4171862" cy="639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Non-deterministic 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Non-deterministic Finite Automata</a:t>
            </a:r>
          </a:p>
        </p:txBody>
      </p:sp>
      <p:sp>
        <p:nvSpPr>
          <p:cNvPr id="240" name="Recognize all strings in               with a repeated 0 or a repeated 1…"/>
          <p:cNvSpPr txBox="1"/>
          <p:nvPr>
            <p:ph type="body" sz="half" idx="1"/>
          </p:nvPr>
        </p:nvSpPr>
        <p:spPr>
          <a:xfrm>
            <a:off x="3886200" y="5186858"/>
            <a:ext cx="7926041" cy="4211142"/>
          </a:xfrm>
          <a:prstGeom prst="rect">
            <a:avLst/>
          </a:prstGeom>
        </p:spPr>
        <p:txBody>
          <a:bodyPr anchor="t"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</a:lstStyle>
          <a:p>
            <a:pPr/>
            <a:r>
              <a:t>Recognize all strings in               with a repeated 0 or a repeated 1</a:t>
            </a:r>
          </a:p>
          <a:p>
            <a:pPr lvl="1"/>
            <a:r>
              <a:t>Rule: A string is accepted if there is a path labeled by the string from the starting state to an accepting state</a:t>
            </a:r>
          </a:p>
        </p:txBody>
      </p:sp>
      <p:pic>
        <p:nvPicPr>
          <p:cNvPr id="2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2133" y="5233838"/>
            <a:ext cx="12446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1936750"/>
            <a:ext cx="7162800" cy="7607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Non-deterministic 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Non-deterministic Finite Automata</a:t>
            </a:r>
          </a:p>
        </p:txBody>
      </p:sp>
      <p:pic>
        <p:nvPicPr>
          <p:cNvPr id="2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1936750"/>
            <a:ext cx="7162800" cy="760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87961" y="5379243"/>
            <a:ext cx="7640241" cy="22650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Non-deterministic 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Non-deterministic Finite Automata</a:t>
            </a:r>
          </a:p>
        </p:txBody>
      </p:sp>
      <p:sp>
        <p:nvSpPr>
          <p:cNvPr id="249" name="As before, extend transition function to all strings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2000"/>
              </a:spcBef>
            </a:lvl1pPr>
          </a:lstStyle>
          <a:p>
            <a:pPr/>
            <a:r>
              <a:t>As before, extend transition function to all strings</a:t>
            </a:r>
          </a:p>
        </p:txBody>
      </p:sp>
      <p:pic>
        <p:nvPicPr>
          <p:cNvPr id="2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4083" y="3673375"/>
            <a:ext cx="8890001" cy="2908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Non-deterministic 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Non-deterministic Finite Automata</a:t>
            </a:r>
          </a:p>
        </p:txBody>
      </p:sp>
      <p:pic>
        <p:nvPicPr>
          <p:cNvPr id="2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5920" y="3038829"/>
            <a:ext cx="9132960" cy="9782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Non-deterministic 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Non-deterministic Finite Automata</a:t>
            </a:r>
          </a:p>
        </p:txBody>
      </p:sp>
      <p:sp>
        <p:nvSpPr>
          <p:cNvPr id="256" name="Proof sketch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1900"/>
              </a:spcBef>
              <a:defRPr sz="3072"/>
            </a:pPr>
            <a:r>
              <a:t>Proof sketch: </a:t>
            </a: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Key idea:  The states of the deterministic automaton are the subsets of the non-deterministic automaton</a:t>
            </a: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To calculate a transition from a subset </a:t>
            </a:r>
            <a:r>
              <a:rPr i="1"/>
              <a:t>X </a:t>
            </a:r>
            <a:r>
              <a:t>of states, form</a:t>
            </a:r>
          </a:p>
          <a:p>
            <a:pPr lvl="2" marL="1280159" indent="-426719" defTabSz="560831">
              <a:spcBef>
                <a:spcPts val="1900"/>
              </a:spcBef>
              <a:defRPr sz="3072"/>
            </a:pPr>
          </a:p>
          <a:p>
            <a:pPr lvl="2" marL="1280159" indent="-426719" defTabSz="560831">
              <a:spcBef>
                <a:spcPts val="1900"/>
              </a:spcBef>
              <a:defRPr sz="3072"/>
            </a:pP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Accepting states: Those subsets that contain an accepting state</a:t>
            </a: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Can show:  A string is accepted in the NFA only if it is accepted in the DFA</a:t>
            </a:r>
          </a:p>
        </p:txBody>
      </p:sp>
      <p:pic>
        <p:nvPicPr>
          <p:cNvPr id="2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99100" y="5207000"/>
            <a:ext cx="2006600" cy="105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Non-deterministic 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Non-deterministic Finite Automata</a:t>
            </a:r>
          </a:p>
        </p:txBody>
      </p:sp>
      <p:pic>
        <p:nvPicPr>
          <p:cNvPr id="2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5289" y="2576633"/>
            <a:ext cx="5957811" cy="632753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61" name="Table"/>
          <p:cNvGraphicFramePr/>
          <p:nvPr/>
        </p:nvGraphicFramePr>
        <p:xfrm>
          <a:off x="7450171" y="3798766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{CF821DB8-F4EB-4A41-A1BA-3FCAFE7338EE}</a:tableStyleId>
              </a:tblPr>
              <a:tblGrid>
                <a:gridCol w="1621366"/>
                <a:gridCol w="1621366"/>
                <a:gridCol w="1621366"/>
              </a:tblGrid>
              <a:tr h="510540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chemeClr val="accent6"/>
                      </a:solidFill>
                      <a:miter lim="400000"/>
                    </a:lnB>
                    <a:solidFill>
                      <a:schemeClr val="accent4">
                        <a:hueOff val="-1081314"/>
                        <a:satOff val="4338"/>
                        <a:lumOff val="-893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4">
                        <a:hueOff val="-1081314"/>
                        <a:satOff val="4338"/>
                        <a:lumOff val="-893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4">
                        <a:hueOff val="-1081314"/>
                        <a:satOff val="4338"/>
                        <a:lumOff val="-8931"/>
                      </a:schemeClr>
                    </a:solidFill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{A}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6"/>
                      </a:solidFill>
                      <a:miter lim="400000"/>
                    </a:lnL>
                    <a:lnR w="12700">
                      <a:solidFill>
                        <a:schemeClr val="accent6"/>
                      </a:solidFill>
                      <a:miter lim="400000"/>
                    </a:lnR>
                    <a:lnT w="12700">
                      <a:solidFill>
                        <a:schemeClr val="accent6"/>
                      </a:solidFill>
                      <a:miter lim="400000"/>
                    </a:lnT>
                    <a:solidFill>
                      <a:schemeClr val="accent4">
                        <a:hueOff val="-1081314"/>
                        <a:satOff val="4338"/>
                        <a:lumOff val="-893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{A,B}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{A,D}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1054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{A,B}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6"/>
                      </a:solidFill>
                      <a:miter lim="400000"/>
                    </a:lnL>
                    <a:lnR w="12700">
                      <a:solidFill>
                        <a:schemeClr val="accent6"/>
                      </a:solidFill>
                      <a:miter lim="400000"/>
                    </a:lnR>
                    <a:solidFill>
                      <a:schemeClr val="accent4">
                        <a:hueOff val="-1081314"/>
                        <a:satOff val="4338"/>
                        <a:lumOff val="-893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{A,B,C}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{A,D}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1054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{A,D}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6"/>
                      </a:solidFill>
                      <a:miter lim="400000"/>
                    </a:lnL>
                    <a:lnR w="12700">
                      <a:solidFill>
                        <a:schemeClr val="accent6"/>
                      </a:solidFill>
                      <a:miter lim="400000"/>
                    </a:lnR>
                    <a:solidFill>
                      <a:schemeClr val="accent4">
                        <a:hueOff val="-1081314"/>
                        <a:satOff val="4338"/>
                        <a:lumOff val="-893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{A,B}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{A,D,E}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1054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{A,B,C}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6"/>
                      </a:solidFill>
                      <a:miter lim="400000"/>
                    </a:lnL>
                    <a:lnR w="12700">
                      <a:solidFill>
                        <a:schemeClr val="accent6"/>
                      </a:solidFill>
                      <a:miter lim="400000"/>
                    </a:lnR>
                    <a:solidFill>
                      <a:schemeClr val="accent4">
                        <a:hueOff val="-1081314"/>
                        <a:satOff val="4338"/>
                        <a:lumOff val="-893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{A,B,C}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{A,C,D}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1054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{A,C,D}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6"/>
                      </a:solidFill>
                      <a:miter lim="400000"/>
                    </a:lnL>
                    <a:lnR w="12700">
                      <a:solidFill>
                        <a:schemeClr val="accent6"/>
                      </a:solidFill>
                      <a:miter lim="400000"/>
                    </a:lnR>
                    <a:solidFill>
                      <a:schemeClr val="accent4">
                        <a:hueOff val="-1081314"/>
                        <a:satOff val="4338"/>
                        <a:lumOff val="-893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{A,B,C}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{A,C,D,E}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1054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{A,D,E}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6"/>
                      </a:solidFill>
                      <a:miter lim="400000"/>
                    </a:lnL>
                    <a:lnR w="12700">
                      <a:solidFill>
                        <a:schemeClr val="accent6"/>
                      </a:solidFill>
                      <a:miter lim="400000"/>
                    </a:lnR>
                    <a:solidFill>
                      <a:schemeClr val="accent4">
                        <a:hueOff val="-1081314"/>
                        <a:satOff val="4338"/>
                        <a:lumOff val="-893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{A,B,E}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{A,D,E}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1054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{A,B,E}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6"/>
                      </a:solidFill>
                      <a:miter lim="400000"/>
                    </a:lnL>
                    <a:lnR w="12700">
                      <a:solidFill>
                        <a:schemeClr val="accent6"/>
                      </a:solidFill>
                      <a:miter lim="400000"/>
                    </a:lnR>
                    <a:solidFill>
                      <a:schemeClr val="accent4">
                        <a:hueOff val="-1081314"/>
                        <a:satOff val="4338"/>
                        <a:lumOff val="-893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{A,B,C,E}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{A,D,E}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1054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{A,B,C,E}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6"/>
                      </a:solidFill>
                      <a:miter lim="400000"/>
                    </a:lnL>
                    <a:lnR w="12700">
                      <a:solidFill>
                        <a:schemeClr val="accent6"/>
                      </a:solidFill>
                      <a:miter lim="400000"/>
                    </a:lnR>
                    <a:solidFill>
                      <a:schemeClr val="accent4">
                        <a:hueOff val="-1081314"/>
                        <a:satOff val="4338"/>
                        <a:lumOff val="-893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{A,B,C,E}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{A,C,D,E}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1054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{A,C,D,E}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6"/>
                      </a:solidFill>
                      <a:miter lim="400000"/>
                    </a:lnL>
                    <a:lnR w="12700">
                      <a:solidFill>
                        <a:schemeClr val="accent6"/>
                      </a:solidFill>
                      <a:miter lim="400000"/>
                    </a:lnR>
                    <a:lnB w="12700">
                      <a:solidFill>
                        <a:schemeClr val="accent6"/>
                      </a:solidFill>
                      <a:miter lim="400000"/>
                    </a:lnB>
                    <a:solidFill>
                      <a:schemeClr val="accent4">
                        <a:hueOff val="-1081314"/>
                        <a:satOff val="4338"/>
                        <a:lumOff val="-893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{A,B,C,E}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{A,C,D,E}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Non-deterministic 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Non-deterministic Finite Automata</a:t>
            </a:r>
          </a:p>
        </p:txBody>
      </p:sp>
      <p:sp>
        <p:nvSpPr>
          <p:cNvPr id="264" name="Resulting DF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spcBef>
                <a:spcPts val="2000"/>
              </a:spcBef>
            </a:lvl1pPr>
          </a:lstStyle>
          <a:p>
            <a:pPr/>
            <a:r>
              <a:t>Resulting DFA</a:t>
            </a:r>
          </a:p>
        </p:txBody>
      </p:sp>
      <p:pic>
        <p:nvPicPr>
          <p:cNvPr id="2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9650" y="2990850"/>
            <a:ext cx="8445500" cy="548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Non-deterministic finite automata with ε-mov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Non-deterministic finite automata with ε-moves</a:t>
            </a:r>
          </a:p>
        </p:txBody>
      </p:sp>
      <p:sp>
        <p:nvSpPr>
          <p:cNvPr id="268" name="A further generalization of non-deterministic finite automata are non-deterministic automata with ε - mov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spcBef>
                <a:spcPts val="2000"/>
              </a:spcBef>
            </a:pPr>
            <a:r>
              <a:t>A further generalization of non-deterministic finite automata are non-deterministic automata with ε - moves</a:t>
            </a:r>
          </a:p>
          <a:p>
            <a:pPr>
              <a:spcBef>
                <a:spcPts val="2000"/>
              </a:spcBef>
            </a:pPr>
            <a:r>
              <a:t>Example: Strings in                     whose digits only increase. </a:t>
            </a:r>
          </a:p>
        </p:txBody>
      </p:sp>
      <p:pic>
        <p:nvPicPr>
          <p:cNvPr id="2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3144" y="3880445"/>
            <a:ext cx="1803188" cy="507455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How does this…"/>
          <p:cNvSpPr txBox="1"/>
          <p:nvPr/>
        </p:nvSpPr>
        <p:spPr>
          <a:xfrm>
            <a:off x="5160670" y="7294067"/>
            <a:ext cx="2598726" cy="1197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just">
              <a:defRPr b="0"/>
            </a:pPr>
            <a:r>
              <a:t>How does this</a:t>
            </a:r>
          </a:p>
          <a:p>
            <a:pPr algn="just">
              <a:defRPr b="0"/>
            </a:pPr>
            <a:r>
              <a:t>automaton accept</a:t>
            </a:r>
          </a:p>
          <a:p>
            <a:pPr algn="just">
              <a:defRPr b="0"/>
            </a:pPr>
            <a:r>
              <a:t> 0000222?</a:t>
            </a:r>
          </a:p>
        </p:txBody>
      </p:sp>
      <p:pic>
        <p:nvPicPr>
          <p:cNvPr id="27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87750" y="4732908"/>
            <a:ext cx="5829300" cy="2400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ransition Diagr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Transition Diagram</a:t>
            </a:r>
          </a:p>
        </p:txBody>
      </p:sp>
      <p:sp>
        <p:nvSpPr>
          <p:cNvPr id="128" name="Introduce a set of states describing possible configurations…"/>
          <p:cNvSpPr txBox="1"/>
          <p:nvPr>
            <p:ph type="body" sz="half" idx="1"/>
          </p:nvPr>
        </p:nvSpPr>
        <p:spPr>
          <a:xfrm>
            <a:off x="6481319" y="2590800"/>
            <a:ext cx="5570981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Introduce a set of states describing possible configurations</a:t>
            </a:r>
          </a:p>
          <a:p>
            <a:pPr/>
          </a:p>
          <a:p>
            <a:pPr/>
            <a:r>
              <a:t>ab:cd</a:t>
            </a:r>
          </a:p>
          <a:p>
            <a:pPr lvl="1"/>
            <a:r>
              <a:t>a and b are on the original side of the river</a:t>
            </a:r>
          </a:p>
          <a:p>
            <a:pPr lvl="1"/>
            <a:r>
              <a:t>c and d are on the other side</a:t>
            </a:r>
          </a:p>
          <a:p>
            <a:pPr lvl="1"/>
            <a:r>
              <a:t>M — man,    W — wolf, G— goat, C — cabbage</a:t>
            </a:r>
          </a:p>
        </p:txBody>
      </p:sp>
      <p:sp>
        <p:nvSpPr>
          <p:cNvPr id="129" name="A man with a pet-wolf, a pet-goat,…"/>
          <p:cNvSpPr txBox="1"/>
          <p:nvPr/>
        </p:nvSpPr>
        <p:spPr>
          <a:xfrm>
            <a:off x="683205" y="2804617"/>
            <a:ext cx="5138929" cy="414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just">
              <a:defRPr b="0" i="1"/>
            </a:pPr>
            <a:r>
              <a:t>A man with a pet-wolf, a pet-goat,</a:t>
            </a:r>
          </a:p>
          <a:p>
            <a:pPr algn="just">
              <a:defRPr b="0" i="1"/>
            </a:pPr>
            <a:r>
              <a:t>and a cabbage wants to cross a river</a:t>
            </a:r>
          </a:p>
          <a:p>
            <a:pPr algn="just">
              <a:defRPr b="0" i="1"/>
            </a:pPr>
            <a:r>
              <a:t>in a boat that can only carry him and </a:t>
            </a:r>
          </a:p>
          <a:p>
            <a:pPr algn="just">
              <a:defRPr b="0" i="1"/>
            </a:pPr>
            <a:r>
              <a:t>one passenger. If the man leaves the </a:t>
            </a:r>
          </a:p>
          <a:p>
            <a:pPr algn="just">
              <a:defRPr b="0" i="1"/>
            </a:pPr>
            <a:r>
              <a:t>wolf and the goat alone, the wolf will</a:t>
            </a:r>
          </a:p>
          <a:p>
            <a:pPr algn="just">
              <a:defRPr b="0" i="1"/>
            </a:pPr>
            <a:r>
              <a:t>eat the goat. If the man leaves the</a:t>
            </a:r>
          </a:p>
          <a:p>
            <a:pPr algn="just">
              <a:defRPr b="0" i="1"/>
            </a:pPr>
            <a:r>
              <a:t>goat and the cabbage alone, then </a:t>
            </a:r>
          </a:p>
          <a:p>
            <a:pPr algn="just">
              <a:defRPr b="0" i="1"/>
            </a:pPr>
            <a:r>
              <a:t>the goat will eat the cabbage. How </a:t>
            </a:r>
          </a:p>
          <a:p>
            <a:pPr algn="just">
              <a:defRPr b="0" i="1"/>
            </a:pPr>
            <a:r>
              <a:t>can the man transport all three</a:t>
            </a:r>
          </a:p>
          <a:p>
            <a:pPr algn="just">
              <a:defRPr b="0" i="1"/>
            </a:pPr>
            <a:r>
              <a:t>possessions to the other side of the </a:t>
            </a:r>
          </a:p>
          <a:p>
            <a:pPr algn="just">
              <a:defRPr b="0" i="1"/>
            </a:pPr>
            <a:r>
              <a:t>river?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Non-deterministic finite automata with ε-mov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Non-deterministic finite automata with ε-moves</a:t>
            </a:r>
          </a:p>
        </p:txBody>
      </p:sp>
      <p:sp>
        <p:nvSpPr>
          <p:cNvPr id="274" name="Transition function"/>
          <p:cNvSpPr txBox="1"/>
          <p:nvPr>
            <p:ph type="body" sz="half" idx="1"/>
          </p:nvPr>
        </p:nvSpPr>
        <p:spPr>
          <a:xfrm>
            <a:off x="952500" y="5048597"/>
            <a:ext cx="11099800" cy="4146203"/>
          </a:xfrm>
          <a:prstGeom prst="rect">
            <a:avLst/>
          </a:prstGeom>
        </p:spPr>
        <p:txBody>
          <a:bodyPr anchor="t"/>
          <a:lstStyle>
            <a:lvl1pPr>
              <a:spcBef>
                <a:spcPts val="2000"/>
              </a:spcBef>
            </a:lvl1pPr>
          </a:lstStyle>
          <a:p>
            <a:pPr/>
            <a:r>
              <a:t>Transition function</a:t>
            </a:r>
          </a:p>
        </p:txBody>
      </p:sp>
      <p:pic>
        <p:nvPicPr>
          <p:cNvPr id="2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7750" y="2281808"/>
            <a:ext cx="5829300" cy="240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2250" y="5940598"/>
            <a:ext cx="4940300" cy="172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Non-deterministic finite automata with ε-mov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Non-deterministic finite automata with ε-moves</a:t>
            </a:r>
          </a:p>
        </p:txBody>
      </p:sp>
      <p:sp>
        <p:nvSpPr>
          <p:cNvPr id="279" name="We can reduce non-deterministic finite automata with ε-moves to non-deterministic automata…"/>
          <p:cNvSpPr txBox="1"/>
          <p:nvPr>
            <p:ph type="body" sz="half" idx="1"/>
          </p:nvPr>
        </p:nvSpPr>
        <p:spPr>
          <a:xfrm>
            <a:off x="952500" y="2501900"/>
            <a:ext cx="11099800" cy="2475161"/>
          </a:xfrm>
          <a:prstGeom prst="rect">
            <a:avLst/>
          </a:prstGeom>
        </p:spPr>
        <p:txBody>
          <a:bodyPr anchor="t"/>
          <a:lstStyle/>
          <a:p>
            <a:pPr marL="351155" indent="-351155" defTabSz="461518">
              <a:spcBef>
                <a:spcPts val="1500"/>
              </a:spcBef>
              <a:defRPr sz="2528"/>
            </a:pPr>
            <a:r>
              <a:t>We can reduce non-deterministic finite automata with ε-moves to non-deterministic automata</a:t>
            </a:r>
          </a:p>
          <a:p>
            <a:pPr lvl="1" marL="702310" indent="-351155" defTabSz="461518">
              <a:spcBef>
                <a:spcPts val="1500"/>
              </a:spcBef>
              <a:defRPr sz="2528"/>
            </a:pPr>
            <a:r>
              <a:t>For any state and letter of the alphabet Σ, calculate the states that can be reached by using ε-transitions and a single transition with the letter.</a:t>
            </a:r>
          </a:p>
          <a:p>
            <a:pPr lvl="1" marL="702310" indent="-351155" defTabSz="461518">
              <a:spcBef>
                <a:spcPts val="1500"/>
              </a:spcBef>
              <a:defRPr sz="2528"/>
            </a:pPr>
            <a:r>
              <a:t>Any state that can reach an accepting state by ε-moves is accepting</a:t>
            </a:r>
          </a:p>
        </p:txBody>
      </p:sp>
      <p:pic>
        <p:nvPicPr>
          <p:cNvPr id="2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2150" y="5182047"/>
            <a:ext cx="5046963" cy="2078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6967" y="5095205"/>
            <a:ext cx="5219701" cy="172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35501" y="6838950"/>
            <a:ext cx="5333798" cy="2475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2" grpId="3"/>
      <p:bldP build="whole" bldLvl="1" animBg="1" rev="0" advAuto="0" spid="280" grpId="1"/>
      <p:bldP build="whole" bldLvl="1" animBg="1" rev="0" advAuto="0" spid="281" grpId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Regular Expres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Regular Expressions</a:t>
            </a:r>
          </a:p>
        </p:txBody>
      </p:sp>
      <p:sp>
        <p:nvSpPr>
          <p:cNvPr id="285" name="Regular expressions define subsets of strings in an finite alphabet Σ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2000"/>
              </a:spcBef>
            </a:pPr>
            <a:r>
              <a:t>Regular expressions define subsets of strings in an finite alphabet Σ</a:t>
            </a:r>
          </a:p>
          <a:p>
            <a:pPr lvl="1">
              <a:spcBef>
                <a:spcPts val="2000"/>
              </a:spcBef>
            </a:pPr>
            <a:r>
              <a:t>Concatenation:</a:t>
            </a:r>
          </a:p>
          <a:p>
            <a:pPr lvl="1">
              <a:spcBef>
                <a:spcPts val="2000"/>
              </a:spcBef>
            </a:pPr>
          </a:p>
          <a:p>
            <a:pPr lvl="1">
              <a:spcBef>
                <a:spcPts val="2000"/>
              </a:spcBef>
            </a:pPr>
            <a:r>
              <a:t>Powers:</a:t>
            </a:r>
          </a:p>
          <a:p>
            <a:pPr lvl="1">
              <a:spcBef>
                <a:spcPts val="2000"/>
              </a:spcBef>
            </a:pPr>
          </a:p>
          <a:p>
            <a:pPr lvl="1">
              <a:spcBef>
                <a:spcPts val="2000"/>
              </a:spcBef>
            </a:pPr>
          </a:p>
          <a:p>
            <a:pPr lvl="1">
              <a:spcBef>
                <a:spcPts val="2000"/>
              </a:spcBef>
            </a:pPr>
            <a:r>
              <a:t>Kleene Closure</a:t>
            </a:r>
          </a:p>
        </p:txBody>
      </p:sp>
      <p:pic>
        <p:nvPicPr>
          <p:cNvPr id="2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2150" y="4690871"/>
            <a:ext cx="6540500" cy="371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15260" y="6005913"/>
            <a:ext cx="6569566" cy="132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11356" y="8123088"/>
            <a:ext cx="6437624" cy="816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gular Expres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Regular Expressions</a:t>
            </a:r>
          </a:p>
        </p:txBody>
      </p:sp>
      <p:sp>
        <p:nvSpPr>
          <p:cNvPr id="291" name="Example: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2000"/>
              </a:spcBef>
            </a:lvl1pPr>
          </a:lstStyle>
          <a:p>
            <a:pPr/>
            <a:r>
              <a:t>Example:  </a:t>
            </a:r>
          </a:p>
        </p:txBody>
      </p:sp>
      <p:pic>
        <p:nvPicPr>
          <p:cNvPr id="2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0169" y="2694731"/>
            <a:ext cx="4327514" cy="454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70124" y="4824930"/>
            <a:ext cx="9264552" cy="18309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3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Regular Expres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Regular Expressions</a:t>
            </a:r>
          </a:p>
        </p:txBody>
      </p:sp>
      <p:sp>
        <p:nvSpPr>
          <p:cNvPr id="296" name="Regular expressions are defined by induction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2000"/>
              </a:spcBef>
            </a:pPr>
            <a:r>
              <a:t>Regular expressions are defined by induction</a:t>
            </a:r>
          </a:p>
          <a:p>
            <a:pPr lvl="1">
              <a:spcBef>
                <a:spcPts val="2000"/>
              </a:spcBef>
            </a:pPr>
            <a:r>
              <a:t>     is a regular expression and denotes the empty set</a:t>
            </a:r>
          </a:p>
          <a:p>
            <a:pPr lvl="1">
              <a:spcBef>
                <a:spcPts val="2000"/>
              </a:spcBef>
            </a:pPr>
            <a:r>
              <a:t>     is a regular expression and denotes the set </a:t>
            </a:r>
          </a:p>
          <a:p>
            <a:pPr lvl="1">
              <a:spcBef>
                <a:spcPts val="2000"/>
              </a:spcBef>
            </a:pPr>
            <a:r>
              <a:t>If                then       is a regular expression and denotes the set </a:t>
            </a:r>
          </a:p>
          <a:p>
            <a:pPr lvl="1">
              <a:spcBef>
                <a:spcPts val="2000"/>
              </a:spcBef>
            </a:pPr>
            <a:r>
              <a:t>If           are regular expressions for the sets          then so are </a:t>
            </a:r>
          </a:p>
        </p:txBody>
      </p:sp>
      <p:pic>
        <p:nvPicPr>
          <p:cNvPr id="2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2463" y="3542307"/>
            <a:ext cx="146051" cy="29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8627" y="4317252"/>
            <a:ext cx="146051" cy="197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02774" y="4102100"/>
            <a:ext cx="682753" cy="53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74846" y="4856906"/>
            <a:ext cx="1374487" cy="395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47146" y="4980632"/>
            <a:ext cx="304801" cy="29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25507" y="5308649"/>
            <a:ext cx="746761" cy="53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83056" y="6195020"/>
            <a:ext cx="755114" cy="395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927959" y="6195020"/>
            <a:ext cx="782474" cy="395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577955" y="6972647"/>
            <a:ext cx="4240256" cy="20119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egular Expres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Regular Expressions</a:t>
            </a:r>
          </a:p>
        </p:txBody>
      </p:sp>
      <p:sp>
        <p:nvSpPr>
          <p:cNvPr id="308" name="Examples for"/>
          <p:cNvSpPr txBox="1"/>
          <p:nvPr>
            <p:ph type="body" idx="1"/>
          </p:nvPr>
        </p:nvSpPr>
        <p:spPr>
          <a:xfrm>
            <a:off x="952500" y="2463800"/>
            <a:ext cx="11099800" cy="62865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2000"/>
              </a:spcBef>
            </a:lvl1pPr>
          </a:lstStyle>
          <a:p>
            <a:pPr/>
            <a:r>
              <a:t>Examples for </a:t>
            </a:r>
          </a:p>
        </p:txBody>
      </p:sp>
      <p:pic>
        <p:nvPicPr>
          <p:cNvPr id="30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2743" y="2568426"/>
            <a:ext cx="2781301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130" y="4232716"/>
            <a:ext cx="10222527" cy="22100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sp>
        <p:nvSpPr>
          <p:cNvPr id="313" name="We want to show that regular expressions are exactly those recognized by a finite automaton.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</a:lstStyle>
          <a:p>
            <a:pPr/>
            <a:r>
              <a:t>We want to show that regular expressions are exactly those recognized by a finite automaton.</a:t>
            </a:r>
          </a:p>
          <a:p>
            <a:pPr lvl="1"/>
            <a:r>
              <a:t>The proof follows a simple scheme</a:t>
            </a:r>
          </a:p>
        </p:txBody>
      </p:sp>
      <p:pic>
        <p:nvPicPr>
          <p:cNvPr id="3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8651" y="4835326"/>
            <a:ext cx="7735498" cy="4600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sp>
        <p:nvSpPr>
          <p:cNvPr id="317" name="Regular expressions are recognized by non-deterministic finite automata with ε-transi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Regular expressions are recognized by non-deterministic finite automata with ε-transitions</a:t>
            </a:r>
          </a:p>
          <a:p>
            <a:pPr lvl="1"/>
            <a:r>
              <a:t>Base steps</a:t>
            </a:r>
          </a:p>
        </p:txBody>
      </p:sp>
      <p:pic>
        <p:nvPicPr>
          <p:cNvPr id="3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4470400"/>
            <a:ext cx="11023600" cy="812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9869" y="6061620"/>
            <a:ext cx="812801" cy="120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29014" y="6025554"/>
            <a:ext cx="266701" cy="130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250537" y="6055270"/>
            <a:ext cx="889001" cy="1219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sp>
        <p:nvSpPr>
          <p:cNvPr id="324" name="Union  r+s:  Get two machines that recognize r and 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Union  r+s:  Get two machines that recognize r and s</a:t>
            </a:r>
          </a:p>
          <a:p>
            <a:pPr lvl="1"/>
            <a:r>
              <a:t>Connect a new start state to the start states of the two machines</a:t>
            </a:r>
          </a:p>
          <a:p>
            <a:pPr lvl="1"/>
            <a:r>
              <a:t>Connect all final states with a new, single final state</a:t>
            </a:r>
          </a:p>
        </p:txBody>
      </p:sp>
      <p:pic>
        <p:nvPicPr>
          <p:cNvPr id="3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8350" y="4895850"/>
            <a:ext cx="8928100" cy="448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sp>
        <p:nvSpPr>
          <p:cNvPr id="328" name="Concaten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Concatenation</a:t>
            </a:r>
          </a:p>
        </p:txBody>
      </p:sp>
      <p:pic>
        <p:nvPicPr>
          <p:cNvPr id="3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684" y="5193258"/>
            <a:ext cx="11201432" cy="10815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ransition Diagr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Transition Diagram</a:t>
            </a:r>
          </a:p>
        </p:txBody>
      </p:sp>
      <p:sp>
        <p:nvSpPr>
          <p:cNvPr id="132" name="Original State :  MCGW…"/>
          <p:cNvSpPr txBox="1"/>
          <p:nvPr>
            <p:ph type="body" sz="half" idx="1"/>
          </p:nvPr>
        </p:nvSpPr>
        <p:spPr>
          <a:xfrm>
            <a:off x="952500" y="2590800"/>
            <a:ext cx="6248487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Original State :  MCGW</a:t>
            </a:r>
          </a:p>
          <a:p>
            <a:pPr/>
            <a:r>
              <a:t>Three possible transaction:  Men moves cabbage, goat, or wolf to other side</a:t>
            </a:r>
          </a:p>
          <a:p>
            <a:pPr/>
            <a:r>
              <a:t>Results in three different states, but not all of them are feasible because without the man, the wolf eats the goat and the goat eats the cabbage.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8550" y="3004776"/>
            <a:ext cx="4051301" cy="4978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sp>
        <p:nvSpPr>
          <p:cNvPr id="332" name="Closur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Closure  </a:t>
            </a:r>
          </a:p>
        </p:txBody>
      </p:sp>
      <p:pic>
        <p:nvPicPr>
          <p:cNvPr id="3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100" y="3536950"/>
            <a:ext cx="10642600" cy="3289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sp>
        <p:nvSpPr>
          <p:cNvPr id="336" name="Example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</p:txBody>
      </p:sp>
      <p:pic>
        <p:nvPicPr>
          <p:cNvPr id="3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0333" y="2667694"/>
            <a:ext cx="1409701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3186" y="3872086"/>
            <a:ext cx="355601" cy="35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22295" y="3308350"/>
            <a:ext cx="4160209" cy="1483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36640" y="4946401"/>
            <a:ext cx="5610920" cy="1587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16186" y="5556250"/>
            <a:ext cx="609601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6136" y="8008391"/>
            <a:ext cx="1409701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49588" y="6689377"/>
            <a:ext cx="6588224" cy="25491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1" grpId="4"/>
      <p:bldP build="whole" bldLvl="1" animBg="1" rev="0" advAuto="0" spid="338" grpId="2"/>
      <p:bldP build="whole" bldLvl="1" animBg="1" rev="0" advAuto="0" spid="340" grpId="3"/>
      <p:bldP build="whole" bldLvl="1" animBg="1" rev="0" advAuto="0" spid="339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sp>
        <p:nvSpPr>
          <p:cNvPr id="346" name="Now, we need to show that every language accepted by a deterministic finite automaton is regular.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Now, we need to show that every language accepted by a deterministic finite automaton is regular.</a:t>
            </a:r>
          </a:p>
          <a:p>
            <a:pPr lvl="1"/>
            <a:r>
              <a:t>Given a DFA</a:t>
            </a:r>
          </a:p>
          <a:p>
            <a:pPr lvl="1"/>
            <a:r>
              <a:t>Define  </a:t>
            </a:r>
          </a:p>
          <a:p>
            <a:pPr lvl="2"/>
            <a:r>
              <a:t>Set of strings that go from State i to State j without going through any state numbered higher than </a:t>
            </a:r>
            <a:r>
              <a:rPr i="1"/>
              <a:t>k</a:t>
            </a:r>
            <a:endParaRPr i="1"/>
          </a:p>
          <a:p>
            <a:pPr lvl="2"/>
            <a:r>
              <a:t>We can define          by recursion</a:t>
            </a:r>
          </a:p>
        </p:txBody>
      </p:sp>
      <p:pic>
        <p:nvPicPr>
          <p:cNvPr id="3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0722" y="3746099"/>
            <a:ext cx="5829301" cy="474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48186" y="4302468"/>
            <a:ext cx="711201" cy="601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51586" y="6029668"/>
            <a:ext cx="711201" cy="601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10185" y="6793408"/>
            <a:ext cx="5943601" cy="588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51150" y="7544448"/>
            <a:ext cx="7302500" cy="588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09825" y="8440237"/>
            <a:ext cx="6553201" cy="639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sp>
        <p:nvSpPr>
          <p:cNvPr id="355" name="Observation:             is given by a regular express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Observation:             is given by a regular expression</a:t>
            </a:r>
          </a:p>
          <a:p>
            <a:pPr lvl="1"/>
            <a:r>
              <a:t>Proof by induction on </a:t>
            </a:r>
            <a:r>
              <a:rPr i="1"/>
              <a:t>k</a:t>
            </a:r>
          </a:p>
          <a:p>
            <a:pPr lvl="1"/>
            <a:r>
              <a:t>Base:  </a:t>
            </a:r>
            <a:r>
              <a:rPr i="1"/>
              <a:t>k</a:t>
            </a:r>
            <a:r>
              <a:t> = 0</a:t>
            </a:r>
          </a:p>
          <a:p>
            <a:pPr lvl="2"/>
            <a:r>
              <a:t>         is a finite set of strings with a single symbol or ε</a:t>
            </a:r>
          </a:p>
          <a:p>
            <a:pPr lvl="1"/>
            <a:r>
              <a:t>Induction step: </a:t>
            </a:r>
            <a:r>
              <a:rPr i="1"/>
              <a:t>k </a:t>
            </a:r>
            <a:r>
              <a:t>—&gt; </a:t>
            </a:r>
            <a:r>
              <a:rPr i="1"/>
              <a:t>k</a:t>
            </a:r>
            <a:r>
              <a:t>+1</a:t>
            </a:r>
          </a:p>
          <a:p>
            <a:pPr lvl="2"/>
            <a:r>
              <a:t>By induction hypothesis, we have regular expressions such that  </a:t>
            </a:r>
          </a:p>
          <a:p>
            <a:pPr lvl="2"/>
            <a:r>
              <a:t>Simply define a regular expression for         by </a:t>
            </a:r>
          </a:p>
        </p:txBody>
      </p:sp>
      <p:pic>
        <p:nvPicPr>
          <p:cNvPr id="3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9586" y="2626068"/>
            <a:ext cx="711201" cy="601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46275" y="4481409"/>
            <a:ext cx="711201" cy="588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4751" y="6686298"/>
            <a:ext cx="3175001" cy="626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29886" y="7261568"/>
            <a:ext cx="711201" cy="601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61370" y="8009280"/>
            <a:ext cx="5054601" cy="639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It follows that the language accepted by a DFA is regular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It follows that the language accepted by a DFA is regular: </a:t>
            </a:r>
          </a:p>
        </p:txBody>
      </p:sp>
      <p:sp>
        <p:nvSpPr>
          <p:cNvPr id="363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3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1801" y="3626937"/>
            <a:ext cx="5715001" cy="10840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Examp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367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3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0519" y="4140200"/>
            <a:ext cx="5614562" cy="22431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69" name="Table"/>
          <p:cNvGraphicFramePr/>
          <p:nvPr/>
        </p:nvGraphicFramePr>
        <p:xfrm>
          <a:off x="7429500" y="29591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1139825"/>
                <a:gridCol w="1139825"/>
                <a:gridCol w="1139825"/>
                <a:gridCol w="1139825"/>
              </a:tblGrid>
              <a:tr h="52642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F900"/>
                      </a:solidFill>
                      <a:miter lim="400000"/>
                    </a:lnL>
                    <a:lnT w="127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F900"/>
                      </a:solidFill>
                      <a:miter lim="400000"/>
                    </a:lnR>
                    <a:lnT w="12700">
                      <a:solidFill>
                        <a:srgbClr val="00F900"/>
                      </a:solidFill>
                      <a:miter lim="400000"/>
                    </a:lnT>
                  </a:tcPr>
                </a:tc>
              </a:tr>
              <a:tr h="5137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0+1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F900"/>
                      </a:solidFill>
                      <a:miter lim="400000"/>
                    </a:lnL>
                    <a:lnB w="127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1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F9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00F900"/>
                      </a:solidFill>
                      <a:miter lim="400000"/>
                    </a:lnR>
                    <a:lnB w="12700">
                      <a:solidFill>
                        <a:srgbClr val="00F9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Example: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372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3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0519" y="4140200"/>
            <a:ext cx="5614562" cy="22431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74" name="Table"/>
          <p:cNvGraphicFramePr/>
          <p:nvPr/>
        </p:nvGraphicFramePr>
        <p:xfrm>
          <a:off x="7914424" y="2797458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1139825"/>
                <a:gridCol w="1139825"/>
                <a:gridCol w="1139825"/>
                <a:gridCol w="1139825"/>
              </a:tblGrid>
              <a:tr h="52642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</a:tr>
              <a:tr h="5137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B w="63500">
                      <a:solidFill>
                        <a:srgbClr val="00F9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375" name="Image" descr="Image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532302" y="6697373"/>
            <a:ext cx="7175501" cy="460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Image" descr="Image"/>
          <p:cNvPicPr>
            <a:picLocks noChangeAspect="1"/>
          </p:cNvPicPr>
          <p:nvPr/>
        </p:nvPicPr>
        <p:blipFill>
          <a:blip r:embed="rId20">
            <a:extLst/>
          </a:blip>
          <a:srcRect l="0" t="0" r="0" b="0"/>
          <a:stretch>
            <a:fillRect/>
          </a:stretch>
        </p:blipFill>
        <p:spPr>
          <a:xfrm>
            <a:off x="506902" y="7472164"/>
            <a:ext cx="7226301" cy="460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Image" descr="Image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466850" y="8102429"/>
            <a:ext cx="7048501" cy="4607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Example: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380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38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0519" y="4140200"/>
            <a:ext cx="5614562" cy="22431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82" name="Table"/>
          <p:cNvGraphicFramePr/>
          <p:nvPr/>
        </p:nvGraphicFramePr>
        <p:xfrm>
          <a:off x="7914424" y="2797458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1139825"/>
                <a:gridCol w="1139825"/>
                <a:gridCol w="1139825"/>
                <a:gridCol w="1139825"/>
              </a:tblGrid>
              <a:tr h="52642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</a:tr>
              <a:tr h="5137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1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B w="63500">
                      <a:solidFill>
                        <a:srgbClr val="00F9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383" name="Image" descr="Image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419128" y="8433476"/>
            <a:ext cx="9982201" cy="4607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Example: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386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3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0519" y="4140200"/>
            <a:ext cx="5614562" cy="22431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88" name="Table"/>
          <p:cNvGraphicFramePr/>
          <p:nvPr/>
        </p:nvGraphicFramePr>
        <p:xfrm>
          <a:off x="7914424" y="2797458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1139825"/>
                <a:gridCol w="1139825"/>
                <a:gridCol w="1139825"/>
                <a:gridCol w="1139825"/>
              </a:tblGrid>
              <a:tr h="52642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</a:tr>
              <a:tr h="5137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1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B w="63500">
                      <a:solidFill>
                        <a:srgbClr val="00F9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389" name="Image" descr="Image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821331" y="6563531"/>
            <a:ext cx="5270501" cy="254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Example: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392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39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0519" y="4140200"/>
            <a:ext cx="5614562" cy="22431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94" name="Table"/>
          <p:cNvGraphicFramePr/>
          <p:nvPr/>
        </p:nvGraphicFramePr>
        <p:xfrm>
          <a:off x="7914424" y="2797458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1139825"/>
                <a:gridCol w="1139825"/>
                <a:gridCol w="1139825"/>
                <a:gridCol w="1139825"/>
              </a:tblGrid>
              <a:tr h="52642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</a:tr>
              <a:tr h="5137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1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B w="63500">
                      <a:solidFill>
                        <a:srgbClr val="00F9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395" name="Image" descr="Image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2751358" y="6691522"/>
            <a:ext cx="5016501" cy="246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ransition Diagr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Transition Diagram</a:t>
            </a:r>
          </a:p>
        </p:txBody>
      </p:sp>
      <p:sp>
        <p:nvSpPr>
          <p:cNvPr id="136" name="Transition diagra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Transition diagram</a:t>
            </a:r>
          </a:p>
          <a:p>
            <a:pPr lvl="1"/>
            <a:r>
              <a:t>States are circles</a:t>
            </a:r>
          </a:p>
          <a:p>
            <a:pPr lvl="1"/>
            <a:r>
              <a:t>Transitions move system from one state to the other</a:t>
            </a:r>
          </a:p>
          <a:p>
            <a:pPr lvl="1"/>
            <a:r>
              <a:t>Each movement is associated with a letter</a:t>
            </a:r>
          </a:p>
          <a:p>
            <a:pPr lvl="2"/>
            <a:r>
              <a:t>The letter is the pet that the man selects to transport from one side of the river to the other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Example: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398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3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0519" y="4140200"/>
            <a:ext cx="5614562" cy="22431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00" name="Table"/>
          <p:cNvGraphicFramePr/>
          <p:nvPr/>
        </p:nvGraphicFramePr>
        <p:xfrm>
          <a:off x="7914424" y="2797458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1139825"/>
                <a:gridCol w="1139825"/>
                <a:gridCol w="1139825"/>
                <a:gridCol w="1139825"/>
              </a:tblGrid>
              <a:tr h="52642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</a:tr>
              <a:tr h="5137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1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B w="63500">
                      <a:solidFill>
                        <a:srgbClr val="00F9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401" name="Image" descr="Image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246235" y="6826960"/>
            <a:ext cx="4876801" cy="2006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Example: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404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40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0519" y="4140200"/>
            <a:ext cx="5614562" cy="22431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06" name="Table"/>
          <p:cNvGraphicFramePr/>
          <p:nvPr/>
        </p:nvGraphicFramePr>
        <p:xfrm>
          <a:off x="7914424" y="2797458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1139825"/>
                <a:gridCol w="1139825"/>
                <a:gridCol w="1139825"/>
                <a:gridCol w="1139825"/>
              </a:tblGrid>
              <a:tr h="52642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</a:tr>
              <a:tr h="5137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1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B w="63500">
                      <a:solidFill>
                        <a:srgbClr val="00F9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407" name="Image" descr="Image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688835" y="6974610"/>
            <a:ext cx="6921501" cy="1473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Example: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410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4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0519" y="3755231"/>
            <a:ext cx="5614562" cy="22431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12" name="Table"/>
          <p:cNvGraphicFramePr/>
          <p:nvPr/>
        </p:nvGraphicFramePr>
        <p:xfrm>
          <a:off x="7914424" y="2797458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1139825"/>
                <a:gridCol w="1139825"/>
                <a:gridCol w="1139825"/>
                <a:gridCol w="1139825"/>
              </a:tblGrid>
              <a:tr h="52642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</a:tr>
              <a:tr h="5137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1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B w="63500">
                      <a:solidFill>
                        <a:srgbClr val="00F9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413" name="Image" descr="Image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670803" y="6425640"/>
            <a:ext cx="6985001" cy="246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Example: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416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4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0519" y="4140200"/>
            <a:ext cx="5614562" cy="22431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18" name="Table"/>
          <p:cNvGraphicFramePr/>
          <p:nvPr/>
        </p:nvGraphicFramePr>
        <p:xfrm>
          <a:off x="7914424" y="2797458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1139825"/>
                <a:gridCol w="1139825"/>
                <a:gridCol w="1139825"/>
                <a:gridCol w="1139825"/>
              </a:tblGrid>
              <a:tr h="52642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</a:tr>
              <a:tr h="5137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1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B w="63500">
                      <a:solidFill>
                        <a:srgbClr val="00F9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419" name="Image" descr="Image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300932" y="6877085"/>
            <a:ext cx="4737101" cy="1473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Example: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422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4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0519" y="4140200"/>
            <a:ext cx="5614562" cy="22431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24" name="Table"/>
          <p:cNvGraphicFramePr/>
          <p:nvPr/>
        </p:nvGraphicFramePr>
        <p:xfrm>
          <a:off x="7914424" y="2797458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1139825"/>
                <a:gridCol w="1139825"/>
                <a:gridCol w="1139825"/>
                <a:gridCol w="1139825"/>
              </a:tblGrid>
              <a:tr h="52642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</a:tr>
              <a:tr h="5137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1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B w="63500">
                      <a:solidFill>
                        <a:srgbClr val="00F9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425" name="Image" descr="Image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908186" y="7123968"/>
            <a:ext cx="6629401" cy="1473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Example: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428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4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015" y="3537717"/>
            <a:ext cx="5614561" cy="224313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30" name="Table"/>
          <p:cNvGraphicFramePr/>
          <p:nvPr/>
        </p:nvGraphicFramePr>
        <p:xfrm>
          <a:off x="7914424" y="2797458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1139825"/>
                <a:gridCol w="1139825"/>
                <a:gridCol w="1139825"/>
                <a:gridCol w="1558925"/>
              </a:tblGrid>
              <a:tr h="52642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</a:tr>
              <a:tr h="5137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11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13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19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2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22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2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2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2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27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431" name="Image" descr="Image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700695" y="6371539"/>
            <a:ext cx="6045201" cy="2006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Example:"/>
          <p:cNvSpPr txBox="1"/>
          <p:nvPr>
            <p:ph type="body" idx="1"/>
          </p:nvPr>
        </p:nvSpPr>
        <p:spPr>
          <a:xfrm>
            <a:off x="1156765" y="2436114"/>
            <a:ext cx="11099801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434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4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0519" y="3755231"/>
            <a:ext cx="5614562" cy="22431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36" name="Table"/>
          <p:cNvGraphicFramePr/>
          <p:nvPr/>
        </p:nvGraphicFramePr>
        <p:xfrm>
          <a:off x="7885034" y="2415396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1139825"/>
                <a:gridCol w="1139825"/>
                <a:gridCol w="1139825"/>
                <a:gridCol w="1558925"/>
              </a:tblGrid>
              <a:tr h="52642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</a:tr>
              <a:tr h="5137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11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13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19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2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22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2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2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2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27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437" name="Image" descr="Image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733539" y="7393685"/>
            <a:ext cx="7912101" cy="1651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Example:"/>
          <p:cNvSpPr txBox="1"/>
          <p:nvPr>
            <p:ph type="body" idx="1"/>
          </p:nvPr>
        </p:nvSpPr>
        <p:spPr>
          <a:xfrm>
            <a:off x="1156765" y="2436114"/>
            <a:ext cx="11099801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440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4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0519" y="3755231"/>
            <a:ext cx="5614562" cy="22431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42" name="Table"/>
          <p:cNvGraphicFramePr/>
          <p:nvPr/>
        </p:nvGraphicFramePr>
        <p:xfrm>
          <a:off x="7885034" y="2415396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{C7B018BB-80A7-4F77-B60F-C8B233D01FF8}</a:tableStyleId>
              </a:tblPr>
              <a:tblGrid>
                <a:gridCol w="1139825"/>
                <a:gridCol w="1139825"/>
                <a:gridCol w="1139825"/>
                <a:gridCol w="1558925"/>
              </a:tblGrid>
              <a:tr h="52642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200">
                          <a:sym typeface="Helvetica Neue Medium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i="1"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k=</a:t>
                      </a:r>
                      <a:r>
                        <a:rPr i="0">
                          <a:latin typeface="+mn-lt"/>
                          <a:ea typeface="+mn-ea"/>
                          <a:cs typeface="+mn-cs"/>
                          <a:sym typeface="Helvetica Neue Medium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T w="63500">
                      <a:solidFill>
                        <a:srgbClr val="00F900"/>
                      </a:solidFill>
                      <a:miter lim="400000"/>
                    </a:lnT>
                  </a:tcPr>
                </a:tc>
              </a:tr>
              <a:tr h="5137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8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9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11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2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13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5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16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17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8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19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20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1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22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blipFill rotWithShape="1">
                      <a:blip r:embed="rId23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blipFill rotWithShape="1">
                      <a:blip r:embed="rId25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  <a:tr h="526426"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63500">
                      <a:solidFill>
                        <a:srgbClr val="00F900"/>
                      </a:solidFill>
                      <a:miter lim="400000"/>
                    </a:lnL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26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4"/>
                      <a:srcRect l="0" t="0" r="0" b="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63500">
                      <a:solidFill>
                        <a:srgbClr val="00F900"/>
                      </a:solidFill>
                      <a:miter lim="400000"/>
                    </a:lnR>
                    <a:lnB w="63500">
                      <a:solidFill>
                        <a:srgbClr val="00F900"/>
                      </a:solidFill>
                      <a:miter lim="400000"/>
                    </a:lnB>
                    <a:blipFill rotWithShape="1">
                      <a:blip r:embed="rId27"/>
                      <a:srcRect l="0" t="0" r="0" b="0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443" name="Image" descr="Image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605768" y="7178205"/>
            <a:ext cx="8102601" cy="2247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Therefor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Therefore</a:t>
            </a:r>
          </a:p>
        </p:txBody>
      </p:sp>
      <p:sp>
        <p:nvSpPr>
          <p:cNvPr id="446" name="Regular Expressio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5440"/>
            </a:pPr>
            <a:r>
              <a:t>Regular Expressions</a:t>
            </a:r>
          </a:p>
          <a:p>
            <a:pPr defTabSz="397256">
              <a:defRPr sz="5440"/>
            </a:pPr>
            <a:r>
              <a:t>and Deterministic Finite Automata</a:t>
            </a:r>
          </a:p>
        </p:txBody>
      </p:sp>
      <p:pic>
        <p:nvPicPr>
          <p:cNvPr id="4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3501" y="4064351"/>
            <a:ext cx="10245468" cy="12635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5120" y="6065204"/>
            <a:ext cx="5614561" cy="2243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Finite Automata with Outp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Finite Automata with Output</a:t>
            </a:r>
          </a:p>
        </p:txBody>
      </p:sp>
      <p:sp>
        <p:nvSpPr>
          <p:cNvPr id="451" name="Moore machines…"/>
          <p:cNvSpPr txBox="1"/>
          <p:nvPr>
            <p:ph type="body" sz="half" idx="1"/>
          </p:nvPr>
        </p:nvSpPr>
        <p:spPr>
          <a:xfrm>
            <a:off x="952500" y="2590800"/>
            <a:ext cx="11099800" cy="4310582"/>
          </a:xfrm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900"/>
              </a:spcBef>
              <a:defRPr sz="2976"/>
            </a:pPr>
            <a:r>
              <a:t>Moore machines</a:t>
            </a:r>
          </a:p>
          <a:p>
            <a:pPr lvl="1" marL="826769" indent="-413384" defTabSz="543305">
              <a:spcBef>
                <a:spcPts val="900"/>
              </a:spcBef>
              <a:defRPr sz="2976"/>
            </a:pPr>
            <a:r>
              <a:t>Whenever the machine is in state </a:t>
            </a:r>
            <a:r>
              <a:rPr i="1"/>
              <a:t>i</a:t>
            </a:r>
            <a:r>
              <a:t> it outputs a symbol depending on the state</a:t>
            </a:r>
          </a:p>
          <a:p>
            <a:pPr lvl="1" marL="826769" indent="-413384" defTabSz="543305">
              <a:spcBef>
                <a:spcPts val="900"/>
              </a:spcBef>
              <a:defRPr sz="2976"/>
            </a:pPr>
          </a:p>
          <a:p>
            <a:pPr lvl="2" marL="1240155" indent="-413384" defTabSz="543305">
              <a:spcBef>
                <a:spcPts val="900"/>
              </a:spcBef>
              <a:defRPr sz="2976"/>
            </a:pPr>
            <a:r>
              <a:t>Example:</a:t>
            </a:r>
          </a:p>
          <a:p>
            <a:pPr lvl="3" marL="1653539" indent="-413384" defTabSz="543305">
              <a:spcBef>
                <a:spcPts val="900"/>
              </a:spcBef>
              <a:defRPr sz="2976"/>
            </a:pPr>
            <a:r>
              <a:t>A Moore machine that calculates the remainder modulo 3 of a binary number</a:t>
            </a:r>
          </a:p>
          <a:p>
            <a:pPr lvl="3" marL="1653539" indent="-413384" defTabSz="543305">
              <a:spcBef>
                <a:spcPts val="900"/>
              </a:spcBef>
              <a:defRPr sz="2976"/>
            </a:pPr>
            <a:r>
              <a:t>To derive the formula, consider  </a:t>
            </a:r>
          </a:p>
        </p:txBody>
      </p:sp>
      <p:pic>
        <p:nvPicPr>
          <p:cNvPr id="4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9447" y="7079181"/>
            <a:ext cx="8064501" cy="191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ransition Dia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Transition Diagrams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1550" y="2825750"/>
            <a:ext cx="7861300" cy="67183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A man with a pet-wolf, a pet-goat,…"/>
          <p:cNvSpPr txBox="1"/>
          <p:nvPr/>
        </p:nvSpPr>
        <p:spPr>
          <a:xfrm>
            <a:off x="1462023" y="4112717"/>
            <a:ext cx="5138929" cy="414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just">
              <a:defRPr b="0" i="1"/>
            </a:pPr>
            <a:r>
              <a:t>A man with a pet-wolf, a pet-goat,</a:t>
            </a:r>
          </a:p>
          <a:p>
            <a:pPr algn="just">
              <a:defRPr b="0" i="1"/>
            </a:pPr>
            <a:r>
              <a:t>and a cabbage wants to cross a river</a:t>
            </a:r>
          </a:p>
          <a:p>
            <a:pPr algn="just">
              <a:defRPr b="0" i="1"/>
            </a:pPr>
            <a:r>
              <a:t>in a boat that can only carry him and </a:t>
            </a:r>
          </a:p>
          <a:p>
            <a:pPr algn="just">
              <a:defRPr b="0" i="1"/>
            </a:pPr>
            <a:r>
              <a:t>one passenger. If the man leaves the </a:t>
            </a:r>
          </a:p>
          <a:p>
            <a:pPr algn="just">
              <a:defRPr b="0" i="1"/>
            </a:pPr>
            <a:r>
              <a:t>wolf and the goat alone, the wolf will</a:t>
            </a:r>
          </a:p>
          <a:p>
            <a:pPr algn="just">
              <a:defRPr b="0" i="1"/>
            </a:pPr>
            <a:r>
              <a:t>eat the goat. If the man leaves the</a:t>
            </a:r>
          </a:p>
          <a:p>
            <a:pPr algn="just">
              <a:defRPr b="0" i="1"/>
            </a:pPr>
            <a:r>
              <a:t>goat and the cabbage alone, then </a:t>
            </a:r>
          </a:p>
          <a:p>
            <a:pPr algn="just">
              <a:defRPr b="0" i="1"/>
            </a:pPr>
            <a:r>
              <a:t>the goat will eat the cabbage. How </a:t>
            </a:r>
          </a:p>
          <a:p>
            <a:pPr algn="just">
              <a:defRPr b="0" i="1"/>
            </a:pPr>
            <a:r>
              <a:t>can the man transport all three</a:t>
            </a:r>
          </a:p>
          <a:p>
            <a:pPr algn="just">
              <a:defRPr b="0" i="1"/>
            </a:pPr>
            <a:r>
              <a:t>possessions to the other side of the </a:t>
            </a:r>
          </a:p>
          <a:p>
            <a:pPr algn="just">
              <a:defRPr b="0" i="1"/>
            </a:pPr>
            <a:r>
              <a:t>river?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Finite Automata with Outp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Finite Automata with Output</a:t>
            </a:r>
          </a:p>
        </p:txBody>
      </p:sp>
      <p:pic>
        <p:nvPicPr>
          <p:cNvPr id="4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2770" y="2452692"/>
            <a:ext cx="6388101" cy="284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9653" y="6293402"/>
            <a:ext cx="6553201" cy="213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Finite Automata with Outp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Finite Automata with Output</a:t>
            </a:r>
          </a:p>
        </p:txBody>
      </p:sp>
      <p:sp>
        <p:nvSpPr>
          <p:cNvPr id="459" name="Mealy Machin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Mealy Machines</a:t>
            </a:r>
          </a:p>
          <a:p>
            <a:pPr lvl="1"/>
            <a:r>
              <a:t>Output depends on the current state and the transition</a:t>
            </a:r>
          </a:p>
        </p:txBody>
      </p:sp>
      <p:pic>
        <p:nvPicPr>
          <p:cNvPr id="4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4500" y="3861388"/>
            <a:ext cx="3955800" cy="52669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Finite Automata with Outp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Finite Automata with Output</a:t>
            </a:r>
          </a:p>
        </p:txBody>
      </p:sp>
      <p:sp>
        <p:nvSpPr>
          <p:cNvPr id="463" name="It can be shown that Mealy and Moore machines are equivalen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It can be shown that Mealy and Moore machines are equivalent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sp>
        <p:nvSpPr>
          <p:cNvPr id="143" name="A finite automaton consists o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700"/>
              </a:spcBef>
              <a:defRPr sz="2752"/>
            </a:pPr>
            <a:r>
              <a:t>A finite automaton consists of </a:t>
            </a:r>
          </a:p>
          <a:p>
            <a:pPr lvl="1" marL="764540" indent="-382270" defTabSz="502412">
              <a:spcBef>
                <a:spcPts val="1700"/>
              </a:spcBef>
              <a:defRPr sz="2752"/>
            </a:pPr>
            <a:r>
              <a:t>A finite set of states</a:t>
            </a:r>
          </a:p>
          <a:p>
            <a:pPr lvl="1" marL="764540" indent="-382270" defTabSz="502412">
              <a:spcBef>
                <a:spcPts val="1700"/>
              </a:spcBef>
              <a:defRPr sz="2752"/>
            </a:pPr>
            <a:r>
              <a:t>A finite alphabet of inputs</a:t>
            </a:r>
          </a:p>
          <a:p>
            <a:pPr lvl="1" marL="764540" indent="-382270" defTabSz="502412">
              <a:spcBef>
                <a:spcPts val="1700"/>
              </a:spcBef>
              <a:defRPr sz="2752"/>
            </a:pPr>
            <a:r>
              <a:t>An initial state</a:t>
            </a:r>
          </a:p>
          <a:p>
            <a:pPr lvl="1" marL="764540" indent="-382270" defTabSz="502412">
              <a:spcBef>
                <a:spcPts val="1700"/>
              </a:spcBef>
              <a:defRPr sz="2752"/>
            </a:pPr>
            <a:r>
              <a:t>A set of final states</a:t>
            </a:r>
          </a:p>
          <a:p>
            <a:pPr lvl="1" marL="764540" indent="-382270" defTabSz="502412">
              <a:spcBef>
                <a:spcPts val="1700"/>
              </a:spcBef>
              <a:defRPr sz="2752"/>
            </a:pPr>
            <a:r>
              <a:t>A set of transitions</a:t>
            </a:r>
          </a:p>
          <a:p>
            <a:pPr lvl="2" marL="1146810" indent="-382270" defTabSz="502412">
              <a:spcBef>
                <a:spcPts val="1700"/>
              </a:spcBef>
              <a:defRPr sz="2752"/>
            </a:pPr>
            <a:r>
              <a:t>Each transition is between two states and labelled with an input. Only one transition with a certain label can leave a state.</a:t>
            </a:r>
          </a:p>
          <a:p>
            <a:pPr marL="382270" indent="-382270" defTabSz="502412">
              <a:spcBef>
                <a:spcPts val="1700"/>
              </a:spcBef>
              <a:defRPr sz="2752"/>
            </a:pPr>
            <a:r>
              <a:t>A string is accepted by a finite automaton if it corresponds to a path from the starting state to a final state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inite Autom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Finite Automata</a:t>
            </a:r>
          </a:p>
        </p:txBody>
      </p:sp>
      <p:sp>
        <p:nvSpPr>
          <p:cNvPr id="146" name="Formal definition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2000"/>
              </a:spcBef>
            </a:pPr>
            <a:r>
              <a:t>Formal definition</a:t>
            </a:r>
          </a:p>
          <a:p>
            <a:pPr lvl="1">
              <a:spcBef>
                <a:spcPts val="2000"/>
              </a:spcBef>
            </a:pPr>
            <a:r>
              <a:t>A finite automaton is a quintuple</a:t>
            </a:r>
          </a:p>
          <a:p>
            <a:pPr lvl="2">
              <a:spcBef>
                <a:spcPts val="2000"/>
              </a:spcBef>
            </a:pPr>
            <a:r>
              <a:t>where       is a finite “set of states”</a:t>
            </a:r>
          </a:p>
          <a:p>
            <a:pPr lvl="2">
              <a:spcBef>
                <a:spcPts val="2000"/>
              </a:spcBef>
            </a:pPr>
            <a:r>
              <a:t>              is the “start state”</a:t>
            </a:r>
          </a:p>
          <a:p>
            <a:pPr lvl="2">
              <a:spcBef>
                <a:spcPts val="2000"/>
              </a:spcBef>
            </a:pPr>
            <a:r>
              <a:t>                is the “set of final or accepting states”</a:t>
            </a:r>
          </a:p>
          <a:p>
            <a:pPr lvl="2">
              <a:spcBef>
                <a:spcPts val="2000"/>
              </a:spcBef>
            </a:pPr>
            <a:r>
              <a:t>     is a finite set, the “alphabet”</a:t>
            </a:r>
          </a:p>
          <a:p>
            <a:pPr lvl="2">
              <a:spcBef>
                <a:spcPts val="2000"/>
              </a:spcBef>
            </a:pPr>
            <a:r>
              <a:t>                             is the “transition function”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3591" y="3408660"/>
            <a:ext cx="2997201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19165" y="4166294"/>
            <a:ext cx="330201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06786" y="4902547"/>
            <a:ext cx="1295401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14773" y="5617021"/>
            <a:ext cx="15367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85615" y="6382295"/>
            <a:ext cx="279401" cy="31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325836" y="7118548"/>
            <a:ext cx="2882901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