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QL Database Manipulations:…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 defTabSz="502412">
              <a:defRPr sz="6880"/>
            </a:pPr>
            <a:r>
              <a:t>SQL Database Manipulations: </a:t>
            </a:r>
          </a:p>
          <a:p>
            <a:pPr defTabSz="502412">
              <a:defRPr sz="6880"/>
            </a:pPr>
            <a:r>
              <a:t>SELECT statements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</a:t>
            </a:r>
          </a:p>
        </p:txBody>
      </p:sp>
      <p:sp>
        <p:nvSpPr>
          <p:cNvPr id="151" name="LIK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LIKE</a:t>
            </a:r>
          </a:p>
          <a:p>
            <a:pPr lvl="1"/>
            <a:r>
              <a:t>Pattern matching</a:t>
            </a:r>
          </a:p>
          <a:p>
            <a:pPr lvl="2"/>
            <a:r>
              <a:t>Wild cards</a:t>
            </a:r>
          </a:p>
          <a:p>
            <a:pPr lvl="3"/>
            <a:r>
              <a:t>% means zero or more characters</a:t>
            </a:r>
          </a:p>
          <a:p>
            <a:pPr lvl="3"/>
            <a:r>
              <a:t>_  means a single letter</a:t>
            </a:r>
          </a:p>
          <a:p>
            <a:pPr lvl="3"/>
            <a:r>
              <a:t>[ ] means any single character within the bracket</a:t>
            </a:r>
          </a:p>
          <a:p>
            <a:pPr lvl="3"/>
            <a:r>
              <a:t>^ means any character not in the bracket</a:t>
            </a:r>
          </a:p>
          <a:p>
            <a:pPr lvl="3"/>
            <a:r>
              <a:t>- means a range of characters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Like Exam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Like Examples</a:t>
            </a:r>
          </a:p>
        </p:txBody>
      </p:sp>
      <p:sp>
        <p:nvSpPr>
          <p:cNvPr id="154" name="WHERE name LIKE 't%'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WHERE name LIKE 't%'</a:t>
            </a:r>
          </a:p>
          <a:p>
            <a:pPr lvl="1"/>
            <a:r>
              <a:t>any values that start with 't'</a:t>
            </a:r>
          </a:p>
          <a:p>
            <a:pPr/>
            <a:r>
              <a:t>WHERE name LIKE '%t'</a:t>
            </a:r>
          </a:p>
          <a:p>
            <a:pPr lvl="1"/>
            <a:r>
              <a:t>any values that end with 't'</a:t>
            </a:r>
          </a:p>
          <a:p>
            <a:pPr/>
            <a:r>
              <a:t>WHERE name LIKE '%t%'</a:t>
            </a:r>
          </a:p>
          <a:p>
            <a:pPr lvl="1"/>
            <a:r>
              <a:t>any value with a 't' in it</a:t>
            </a:r>
          </a:p>
          <a:p>
            <a:pPr/>
            <a:r>
              <a:t>WHERE name LIKE '_t%'</a:t>
            </a:r>
          </a:p>
          <a:p>
            <a:pPr lvl="1"/>
            <a:r>
              <a:t>any value with a 't' in second position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Like Exam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Like Examples</a:t>
            </a:r>
          </a:p>
        </p:txBody>
      </p:sp>
      <p:sp>
        <p:nvSpPr>
          <p:cNvPr id="157" name="WHERE name LIKE '[ts]%'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WHERE name LIKE '[ts]%'</a:t>
            </a:r>
          </a:p>
          <a:p>
            <a:pPr lvl="1"/>
            <a:r>
              <a:t>any values that start with 't' or 's'</a:t>
            </a:r>
          </a:p>
          <a:p>
            <a:pPr/>
            <a:r>
              <a:t>WHERE name LIKE '[t-z]'</a:t>
            </a:r>
          </a:p>
          <a:p>
            <a:pPr lvl="1"/>
            <a:r>
              <a:t>any values that start with 't', 'u', 'v', 'w', 'x', 'y', 'z'</a:t>
            </a:r>
          </a:p>
          <a:p>
            <a:pPr/>
            <a:r>
              <a:t>WHERE name LIKE '[!ts]%'</a:t>
            </a:r>
          </a:p>
          <a:p>
            <a:pPr lvl="1"/>
            <a:r>
              <a:t>any value that does not start with a 't' or a 's'</a:t>
            </a:r>
          </a:p>
          <a:p>
            <a:pPr/>
            <a:r>
              <a:t>WHERE name LIKE '_t%'</a:t>
            </a:r>
          </a:p>
          <a:p>
            <a:pPr lvl="1"/>
            <a:r>
              <a:t>any value with a 't' in second position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</a:t>
            </a:r>
          </a:p>
        </p:txBody>
      </p:sp>
      <p:sp>
        <p:nvSpPr>
          <p:cNvPr id="160" name="BETWEEN … AND …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BETWEEN … AND …</a:t>
            </a:r>
          </a:p>
          <a:p>
            <a:pPr lvl="1"/>
            <a:r>
              <a:t>Selects records with a value in the range </a:t>
            </a:r>
          </a:p>
          <a:p>
            <a:pPr lvl="2"/>
            <a:r>
              <a:t>endpoints included</a:t>
            </a:r>
          </a:p>
        </p:txBody>
      </p:sp>
      <p:sp>
        <p:nvSpPr>
          <p:cNvPr id="161" name="SELECT…"/>
          <p:cNvSpPr txBox="1"/>
          <p:nvPr/>
        </p:nvSpPr>
        <p:spPr>
          <a:xfrm>
            <a:off x="920675" y="5041900"/>
            <a:ext cx="10860250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   *</a:t>
            </a:r>
          </a:p>
          <a:p>
            <a:pPr/>
            <a:r>
              <a:t>FROM </a:t>
            </a:r>
          </a:p>
          <a:p>
            <a:pPr/>
            <a:r>
              <a:t>   employees</a:t>
            </a:r>
          </a:p>
          <a:p>
            <a:pPr/>
            <a:r>
              <a:t>WHERE</a:t>
            </a:r>
          </a:p>
          <a:p>
            <a:pPr/>
            <a:r>
              <a:t>   hire_data between 1990-01-01 and 1999-12-31;</a:t>
            </a:r>
          </a:p>
          <a:p>
            <a:pPr/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</a:t>
            </a:r>
          </a:p>
        </p:txBody>
      </p:sp>
      <p:sp>
        <p:nvSpPr>
          <p:cNvPr id="164" name="SELECT DISTINC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 DISTINCT</a:t>
            </a:r>
          </a:p>
        </p:txBody>
      </p:sp>
      <p:sp>
        <p:nvSpPr>
          <p:cNvPr id="165" name="SELECT DISTINCT…"/>
          <p:cNvSpPr txBox="1"/>
          <p:nvPr/>
        </p:nvSpPr>
        <p:spPr>
          <a:xfrm>
            <a:off x="3765475" y="4432299"/>
            <a:ext cx="3543859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DISTINCT</a:t>
            </a:r>
          </a:p>
          <a:p>
            <a:pPr/>
            <a:r>
              <a:t>     gender</a:t>
            </a:r>
          </a:p>
          <a:p>
            <a:pPr/>
            <a:r>
              <a:t>FROM</a:t>
            </a:r>
          </a:p>
          <a:p>
            <a:pPr/>
            <a:r>
              <a:t>     employees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</a:t>
            </a:r>
          </a:p>
        </p:txBody>
      </p:sp>
      <p:sp>
        <p:nvSpPr>
          <p:cNvPr id="168" name="Aggregate Func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Aggregate Functions</a:t>
            </a:r>
          </a:p>
          <a:p>
            <a:pPr lvl="1"/>
            <a:r>
              <a:t>Applied to a row of a result table</a:t>
            </a:r>
          </a:p>
          <a:p>
            <a:pPr lvl="2"/>
            <a:r>
              <a:t>COUNT</a:t>
            </a:r>
          </a:p>
          <a:p>
            <a:pPr lvl="2"/>
            <a:r>
              <a:t>SUM</a:t>
            </a:r>
          </a:p>
          <a:p>
            <a:pPr lvl="2"/>
            <a:r>
              <a:t>MIN</a:t>
            </a:r>
          </a:p>
          <a:p>
            <a:pPr lvl="2"/>
            <a:r>
              <a:t>MAX</a:t>
            </a:r>
          </a:p>
          <a:p>
            <a:pPr lvl="2"/>
            <a:r>
              <a:t>AVG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</a:t>
            </a:r>
          </a:p>
        </p:txBody>
      </p:sp>
      <p:sp>
        <p:nvSpPr>
          <p:cNvPr id="171" name="SELECT COUN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 COUNT</a:t>
            </a:r>
          </a:p>
        </p:txBody>
      </p:sp>
      <p:sp>
        <p:nvSpPr>
          <p:cNvPr id="172" name="SELECT…"/>
          <p:cNvSpPr txBox="1"/>
          <p:nvPr/>
        </p:nvSpPr>
        <p:spPr>
          <a:xfrm>
            <a:off x="3016175" y="3390900"/>
            <a:ext cx="4229771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     COUNT(emp_no)</a:t>
            </a:r>
          </a:p>
          <a:p>
            <a:pPr/>
            <a:r>
              <a:t>FROM</a:t>
            </a:r>
          </a:p>
          <a:p>
            <a:pPr/>
            <a:r>
              <a:t>     employees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</a:t>
            </a:r>
          </a:p>
        </p:txBody>
      </p:sp>
      <p:sp>
        <p:nvSpPr>
          <p:cNvPr id="175" name="SELECT COUN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 COUNT</a:t>
            </a:r>
          </a:p>
        </p:txBody>
      </p:sp>
      <p:sp>
        <p:nvSpPr>
          <p:cNvPr id="176" name="SELECT COUNT(employees.emp_no)…"/>
          <p:cNvSpPr txBox="1"/>
          <p:nvPr/>
        </p:nvSpPr>
        <p:spPr>
          <a:xfrm>
            <a:off x="1415231" y="3746500"/>
            <a:ext cx="10174338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COUNT(employees.emp_no)</a:t>
            </a:r>
          </a:p>
          <a:p>
            <a:pPr/>
            <a:r>
              <a:t>FROM employees</a:t>
            </a:r>
          </a:p>
          <a:p>
            <a:pPr/>
            <a:r>
              <a:t>WHERE</a:t>
            </a:r>
          </a:p>
          <a:p>
            <a:pPr/>
            <a:r>
              <a:t>     first_name LIKE ('Tom%') or first_name LIKE('Tho%');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</a:t>
            </a:r>
          </a:p>
        </p:txBody>
      </p:sp>
      <p:sp>
        <p:nvSpPr>
          <p:cNvPr id="179" name="Combine COUNT with DISTINC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Combine COUNT with DISTINCT</a:t>
            </a:r>
          </a:p>
        </p:txBody>
      </p:sp>
      <p:sp>
        <p:nvSpPr>
          <p:cNvPr id="180" name="SELECT…"/>
          <p:cNvSpPr txBox="1"/>
          <p:nvPr/>
        </p:nvSpPr>
        <p:spPr>
          <a:xfrm>
            <a:off x="2254175" y="3568699"/>
            <a:ext cx="9259789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   COUNT(DISTINCT first_name, last_name)</a:t>
            </a:r>
          </a:p>
          <a:p>
            <a:pPr/>
            <a:r>
              <a:t>FROM</a:t>
            </a:r>
          </a:p>
          <a:p>
            <a:pPr lvl="1"/>
            <a:r>
              <a:t>   employees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</a:t>
            </a:r>
          </a:p>
        </p:txBody>
      </p:sp>
      <p:sp>
        <p:nvSpPr>
          <p:cNvPr id="183" name="Combine COUNT with DISTINC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Combine COUNT with DISTINCT</a:t>
            </a:r>
          </a:p>
        </p:txBody>
      </p:sp>
      <p:sp>
        <p:nvSpPr>
          <p:cNvPr id="184" name="SELECT…"/>
          <p:cNvSpPr txBox="1"/>
          <p:nvPr/>
        </p:nvSpPr>
        <p:spPr>
          <a:xfrm>
            <a:off x="3587284" y="3733800"/>
            <a:ext cx="5830232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</a:t>
            </a:r>
          </a:p>
          <a:p>
            <a:pPr/>
            <a:r>
              <a:t>   COUNT(DISTINCT emp_no)</a:t>
            </a:r>
          </a:p>
          <a:p>
            <a:pPr/>
            <a:r>
              <a:t>FROM</a:t>
            </a:r>
          </a:p>
          <a:p>
            <a:pPr/>
            <a:r>
              <a:t>   salaries</a:t>
            </a:r>
          </a:p>
          <a:p>
            <a:pPr/>
            <a:r>
              <a:t>WHERE</a:t>
            </a:r>
          </a:p>
          <a:p>
            <a:pPr/>
            <a:r>
              <a:t>   salary &gt;=100000;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</a:t>
            </a:r>
          </a:p>
        </p:txBody>
      </p:sp>
      <p:sp>
        <p:nvSpPr>
          <p:cNvPr id="123" name="SELECT is the most frequent comman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 is the most frequent command</a:t>
            </a:r>
          </a:p>
          <a:p>
            <a:pPr lvl="1"/>
            <a:r>
              <a:t>Basic use:</a:t>
            </a:r>
          </a:p>
          <a:p>
            <a:pPr lvl="2"/>
            <a:r>
              <a:t>SELECT attribute1, attribute2, … FROM databasetable</a:t>
            </a:r>
          </a:p>
          <a:p>
            <a:pPr lvl="2"/>
            <a:r>
              <a:t>SELECT * FROM databasetable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</a:t>
            </a:r>
          </a:p>
        </p:txBody>
      </p:sp>
      <p:sp>
        <p:nvSpPr>
          <p:cNvPr id="187" name="ORDER B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ORDER BY</a:t>
            </a:r>
          </a:p>
          <a:p>
            <a:pPr lvl="1"/>
            <a:r>
              <a:t>Orders result by default in ascending order</a:t>
            </a:r>
          </a:p>
          <a:p>
            <a:pPr lvl="2"/>
            <a:r>
              <a:t>ASC  ascending</a:t>
            </a:r>
          </a:p>
          <a:p>
            <a:pPr lvl="2"/>
            <a:r>
              <a:t>DSC descending</a:t>
            </a:r>
          </a:p>
        </p:txBody>
      </p:sp>
      <p:sp>
        <p:nvSpPr>
          <p:cNvPr id="188" name="SELECT…"/>
          <p:cNvSpPr txBox="1"/>
          <p:nvPr/>
        </p:nvSpPr>
        <p:spPr>
          <a:xfrm>
            <a:off x="3815922" y="5905499"/>
            <a:ext cx="6516142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   * </a:t>
            </a:r>
          </a:p>
          <a:p>
            <a:pPr/>
            <a:r>
              <a:t>FROM</a:t>
            </a:r>
          </a:p>
          <a:p>
            <a:pPr/>
            <a:r>
              <a:t>   employees</a:t>
            </a:r>
          </a:p>
          <a:p>
            <a:pPr/>
            <a:r>
              <a:t>WHERE </a:t>
            </a:r>
          </a:p>
          <a:p>
            <a:pPr/>
            <a:r>
              <a:t>    hire_date &gt; '2000-01-01'</a:t>
            </a:r>
          </a:p>
          <a:p>
            <a:pPr/>
            <a:r>
              <a:t>ORDER BY first_name;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</a:t>
            </a:r>
          </a:p>
        </p:txBody>
      </p:sp>
      <p:sp>
        <p:nvSpPr>
          <p:cNvPr id="191" name="GROUP B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GROUP BY </a:t>
            </a:r>
          </a:p>
          <a:p>
            <a:pPr lvl="1"/>
            <a:r>
              <a:t>Just before ORDER BY in a query</a:t>
            </a:r>
          </a:p>
          <a:p>
            <a:pPr lvl="2"/>
            <a:r>
              <a:t>Needed with aggregate functions</a:t>
            </a:r>
          </a:p>
          <a:p>
            <a:pPr lvl="3"/>
            <a:r>
              <a:t>Example:  Getting all first names in order</a:t>
            </a:r>
          </a:p>
        </p:txBody>
      </p:sp>
      <p:sp>
        <p:nvSpPr>
          <p:cNvPr id="192" name="SELECT…"/>
          <p:cNvSpPr txBox="1"/>
          <p:nvPr/>
        </p:nvSpPr>
        <p:spPr>
          <a:xfrm>
            <a:off x="4273196" y="5435600"/>
            <a:ext cx="4687045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</a:t>
            </a:r>
          </a:p>
          <a:p>
            <a:pPr/>
            <a:r>
              <a:t>   first_name</a:t>
            </a:r>
          </a:p>
          <a:p>
            <a:pPr/>
            <a:r>
              <a:t>FROM</a:t>
            </a:r>
          </a:p>
          <a:p>
            <a:pPr/>
            <a:r>
              <a:t>   employees</a:t>
            </a:r>
          </a:p>
          <a:p>
            <a:pPr/>
            <a:r>
              <a:t>GROUP BY first_name;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</a:t>
            </a:r>
          </a:p>
        </p:txBody>
      </p:sp>
      <p:sp>
        <p:nvSpPr>
          <p:cNvPr id="195" name="GROUP B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GROUP BY</a:t>
            </a:r>
          </a:p>
          <a:p>
            <a:pPr lvl="1"/>
            <a:r>
              <a:t>Example: Counting first names in the employee data base</a:t>
            </a:r>
          </a:p>
          <a:p>
            <a:pPr lvl="2"/>
            <a:r>
              <a:t>Hint:  you want to include the attribute on which you group</a:t>
            </a:r>
          </a:p>
        </p:txBody>
      </p:sp>
      <p:sp>
        <p:nvSpPr>
          <p:cNvPr id="196" name="SELECT…"/>
          <p:cNvSpPr txBox="1"/>
          <p:nvPr/>
        </p:nvSpPr>
        <p:spPr>
          <a:xfrm>
            <a:off x="2787054" y="5867400"/>
            <a:ext cx="7430692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   first_name, COUNT(first_name)</a:t>
            </a:r>
          </a:p>
          <a:p>
            <a:pPr/>
            <a:r>
              <a:t>FROM</a:t>
            </a:r>
          </a:p>
          <a:p>
            <a:pPr/>
            <a:r>
              <a:t>   employees</a:t>
            </a:r>
          </a:p>
          <a:p>
            <a:pPr/>
            <a:r>
              <a:t>GROUP BY first_name</a:t>
            </a:r>
          </a:p>
          <a:p>
            <a:pPr/>
            <a:r>
              <a:t>ORDER BY first_name;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</a:t>
            </a:r>
          </a:p>
        </p:txBody>
      </p:sp>
      <p:sp>
        <p:nvSpPr>
          <p:cNvPr id="199" name="GROUP B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GROUP BY</a:t>
            </a:r>
          </a:p>
          <a:p>
            <a:pPr lvl="1"/>
            <a:r>
              <a:t>Example: Counting first names in the employee data base</a:t>
            </a:r>
          </a:p>
          <a:p>
            <a:pPr lvl="2"/>
            <a:r>
              <a:t>To make it look better, add an AS clause</a:t>
            </a:r>
          </a:p>
        </p:txBody>
      </p:sp>
      <p:sp>
        <p:nvSpPr>
          <p:cNvPr id="200" name="SELECT…"/>
          <p:cNvSpPr txBox="1"/>
          <p:nvPr/>
        </p:nvSpPr>
        <p:spPr>
          <a:xfrm>
            <a:off x="2787054" y="5664200"/>
            <a:ext cx="7430692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   first_name, COUNT(first_name)</a:t>
            </a:r>
          </a:p>
          <a:p>
            <a:pPr/>
            <a:r>
              <a:t>FROM</a:t>
            </a:r>
          </a:p>
          <a:p>
            <a:pPr/>
            <a:r>
              <a:t>   employees</a:t>
            </a:r>
          </a:p>
          <a:p>
            <a:pPr/>
            <a:r>
              <a:t>GROUP BY first_name</a:t>
            </a:r>
          </a:p>
          <a:p>
            <a:pPr/>
            <a:r>
              <a:t>ORDER BY first_name;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In Class 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Class Exercises</a:t>
            </a:r>
          </a:p>
        </p:txBody>
      </p:sp>
      <p:sp>
        <p:nvSpPr>
          <p:cNvPr id="203" name="Using MySQL Workbench…"/>
          <p:cNvSpPr txBox="1"/>
          <p:nvPr>
            <p:ph type="body" idx="1"/>
          </p:nvPr>
        </p:nvSpPr>
        <p:spPr>
          <a:xfrm>
            <a:off x="952500" y="2590800"/>
            <a:ext cx="8752781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Using MySQL Workbench</a:t>
            </a:r>
          </a:p>
          <a:p>
            <a:pPr lvl="1"/>
            <a:r>
              <a:t>Create a new database called TEST</a:t>
            </a:r>
          </a:p>
          <a:p>
            <a:pPr lvl="1"/>
            <a:r>
              <a:t>Create a table R with attributes A and B of type INT</a:t>
            </a:r>
          </a:p>
          <a:p>
            <a:pPr lvl="1"/>
            <a:r>
              <a:t>Insert these values into R using insert statements such as INSERT INTO R(A,B) VALUES(3,9);</a:t>
            </a:r>
          </a:p>
          <a:p>
            <a:pPr lvl="1"/>
            <a:r>
              <a:t>Use a SELECT statement to insure that the table is correct (including the double values)</a:t>
            </a:r>
          </a:p>
        </p:txBody>
      </p:sp>
      <p:graphicFrame>
        <p:nvGraphicFramePr>
          <p:cNvPr id="204" name="Table"/>
          <p:cNvGraphicFramePr/>
          <p:nvPr/>
        </p:nvGraphicFramePr>
        <p:xfrm>
          <a:off x="11137900" y="28321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68300"/>
                <a:gridCol w="368300"/>
              </a:tblGrid>
              <a:tr h="402599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02855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7081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7081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7081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7081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7081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7081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7081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7081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7081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In Class 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Class Exercises</a:t>
            </a:r>
          </a:p>
        </p:txBody>
      </p:sp>
      <p:sp>
        <p:nvSpPr>
          <p:cNvPr id="207" name="Obtain a table that lists the average value of B (AVG) for all values of A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Obtain a table that lists the average value of B (AVG) for all values of A</a:t>
            </a:r>
          </a:p>
        </p:txBody>
      </p:sp>
      <p:graphicFrame>
        <p:nvGraphicFramePr>
          <p:cNvPr id="208" name="Table"/>
          <p:cNvGraphicFramePr/>
          <p:nvPr/>
        </p:nvGraphicFramePr>
        <p:xfrm>
          <a:off x="8077200" y="4636148"/>
          <a:ext cx="5334000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8001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BAverage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3.0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2.0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4.0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2.0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graphicFrame>
        <p:nvGraphicFramePr>
          <p:cNvPr id="209" name="Table"/>
          <p:cNvGraphicFramePr/>
          <p:nvPr/>
        </p:nvGraphicFramePr>
        <p:xfrm>
          <a:off x="1968500" y="44196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68300"/>
                <a:gridCol w="368300"/>
              </a:tblGrid>
              <a:tr h="402599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02855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7081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7081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7081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7081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7081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7081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7081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7081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7081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In Class 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Class Exercises</a:t>
            </a:r>
          </a:p>
        </p:txBody>
      </p:sp>
      <p:sp>
        <p:nvSpPr>
          <p:cNvPr id="212" name="SELECT…"/>
          <p:cNvSpPr txBox="1"/>
          <p:nvPr/>
        </p:nvSpPr>
        <p:spPr>
          <a:xfrm>
            <a:off x="3549575" y="3187700"/>
            <a:ext cx="4915682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    A, AVG(B) as BAve</a:t>
            </a:r>
          </a:p>
          <a:p>
            <a:pPr/>
            <a:r>
              <a:t>FROM </a:t>
            </a:r>
          </a:p>
          <a:p>
            <a:pPr/>
            <a:r>
              <a:t>    R</a:t>
            </a:r>
          </a:p>
          <a:p>
            <a:pPr/>
            <a:r>
              <a:t>GROUP BY A;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In Class 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Class Exercises</a:t>
            </a:r>
          </a:p>
        </p:txBody>
      </p:sp>
      <p:sp>
        <p:nvSpPr>
          <p:cNvPr id="215" name="Obtain the same table, but in descending order of A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Obtain the same table, but in descending order of A</a:t>
            </a:r>
          </a:p>
        </p:txBody>
      </p:sp>
      <p:sp>
        <p:nvSpPr>
          <p:cNvPr id="216" name="SELECT…"/>
          <p:cNvSpPr txBox="1"/>
          <p:nvPr/>
        </p:nvSpPr>
        <p:spPr>
          <a:xfrm>
            <a:off x="4044559" y="3708400"/>
            <a:ext cx="4915682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    A, AVG(B) AS bAve</a:t>
            </a:r>
          </a:p>
          <a:p>
            <a:pPr/>
            <a:r>
              <a:t>FROM</a:t>
            </a:r>
          </a:p>
          <a:p>
            <a:pPr/>
            <a:r>
              <a:t>    R</a:t>
            </a:r>
          </a:p>
          <a:p>
            <a:pPr/>
            <a:r>
              <a:t>GROUP BY A</a:t>
            </a:r>
          </a:p>
          <a:p>
            <a:pPr/>
            <a:r>
              <a:t>ORDER BY A DESC;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In Class 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Class Exercises</a:t>
            </a:r>
          </a:p>
        </p:txBody>
      </p:sp>
      <p:sp>
        <p:nvSpPr>
          <p:cNvPr id="219" name="Create a table that contains only the unique value pairs for A and B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Create a table that contains only the unique value pairs for A and B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In Class 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Class Exercises</a:t>
            </a:r>
          </a:p>
        </p:txBody>
      </p:sp>
      <p:sp>
        <p:nvSpPr>
          <p:cNvPr id="222" name="SELECT DISTINCT…"/>
          <p:cNvSpPr txBox="1"/>
          <p:nvPr/>
        </p:nvSpPr>
        <p:spPr>
          <a:xfrm>
            <a:off x="4730470" y="3428999"/>
            <a:ext cx="3543860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DISTINCT</a:t>
            </a:r>
          </a:p>
          <a:p>
            <a:pPr/>
            <a:r>
              <a:t>    *</a:t>
            </a:r>
          </a:p>
          <a:p>
            <a:pPr/>
            <a:r>
              <a:t>FROM</a:t>
            </a:r>
          </a:p>
          <a:p>
            <a:pPr/>
            <a:r>
              <a:t>    R;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</a:t>
            </a:r>
          </a:p>
        </p:txBody>
      </p:sp>
      <p:sp>
        <p:nvSpPr>
          <p:cNvPr id="126" name="SELECT — WHERE claus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 — WHERE clause:</a:t>
            </a:r>
          </a:p>
          <a:p>
            <a:pPr lvl="1"/>
            <a:r>
              <a:t>Imposes a condition on the results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In Class 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Class Exercises</a:t>
            </a:r>
          </a:p>
        </p:txBody>
      </p:sp>
      <p:sp>
        <p:nvSpPr>
          <p:cNvPr id="225" name="How many entries does the table have with and without uniqueness constraints?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many entries does the table have with and without uniqueness constraints?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In Class 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Class Exercises</a:t>
            </a:r>
          </a:p>
        </p:txBody>
      </p:sp>
      <p:sp>
        <p:nvSpPr>
          <p:cNvPr id="228" name="SELECT…"/>
          <p:cNvSpPr txBox="1"/>
          <p:nvPr/>
        </p:nvSpPr>
        <p:spPr>
          <a:xfrm>
            <a:off x="2266875" y="6286499"/>
            <a:ext cx="9717064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    COUNT(DISTINCT A,B) AS numberOfRecords</a:t>
            </a:r>
          </a:p>
          <a:p>
            <a:pPr/>
            <a:r>
              <a:t>FROM</a:t>
            </a:r>
          </a:p>
          <a:p>
            <a:pPr/>
            <a:r>
              <a:t>    R;</a:t>
            </a:r>
          </a:p>
        </p:txBody>
      </p:sp>
      <p:sp>
        <p:nvSpPr>
          <p:cNvPr id="229" name="SELECT…"/>
          <p:cNvSpPr txBox="1"/>
          <p:nvPr/>
        </p:nvSpPr>
        <p:spPr>
          <a:xfrm>
            <a:off x="2152575" y="3289299"/>
            <a:ext cx="7659329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    COUNT(A,B) AS numberOfRecords</a:t>
            </a:r>
          </a:p>
          <a:p>
            <a:pPr/>
            <a:r>
              <a:t>FROM</a:t>
            </a:r>
          </a:p>
          <a:p>
            <a:pPr/>
            <a:r>
              <a:t>    R;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In Class 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Class Exercises</a:t>
            </a:r>
          </a:p>
        </p:txBody>
      </p:sp>
      <p:sp>
        <p:nvSpPr>
          <p:cNvPr id="232" name="Find the average and the number of counts for all B-values depending on the A-valu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the average and the number of counts for all B-values depending on the A-value</a:t>
            </a:r>
          </a:p>
        </p:txBody>
      </p:sp>
      <p:graphicFrame>
        <p:nvGraphicFramePr>
          <p:cNvPr id="233" name="Table"/>
          <p:cNvGraphicFramePr/>
          <p:nvPr/>
        </p:nvGraphicFramePr>
        <p:xfrm>
          <a:off x="4762500" y="52451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1041400"/>
                <a:gridCol w="9652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countb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aveB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3.0000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2.0000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4.0000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2.0000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In Class 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Class Exercises</a:t>
            </a:r>
          </a:p>
        </p:txBody>
      </p:sp>
      <p:sp>
        <p:nvSpPr>
          <p:cNvPr id="236" name="SELECT…"/>
          <p:cNvSpPr txBox="1"/>
          <p:nvPr/>
        </p:nvSpPr>
        <p:spPr>
          <a:xfrm>
            <a:off x="1567687" y="2705100"/>
            <a:ext cx="9488426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    A, COUNT(B) AS countb, AVG(B) AS aveB</a:t>
            </a:r>
          </a:p>
          <a:p>
            <a:pPr/>
            <a:r>
              <a:t>FROM</a:t>
            </a:r>
          </a:p>
          <a:p>
            <a:pPr/>
            <a:r>
              <a:t>    R</a:t>
            </a:r>
          </a:p>
        </p:txBody>
      </p:sp>
      <p:graphicFrame>
        <p:nvGraphicFramePr>
          <p:cNvPr id="237" name="Table"/>
          <p:cNvGraphicFramePr/>
          <p:nvPr/>
        </p:nvGraphicFramePr>
        <p:xfrm>
          <a:off x="7912100" y="55626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1041400"/>
                <a:gridCol w="9652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countb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aveB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3.0000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2.0000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4.0000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2.0000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In Class 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Class Exercises</a:t>
            </a:r>
          </a:p>
        </p:txBody>
      </p:sp>
      <p:sp>
        <p:nvSpPr>
          <p:cNvPr id="240" name="Do the same, but make sure that we do not count double rows twic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Do the same, but make sure that we do not count double rows twice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In Class 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Class Exercises</a:t>
            </a:r>
          </a:p>
        </p:txBody>
      </p:sp>
      <p:sp>
        <p:nvSpPr>
          <p:cNvPr id="243" name="SELECT…"/>
          <p:cNvSpPr txBox="1"/>
          <p:nvPr/>
        </p:nvSpPr>
        <p:spPr>
          <a:xfrm>
            <a:off x="1923361" y="2387599"/>
            <a:ext cx="9158078" cy="398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	A, COUNT(B) AS countb, AVG(B) AS aveB</a:t>
            </a:r>
          </a:p>
          <a:p>
            <a:pPr/>
            <a:r>
              <a:t>FROM </a:t>
            </a:r>
            <a:r>
              <a:rPr>
                <a:solidFill>
                  <a:srgbClr val="0433FF"/>
                </a:solidFill>
              </a:rPr>
              <a:t>(</a:t>
            </a:r>
            <a:endParaRPr>
              <a:solidFill>
                <a:srgbClr val="0433FF"/>
              </a:solidFill>
            </a:endParaRPr>
          </a:p>
          <a:p>
            <a:pPr>
              <a:defRPr>
                <a:solidFill>
                  <a:srgbClr val="0433FF"/>
                </a:solidFill>
              </a:defRPr>
            </a:pPr>
            <a:r>
              <a:t>	SELECT DISTINCT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		A,B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	FROM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		R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        ) AS AUnique</a:t>
            </a:r>
          </a:p>
          <a:p>
            <a:pPr/>
            <a:r>
              <a:t>GROUP BY A;</a:t>
            </a:r>
          </a:p>
        </p:txBody>
      </p:sp>
      <p:graphicFrame>
        <p:nvGraphicFramePr>
          <p:cNvPr id="244" name="Table"/>
          <p:cNvGraphicFramePr/>
          <p:nvPr/>
        </p:nvGraphicFramePr>
        <p:xfrm>
          <a:off x="9067800" y="61087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1041400"/>
                <a:gridCol w="9652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countb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aveB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3.0000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2.0000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4.0000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2.0000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In Class 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Class Exercises</a:t>
            </a:r>
          </a:p>
        </p:txBody>
      </p:sp>
      <p:sp>
        <p:nvSpPr>
          <p:cNvPr id="247" name="Select the count of B-values and average of B-values where the A value is at least 3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 the count of B-values and average of B-values where the A value is at least 3</a:t>
            </a:r>
          </a:p>
          <a:p>
            <a:pPr lvl="1"/>
            <a:r>
              <a:t>We modify this with a WHERE clause</a:t>
            </a:r>
          </a:p>
          <a:p>
            <a:pPr lvl="1"/>
            <a:r>
              <a:t>The WHERE is applied to all tuples first, then the grouping and the calculation of the aggregate function happens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In Class 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Class Exercises</a:t>
            </a:r>
          </a:p>
        </p:txBody>
      </p:sp>
      <p:sp>
        <p:nvSpPr>
          <p:cNvPr id="250" name="SELECT…"/>
          <p:cNvSpPr txBox="1"/>
          <p:nvPr/>
        </p:nvSpPr>
        <p:spPr>
          <a:xfrm>
            <a:off x="1860475" y="2946399"/>
            <a:ext cx="9488427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    A, COUNT(B) AS countb, AVG(B) AS aveB</a:t>
            </a:r>
          </a:p>
          <a:p>
            <a:pPr/>
            <a:r>
              <a:t>FROM</a:t>
            </a:r>
          </a:p>
          <a:p>
            <a:pPr/>
            <a:r>
              <a:t>    (SELECT DISTINCT</a:t>
            </a:r>
          </a:p>
          <a:p>
            <a:pPr/>
            <a:r>
              <a:t>        A, B</a:t>
            </a:r>
          </a:p>
          <a:p>
            <a:pPr/>
            <a:r>
              <a:t>    FROM</a:t>
            </a:r>
          </a:p>
          <a:p>
            <a:pPr/>
            <a:r>
              <a:t>        R) AS AUnique</a:t>
            </a:r>
          </a:p>
          <a:p>
            <a:pPr/>
            <a:r>
              <a:t>WHERE</a:t>
            </a:r>
          </a:p>
          <a:p>
            <a:pPr/>
            <a:r>
              <a:t>    A &gt; 2</a:t>
            </a:r>
          </a:p>
          <a:p>
            <a:pPr/>
            <a:r>
              <a:t>GROUP BY A;</a:t>
            </a:r>
          </a:p>
        </p:txBody>
      </p:sp>
      <p:graphicFrame>
        <p:nvGraphicFramePr>
          <p:cNvPr id="251" name="Table"/>
          <p:cNvGraphicFramePr/>
          <p:nvPr/>
        </p:nvGraphicFramePr>
        <p:xfrm>
          <a:off x="8572500" y="5715000"/>
          <a:ext cx="1905000" cy="1304767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1041400"/>
                <a:gridCol w="965200"/>
              </a:tblGrid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countb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aveB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4.0000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2.0000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Hav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Having</a:t>
            </a:r>
          </a:p>
        </p:txBody>
      </p:sp>
      <p:sp>
        <p:nvSpPr>
          <p:cNvPr id="254" name="A WHERE clause applies to all the rows, but it cannot apply to the groups created by the GROUP B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WHERE clause applies to all the rows, but it cannot apply to the groups created by the GROUP BY</a:t>
            </a:r>
          </a:p>
          <a:p>
            <a:pPr lvl="1"/>
            <a:r>
              <a:t>For this, SQL introduces the HAVING clause</a:t>
            </a:r>
          </a:p>
          <a:p>
            <a:pPr lvl="1"/>
            <a:r>
              <a:t>Just like a WHERE clause, but refers to aggregated data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Hav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Having</a:t>
            </a:r>
          </a:p>
        </p:txBody>
      </p:sp>
      <p:sp>
        <p:nvSpPr>
          <p:cNvPr id="257" name="Syntax of Hav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243840" indent="-243840">
              <a:buSzPct val="100000"/>
              <a:defRPr sz="3400"/>
            </a:pPr>
            <a:r>
              <a:t>Syntax of Having</a:t>
            </a:r>
          </a:p>
          <a:p>
            <a:pPr marL="0" indent="0" defTabSz="457200">
              <a:spcBef>
                <a:spcPts val="0"/>
              </a:spcBef>
              <a:buSzTx/>
              <a:buNone/>
              <a:defRPr i="1" sz="30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marL="0" indent="0" defTabSz="457200">
              <a:spcBef>
                <a:spcPts val="0"/>
              </a:spcBef>
              <a:buSzTx/>
              <a:buNone/>
              <a:defRPr i="1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i="0">
                <a:solidFill>
                  <a:srgbClr val="0000CD"/>
                </a:solidFill>
              </a:rPr>
              <a:t>SELECT</a:t>
            </a:r>
            <a:r>
              <a:rPr i="0"/>
              <a:t> </a:t>
            </a:r>
            <a:r>
              <a:t>column_name(s)</a:t>
            </a:r>
            <a:endParaRPr i="0"/>
          </a:p>
          <a:p>
            <a:pPr marL="0" indent="0" defTabSz="457200">
              <a:spcBef>
                <a:spcPts val="0"/>
              </a:spcBef>
              <a:buSzTx/>
              <a:buNone/>
              <a:defRPr i="1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i="0">
                <a:solidFill>
                  <a:srgbClr val="0000CD"/>
                </a:solidFill>
              </a:rPr>
              <a:t>FROM</a:t>
            </a:r>
            <a:r>
              <a:rPr i="0"/>
              <a:t> </a:t>
            </a:r>
            <a:r>
              <a:t>table_name</a:t>
            </a:r>
            <a:endParaRPr i="0"/>
          </a:p>
          <a:p>
            <a:pPr marL="0" indent="0" defTabSz="457200">
              <a:spcBef>
                <a:spcPts val="0"/>
              </a:spcBef>
              <a:buSzTx/>
              <a:buNone/>
              <a:defRPr i="1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i="0">
                <a:solidFill>
                  <a:srgbClr val="0000CD"/>
                </a:solidFill>
              </a:rPr>
              <a:t>WHERE</a:t>
            </a:r>
            <a:r>
              <a:rPr i="0"/>
              <a:t> </a:t>
            </a:r>
            <a:r>
              <a:t>condition</a:t>
            </a:r>
            <a:endParaRPr i="0"/>
          </a:p>
          <a:p>
            <a:pPr marL="0" indent="0" defTabSz="457200">
              <a:spcBef>
                <a:spcPts val="0"/>
              </a:spcBef>
              <a:buSzTx/>
              <a:buNone/>
              <a:defRPr i="1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i="0">
                <a:solidFill>
                  <a:srgbClr val="0000CD"/>
                </a:solidFill>
              </a:rPr>
              <a:t>GROUP</a:t>
            </a:r>
            <a:r>
              <a:rPr i="0"/>
              <a:t> </a:t>
            </a:r>
            <a:r>
              <a:rPr i="0">
                <a:solidFill>
                  <a:srgbClr val="0000CD"/>
                </a:solidFill>
              </a:rPr>
              <a:t>BY</a:t>
            </a:r>
            <a:r>
              <a:rPr i="0"/>
              <a:t> </a:t>
            </a:r>
            <a:r>
              <a:t>column_name(s)</a:t>
            </a:r>
          </a:p>
          <a:p>
            <a:pPr marL="0" indent="0" defTabSz="457200">
              <a:spcBef>
                <a:spcPts val="0"/>
              </a:spcBef>
              <a:buSzTx/>
              <a:buNone/>
              <a:defRPr i="1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i="0">
                <a:solidFill>
                  <a:srgbClr val="0000CD"/>
                </a:solidFill>
              </a:rPr>
              <a:t>HAVING</a:t>
            </a:r>
            <a:r>
              <a:rPr i="0"/>
              <a:t> </a:t>
            </a:r>
            <a:r>
              <a:t>condition</a:t>
            </a:r>
          </a:p>
          <a:p>
            <a:pPr marL="0" indent="0" defTabSz="457200">
              <a:spcBef>
                <a:spcPts val="0"/>
              </a:spcBef>
              <a:buSzTx/>
              <a:buNone/>
              <a:defRPr i="1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i="0">
                <a:solidFill>
                  <a:srgbClr val="0000CD"/>
                </a:solidFill>
              </a:rPr>
              <a:t>ORDER</a:t>
            </a:r>
            <a:r>
              <a:rPr i="0"/>
              <a:t> </a:t>
            </a:r>
            <a:r>
              <a:rPr i="0">
                <a:solidFill>
                  <a:srgbClr val="0000CD"/>
                </a:solidFill>
              </a:rPr>
              <a:t>BY</a:t>
            </a:r>
            <a:r>
              <a:rPr i="0"/>
              <a:t> </a:t>
            </a:r>
            <a:r>
              <a:t>column_name(s);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</a:t>
            </a:r>
          </a:p>
        </p:txBody>
      </p:sp>
      <p:sp>
        <p:nvSpPr>
          <p:cNvPr id="129" name="=   equals (comparison operator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=   equals (comparison operator)</a:t>
            </a:r>
          </a:p>
          <a:p>
            <a:pPr/>
            <a:r>
              <a:t>AND, OR</a:t>
            </a:r>
          </a:p>
          <a:p>
            <a:pPr/>
            <a:r>
              <a:t>IN, NOT IN</a:t>
            </a:r>
          </a:p>
          <a:p>
            <a:pPr/>
            <a:r>
              <a:t>LIKE, NOT LIKE</a:t>
            </a:r>
          </a:p>
          <a:p>
            <a:pPr/>
            <a:r>
              <a:t>BETWEEN … AND </a:t>
            </a:r>
          </a:p>
          <a:p>
            <a:pPr/>
            <a:r>
              <a:t>EXISTS, NOT EXISTS</a:t>
            </a:r>
          </a:p>
          <a:p>
            <a:pPr/>
            <a:r>
              <a:t>IS NULL, IS NOT NULL</a:t>
            </a:r>
          </a:p>
          <a:p>
            <a:pPr/>
            <a:r>
              <a:t>comparison operators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Hav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Having</a:t>
            </a:r>
          </a:p>
        </p:txBody>
      </p:sp>
      <p:sp>
        <p:nvSpPr>
          <p:cNvPr id="260" name="Difference between WHERE and HAV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Difference between WHERE and HAVING</a:t>
            </a:r>
          </a:p>
          <a:p>
            <a:pPr lvl="1"/>
            <a:r>
              <a:t>WHERE is only for selecting tuples</a:t>
            </a:r>
          </a:p>
          <a:p>
            <a:pPr lvl="1"/>
            <a:r>
              <a:t>HAVING can only refer to the group-by-ed attribute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In Class 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Class Exercises</a:t>
            </a:r>
          </a:p>
        </p:txBody>
      </p:sp>
      <p:sp>
        <p:nvSpPr>
          <p:cNvPr id="263" name="Insert another double tuple 1, 1…"/>
          <p:cNvSpPr txBox="1"/>
          <p:nvPr>
            <p:ph type="body" idx="1"/>
          </p:nvPr>
        </p:nvSpPr>
        <p:spPr>
          <a:xfrm>
            <a:off x="952500" y="2590800"/>
            <a:ext cx="9973618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Insert another double tuple 1, 1</a:t>
            </a:r>
          </a:p>
          <a:p>
            <a:pPr/>
            <a:r>
              <a:t>Get count and average of the B-values in dependence on A where the count is 2 or less</a:t>
            </a:r>
          </a:p>
        </p:txBody>
      </p:sp>
      <p:graphicFrame>
        <p:nvGraphicFramePr>
          <p:cNvPr id="264" name="Table 1"/>
          <p:cNvGraphicFramePr/>
          <p:nvPr/>
        </p:nvGraphicFramePr>
        <p:xfrm>
          <a:off x="11150600" y="2571750"/>
          <a:ext cx="1270000" cy="565399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508000"/>
                <a:gridCol w="508000"/>
              </a:tblGrid>
              <a:tr h="461058">
                <a:tc gridSpan="2">
                  <a:txBody>
                    <a:bodyPr/>
                    <a:lstStyle/>
                    <a:p>
                      <a:pPr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latin typeface="Helvetica Neue Light"/>
                          <a:ea typeface="Helvetica Neue Light"/>
                          <a:cs typeface="Helvetica Neue Light"/>
                        </a:rPr>
                        <a:t>Table 1</a:t>
                      </a:r>
                    </a:p>
                  </a:txBody>
                  <a:tcPr marL="50800" marR="50800" marT="50800" marB="50800" anchor="ctr" anchorCtr="0" horzOverflow="overflow">
                    <a:lnL/>
                    <a:lnR/>
                    <a:lnT/>
                    <a:lnB/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cPr/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1">
                        <a:hueOff val="114395"/>
                        <a:lumOff val="-2497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1">
                        <a:hueOff val="114395"/>
                        <a:lumOff val="-24975"/>
                      </a:schemeClr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3E5E8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3E5E8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3E5E8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3E5E8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3E5E8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3E5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In Class 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Class Exercises</a:t>
            </a:r>
          </a:p>
        </p:txBody>
      </p:sp>
      <p:graphicFrame>
        <p:nvGraphicFramePr>
          <p:cNvPr id="267" name="Table 1"/>
          <p:cNvGraphicFramePr/>
          <p:nvPr/>
        </p:nvGraphicFramePr>
        <p:xfrm>
          <a:off x="9334500" y="3124200"/>
          <a:ext cx="1905000" cy="1304767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1473200"/>
                <a:gridCol w="1041400"/>
              </a:tblGrid>
              <a:tr h="461058">
                <a:tc gridSpan="3">
                  <a:txBody>
                    <a:bodyPr/>
                    <a:lstStyle/>
                    <a:p>
                      <a:pPr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latin typeface="Helvetica Neue Light"/>
                          <a:ea typeface="Helvetica Neue Light"/>
                          <a:cs typeface="Helvetica Neue Light"/>
                        </a:rPr>
                        <a:t>Table 1</a:t>
                      </a:r>
                    </a:p>
                  </a:txBody>
                  <a:tcPr marL="50800" marR="50800" marT="50800" marB="50800" anchor="ctr" anchorCtr="0" horzOverflow="overflow">
                    <a:lnL/>
                    <a:lnR/>
                    <a:lnT/>
                    <a:lnB/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1">
                        <a:hueOff val="114395"/>
                        <a:lumOff val="-2497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COUNT(B)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1">
                        <a:hueOff val="114395"/>
                        <a:lumOff val="-2497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AVG(B)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1">
                        <a:hueOff val="114395"/>
                        <a:lumOff val="-24975"/>
                      </a:schemeClr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2.0000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3E5E8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2.0000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3E5E8"/>
                    </a:solidFill>
                  </a:tcPr>
                </a:tc>
              </a:tr>
            </a:tbl>
          </a:graphicData>
        </a:graphic>
      </p:graphicFrame>
      <p:sp>
        <p:nvSpPr>
          <p:cNvPr id="268" name="SELECT…"/>
          <p:cNvSpPr txBox="1"/>
          <p:nvPr/>
        </p:nvSpPr>
        <p:spPr>
          <a:xfrm>
            <a:off x="1898575" y="3225800"/>
            <a:ext cx="5372957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    A, COUNT(B), AVG(B)</a:t>
            </a:r>
          </a:p>
          <a:p>
            <a:pPr/>
            <a:r>
              <a:t>FROM</a:t>
            </a:r>
          </a:p>
          <a:p>
            <a:pPr/>
            <a:r>
              <a:t>    R</a:t>
            </a:r>
          </a:p>
          <a:p>
            <a:pPr/>
            <a:r>
              <a:t>GROUP BY A</a:t>
            </a:r>
          </a:p>
          <a:p>
            <a:pPr/>
            <a:r>
              <a:t>HAVING COUNT(B) &lt;= 2;</a:t>
            </a:r>
          </a:p>
        </p:txBody>
      </p:sp>
      <p:graphicFrame>
        <p:nvGraphicFramePr>
          <p:cNvPr id="269" name="Table 1-1"/>
          <p:cNvGraphicFramePr/>
          <p:nvPr/>
        </p:nvGraphicFramePr>
        <p:xfrm>
          <a:off x="7874000" y="3194050"/>
          <a:ext cx="1270000" cy="565399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508000"/>
                <a:gridCol w="508000"/>
              </a:tblGrid>
              <a:tr h="461058">
                <a:tc gridSpan="2">
                  <a:txBody>
                    <a:bodyPr/>
                    <a:lstStyle/>
                    <a:p>
                      <a:pPr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latin typeface="Helvetica Neue Light"/>
                          <a:ea typeface="Helvetica Neue Light"/>
                          <a:cs typeface="Helvetica Neue Light"/>
                        </a:rPr>
                        <a:t>Table 1-1</a:t>
                      </a:r>
                    </a:p>
                  </a:txBody>
                  <a:tcPr marL="50800" marR="50800" marT="50800" marB="50800" anchor="ctr" anchorCtr="0" horzOverflow="overflow">
                    <a:lnL/>
                    <a:lnR/>
                    <a:lnT/>
                    <a:lnB/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cPr/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1">
                        <a:hueOff val="114395"/>
                        <a:lumOff val="-2497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1">
                        <a:hueOff val="114395"/>
                        <a:lumOff val="-24975"/>
                      </a:schemeClr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3E5E8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3E5E8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3E5E8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3E5E8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3E5E8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3E5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In Class 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Class Exercises</a:t>
            </a:r>
          </a:p>
        </p:txBody>
      </p:sp>
      <p:sp>
        <p:nvSpPr>
          <p:cNvPr id="272" name="Get count and average of the B-values in dependence on A where A is less than or equal to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Get count and average of the B-values in dependence on A where A is less than or equal to 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In Class 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Class Exercises</a:t>
            </a:r>
          </a:p>
        </p:txBody>
      </p:sp>
      <p:graphicFrame>
        <p:nvGraphicFramePr>
          <p:cNvPr id="275" name="Table 1"/>
          <p:cNvGraphicFramePr/>
          <p:nvPr/>
        </p:nvGraphicFramePr>
        <p:xfrm>
          <a:off x="8458200" y="2584450"/>
          <a:ext cx="1270000" cy="565399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508000"/>
                <a:gridCol w="508000"/>
              </a:tblGrid>
              <a:tr h="461058">
                <a:tc gridSpan="2">
                  <a:txBody>
                    <a:bodyPr/>
                    <a:lstStyle/>
                    <a:p>
                      <a:pPr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latin typeface="Helvetica Neue Light"/>
                          <a:ea typeface="Helvetica Neue Light"/>
                          <a:cs typeface="Helvetica Neue Light"/>
                        </a:rPr>
                        <a:t>Table 1</a:t>
                      </a:r>
                    </a:p>
                  </a:txBody>
                  <a:tcPr marL="50800" marR="50800" marT="50800" marB="50800" anchor="ctr" anchorCtr="0" horzOverflow="overflow">
                    <a:lnL/>
                    <a:lnR/>
                    <a:lnT/>
                    <a:lnB/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cPr/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1">
                        <a:hueOff val="114395"/>
                        <a:lumOff val="-2497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1">
                        <a:hueOff val="114395"/>
                        <a:lumOff val="-24975"/>
                      </a:schemeClr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3E5E8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3E5E8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3E5E8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3E5E8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3E5E8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3E5E8"/>
                    </a:solidFill>
                  </a:tcPr>
                </a:tc>
              </a:tr>
            </a:tbl>
          </a:graphicData>
        </a:graphic>
      </p:graphicFrame>
      <p:sp>
        <p:nvSpPr>
          <p:cNvPr id="276" name="SELECT…"/>
          <p:cNvSpPr txBox="1"/>
          <p:nvPr/>
        </p:nvSpPr>
        <p:spPr>
          <a:xfrm>
            <a:off x="1466422" y="2794000"/>
            <a:ext cx="5372956" cy="3124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    A, COUNT(B), AVG(B)</a:t>
            </a:r>
          </a:p>
          <a:p>
            <a:pPr/>
            <a:r>
              <a:t>FROM</a:t>
            </a:r>
          </a:p>
          <a:p>
            <a:pPr/>
            <a:r>
              <a:t>    R</a:t>
            </a:r>
          </a:p>
          <a:p>
            <a:pPr/>
            <a:r>
              <a:t>WHERE</a:t>
            </a:r>
          </a:p>
          <a:p>
            <a:pPr/>
            <a:r>
              <a:t>    A &lt;= 2</a:t>
            </a:r>
          </a:p>
          <a:p>
            <a:pPr/>
            <a:r>
              <a:t>GROUP BY A;</a:t>
            </a:r>
          </a:p>
        </p:txBody>
      </p:sp>
      <p:graphicFrame>
        <p:nvGraphicFramePr>
          <p:cNvPr id="277" name="Table 1-1"/>
          <p:cNvGraphicFramePr/>
          <p:nvPr/>
        </p:nvGraphicFramePr>
        <p:xfrm>
          <a:off x="10248900" y="2578100"/>
          <a:ext cx="1905000" cy="1304767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1473200"/>
                <a:gridCol w="1041400"/>
              </a:tblGrid>
              <a:tr h="461058">
                <a:tc gridSpan="3">
                  <a:txBody>
                    <a:bodyPr/>
                    <a:lstStyle/>
                    <a:p>
                      <a:pPr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latin typeface="Helvetica Neue Light"/>
                          <a:ea typeface="Helvetica Neue Light"/>
                          <a:cs typeface="Helvetica Neue Light"/>
                        </a:rPr>
                        <a:t>Table 1-1</a:t>
                      </a:r>
                    </a:p>
                  </a:txBody>
                  <a:tcPr marL="50800" marR="50800" marT="50800" marB="50800" anchor="ctr" anchorCtr="0" horzOverflow="overflow">
                    <a:lnL/>
                    <a:lnR/>
                    <a:lnT/>
                    <a:lnB/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1">
                        <a:hueOff val="114395"/>
                        <a:lumOff val="-2497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COUNT(B)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1">
                        <a:hueOff val="114395"/>
                        <a:lumOff val="-2497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AVG(B)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1">
                        <a:hueOff val="114395"/>
                        <a:lumOff val="-24975"/>
                      </a:schemeClr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2.2000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3E5E8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2.0000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3E5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</a:t>
            </a:r>
          </a:p>
        </p:txBody>
      </p:sp>
      <p:sp>
        <p:nvSpPr>
          <p:cNvPr id="280" name="LIMIT gives the maximum number of rows return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LIMIT gives the maximum number of rows returned</a:t>
            </a:r>
          </a:p>
          <a:p>
            <a:pPr lvl="1"/>
            <a:r>
              <a:t>Can be used for a sample</a:t>
            </a:r>
          </a:p>
          <a:p>
            <a:pPr lvl="1"/>
            <a:r>
              <a:t>Can be used with ORDER BY ASC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</a:t>
            </a:r>
          </a:p>
        </p:txBody>
      </p:sp>
      <p:sp>
        <p:nvSpPr>
          <p:cNvPr id="283" name="Use the employees databas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the employees database</a:t>
            </a:r>
          </a:p>
          <a:p>
            <a:pPr lvl="1"/>
            <a:r>
              <a:t>Find the five employees that have made the most money</a:t>
            </a:r>
          </a:p>
          <a:p>
            <a:pPr lvl="2"/>
            <a:r>
              <a:t>Hint:  The Salary table has the information but employees have different salaries over time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</a:t>
            </a:r>
          </a:p>
        </p:txBody>
      </p:sp>
      <p:graphicFrame>
        <p:nvGraphicFramePr>
          <p:cNvPr id="286" name="Table 1"/>
          <p:cNvGraphicFramePr/>
          <p:nvPr/>
        </p:nvGraphicFramePr>
        <p:xfrm>
          <a:off x="4603750" y="6191250"/>
          <a:ext cx="1905000" cy="2609534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511300"/>
                <a:gridCol w="1473200"/>
                <a:gridCol w="1701800"/>
              </a:tblGrid>
              <a:tr h="461058">
                <a:tc gridSpan="3">
                  <a:txBody>
                    <a:bodyPr/>
                    <a:lstStyle/>
                    <a:p>
                      <a:pPr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latin typeface="Helvetica Neue Light"/>
                          <a:ea typeface="Helvetica Neue Light"/>
                          <a:cs typeface="Helvetica Neue Light"/>
                        </a:rPr>
                        <a:t>Table 1</a:t>
                      </a:r>
                    </a:p>
                  </a:txBody>
                  <a:tcPr marL="50800" marR="50800" marT="50800" marB="50800" anchor="ctr" anchorCtr="0" horzOverflow="overflow">
                    <a:lnL/>
                    <a:lnR/>
                    <a:lnT/>
                    <a:lnB/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cPr/>
                </a:tc>
                <a:tc hMerge="1">
                  <a:tcPr/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first_name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1">
                        <a:hueOff val="114395"/>
                        <a:lumOff val="-2497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last_name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1">
                        <a:hueOff val="114395"/>
                        <a:lumOff val="-2497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MAX(salary)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1">
                        <a:hueOff val="114395"/>
                        <a:lumOff val="-24975"/>
                      </a:schemeClr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Tokuyasu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Pesch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158220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Xiahua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Whitcomb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3E5E8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155709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3E5E8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Tsutomu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Alameldin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155377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Willard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Baca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3E5E8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154459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E3E5E8"/>
                    </a:solidFill>
                  </a:tcPr>
                </a:tc>
              </a:tr>
              <a:tr h="43492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Ibibia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Junet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150345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87" name="SELECT…"/>
          <p:cNvSpPr txBox="1"/>
          <p:nvPr/>
        </p:nvSpPr>
        <p:spPr>
          <a:xfrm>
            <a:off x="1022275" y="2006599"/>
            <a:ext cx="8802515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    first_name, last_name, MAX(salary)</a:t>
            </a:r>
          </a:p>
          <a:p>
            <a:pPr/>
            <a:r>
              <a:t>FROM</a:t>
            </a:r>
          </a:p>
          <a:p>
            <a:pPr/>
            <a:r>
              <a:t>    salaries,</a:t>
            </a:r>
          </a:p>
          <a:p>
            <a:pPr/>
            <a:r>
              <a:t>    employees</a:t>
            </a:r>
          </a:p>
          <a:p>
            <a:pPr/>
            <a:r>
              <a:t>WHERE</a:t>
            </a:r>
          </a:p>
          <a:p>
            <a:pPr/>
            <a:r>
              <a:t>    employees.emp_no = salaries.emp_no</a:t>
            </a:r>
          </a:p>
          <a:p>
            <a:pPr/>
            <a:r>
              <a:t>GROUP BY salaries.emp_no</a:t>
            </a:r>
          </a:p>
          <a:p>
            <a:pPr/>
            <a:r>
              <a:t>ORDER BY MAX(salary) DESC</a:t>
            </a:r>
          </a:p>
          <a:p>
            <a:pPr/>
            <a:r>
              <a:t>LIMIT 5;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</a:t>
            </a:r>
          </a:p>
        </p:txBody>
      </p:sp>
      <p:sp>
        <p:nvSpPr>
          <p:cNvPr id="132" name="AND operato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AND operator</a:t>
            </a:r>
          </a:p>
          <a:p>
            <a:pPr lvl="1"/>
            <a:r>
              <a:t>Combines two statements (concerning one or more tables)</a:t>
            </a:r>
          </a:p>
        </p:txBody>
      </p:sp>
      <p:sp>
        <p:nvSpPr>
          <p:cNvPr id="133" name="SELECT…"/>
          <p:cNvSpPr txBox="1"/>
          <p:nvPr/>
        </p:nvSpPr>
        <p:spPr>
          <a:xfrm>
            <a:off x="1600200" y="4387850"/>
            <a:ext cx="9488426" cy="2692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SELECT </a:t>
            </a:r>
          </a:p>
          <a:p>
            <a:pPr/>
            <a:r>
              <a:t>   *</a:t>
            </a:r>
          </a:p>
          <a:p>
            <a:pPr/>
            <a:r>
              <a:t>FROM</a:t>
            </a:r>
          </a:p>
          <a:p>
            <a:pPr/>
            <a:r>
              <a:t>   employees</a:t>
            </a:r>
          </a:p>
          <a:p>
            <a:pPr/>
            <a:r>
              <a:t>WHERE</a:t>
            </a:r>
          </a:p>
          <a:p>
            <a:pPr/>
            <a:r>
              <a:t>   first_name = 'Denis' and gender = 'M;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</a:t>
            </a:r>
          </a:p>
        </p:txBody>
      </p:sp>
      <p:sp>
        <p:nvSpPr>
          <p:cNvPr id="136" name="OR  is the Boolean o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OR  is the Boolean or</a:t>
            </a:r>
          </a:p>
          <a:p>
            <a:pPr/>
            <a:r>
              <a:t>Trick Question: How many records will this query return?</a:t>
            </a:r>
          </a:p>
        </p:txBody>
      </p:sp>
      <p:sp>
        <p:nvSpPr>
          <p:cNvPr id="137" name="SELECT…"/>
          <p:cNvSpPr txBox="1"/>
          <p:nvPr/>
        </p:nvSpPr>
        <p:spPr>
          <a:xfrm>
            <a:off x="43408" y="4876800"/>
            <a:ext cx="12917984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   *</a:t>
            </a:r>
          </a:p>
          <a:p>
            <a:pPr/>
            <a:r>
              <a:t>FROM</a:t>
            </a:r>
          </a:p>
          <a:p>
            <a:pPr/>
            <a:r>
              <a:t>   employees</a:t>
            </a:r>
          </a:p>
          <a:p>
            <a:pPr/>
            <a:r>
              <a:t>WHERE</a:t>
            </a:r>
          </a:p>
          <a:p>
            <a:pPr/>
            <a:r>
              <a:t>   last_name = 'Denis' AND gender = 'M' OR gender = 'F'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</a:t>
            </a:r>
          </a:p>
        </p:txBody>
      </p:sp>
      <p:sp>
        <p:nvSpPr>
          <p:cNvPr id="140" name="Operator precedenc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Operator precedence:</a:t>
            </a:r>
          </a:p>
          <a:p>
            <a:pPr lvl="1"/>
            <a:r>
              <a:t>AND &lt; OR</a:t>
            </a:r>
          </a:p>
        </p:txBody>
      </p:sp>
      <p:sp>
        <p:nvSpPr>
          <p:cNvPr id="141" name="SELECT…"/>
          <p:cNvSpPr txBox="1"/>
          <p:nvPr/>
        </p:nvSpPr>
        <p:spPr>
          <a:xfrm>
            <a:off x="43408" y="4914900"/>
            <a:ext cx="12933227" cy="2616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900"/>
            </a:pPr>
            <a:r>
              <a:t>SELECT </a:t>
            </a:r>
          </a:p>
          <a:p>
            <a:pPr>
              <a:defRPr sz="2900"/>
            </a:pPr>
            <a:r>
              <a:t>   *</a:t>
            </a:r>
          </a:p>
          <a:p>
            <a:pPr>
              <a:defRPr sz="2900"/>
            </a:pPr>
            <a:r>
              <a:t>FROM</a:t>
            </a:r>
          </a:p>
          <a:p>
            <a:pPr>
              <a:defRPr sz="2900"/>
            </a:pPr>
            <a:r>
              <a:t>   employees</a:t>
            </a:r>
          </a:p>
          <a:p>
            <a:pPr>
              <a:defRPr sz="2900"/>
            </a:pPr>
            <a:r>
              <a:t>WHERE</a:t>
            </a:r>
          </a:p>
          <a:p>
            <a:pPr>
              <a:defRPr sz="2900"/>
            </a:pPr>
            <a:r>
              <a:t>   last_name = 'Denis' AND (gender = 'M' OR gender = 'F')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</a:t>
            </a:r>
          </a:p>
        </p:txBody>
      </p:sp>
      <p:sp>
        <p:nvSpPr>
          <p:cNvPr id="144" name="Quiz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Quiz:</a:t>
            </a:r>
          </a:p>
          <a:p>
            <a:pPr lvl="1"/>
            <a:r>
              <a:t>Retrieve all female employees with first name 'Aruna' or 'Kelly'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ELEC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</a:t>
            </a:r>
          </a:p>
        </p:txBody>
      </p:sp>
      <p:sp>
        <p:nvSpPr>
          <p:cNvPr id="147" name="IN, NOT I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IN, NOT IN</a:t>
            </a:r>
          </a:p>
          <a:p>
            <a:pPr lvl="1"/>
            <a:r>
              <a:t>Checks for membership in lists</a:t>
            </a:r>
          </a:p>
          <a:p>
            <a:pPr lvl="1"/>
            <a:r>
              <a:t>MySQL: faster than equivalent OR formulation</a:t>
            </a:r>
          </a:p>
        </p:txBody>
      </p:sp>
      <p:sp>
        <p:nvSpPr>
          <p:cNvPr id="148" name="SELECT…"/>
          <p:cNvSpPr txBox="1"/>
          <p:nvPr/>
        </p:nvSpPr>
        <p:spPr>
          <a:xfrm>
            <a:off x="843638" y="5270500"/>
            <a:ext cx="11317524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</a:t>
            </a:r>
          </a:p>
          <a:p>
            <a:pPr/>
            <a:r>
              <a:t>   *</a:t>
            </a:r>
          </a:p>
          <a:p>
            <a:pPr/>
            <a:r>
              <a:t>FROM</a:t>
            </a:r>
          </a:p>
          <a:p>
            <a:pPr/>
            <a:r>
              <a:t>   employees</a:t>
            </a:r>
          </a:p>
          <a:p>
            <a:pPr/>
            <a:r>
              <a:t>WHERE</a:t>
            </a:r>
          </a:p>
          <a:p>
            <a:pPr/>
            <a:r>
              <a:t>   first_name NOT IN ('Elvis','Kevin','Thomas');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