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o SQL Databas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SQL Databases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50" name="To deal with very large data and with high operations volum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deal with very large data and with high operations volume:</a:t>
            </a:r>
          </a:p>
          <a:p>
            <a:pPr/>
            <a:r>
              <a:t>Principles of Denormalization, Duplication, Intelligent Keys </a:t>
            </a:r>
          </a:p>
          <a:p>
            <a:pPr lvl="1"/>
            <a:r>
              <a:t>Denormalize by duplicating data in more than one table</a:t>
            </a:r>
          </a:p>
          <a:p>
            <a:pPr lvl="2"/>
            <a:r>
              <a:t>Avoids aggregation at read time</a:t>
            </a:r>
          </a:p>
          <a:p>
            <a:pPr lvl="2"/>
            <a:r>
              <a:t>Pre-materialize required views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56" name="Some property values are really references to foreign aggregates…"/>
          <p:cNvSpPr txBox="1"/>
          <p:nvPr>
            <p:ph type="body" sz="half" idx="1"/>
          </p:nvPr>
        </p:nvSpPr>
        <p:spPr>
          <a:xfrm>
            <a:off x="952500" y="2590800"/>
            <a:ext cx="7012633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Some property values are really references to foreign aggregates</a:t>
            </a:r>
          </a:p>
          <a:p>
            <a:pPr lvl="1"/>
            <a:r>
              <a:t>Aggregate’s identifier is a foreign key</a:t>
            </a:r>
          </a:p>
          <a:p>
            <a:pPr/>
            <a:r>
              <a:t>Relationships between them are not explicitly accessible</a:t>
            </a:r>
          </a:p>
          <a:p>
            <a:pPr lvl="1"/>
            <a:r>
              <a:t>Joining aggregates becomes expensive</a:t>
            </a:r>
          </a:p>
        </p:txBody>
      </p:sp>
      <p:pic>
        <p:nvPicPr>
          <p:cNvPr id="457" name="Screen Shot 2019-02-12 at 5.43.56 PM.png" descr="Screen Shot 2019-02-12 at 5.43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3673" y="4559643"/>
            <a:ext cx="4235924" cy="3128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60" name="Relational Database…"/>
          <p:cNvSpPr txBox="1"/>
          <p:nvPr>
            <p:ph type="body" idx="1"/>
          </p:nvPr>
        </p:nvSpPr>
        <p:spPr>
          <a:xfrm>
            <a:off x="784969" y="2590800"/>
            <a:ext cx="1126733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Relational Database</a:t>
            </a:r>
          </a:p>
          <a:p>
            <a:pPr lvl="1"/>
            <a:r>
              <a:t>Some queries are simple: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SELECT p1.Person</a:t>
            </a:r>
            <a:br/>
            <a:r>
              <a:t>FROM Person p1 JOIN PersonFriend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ON PersonFriend.FriendID = p1.ID JOIN Person p2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ON PersonFriend.PersonID = p2.ID WHERE p2.Person = 'Bob' </a:t>
            </a:r>
          </a:p>
        </p:txBody>
      </p:sp>
      <p:pic>
        <p:nvPicPr>
          <p:cNvPr id="461" name="Screen Shot 2019-02-19 at 1.14.35 PM.png" descr="Screen Shot 2019-02-19 at 1.14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932" y="5858519"/>
            <a:ext cx="8595469" cy="255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64" name="Relational Database…"/>
          <p:cNvSpPr txBox="1"/>
          <p:nvPr>
            <p:ph type="body" idx="1"/>
          </p:nvPr>
        </p:nvSpPr>
        <p:spPr>
          <a:xfrm>
            <a:off x="784969" y="2590800"/>
            <a:ext cx="1126733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Relational Database</a:t>
            </a:r>
          </a:p>
          <a:p>
            <a:pPr lvl="1"/>
            <a:r>
              <a:t>Some queries are more involved: Friends of Bob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SELECT p1.Person</a:t>
            </a:r>
            <a:br/>
            <a:r>
              <a:t>FROM Person p1 JOIN PersonFriend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ON PersonFriend.PersonID = p1.ID JOIN Person p2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ON PersonFriend.FriendID = p2.ID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WHERE p2.Person = 'Bob'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</a:p>
        </p:txBody>
      </p:sp>
      <p:pic>
        <p:nvPicPr>
          <p:cNvPr id="465" name="Screen Shot 2019-02-19 at 1.14.35 PM.png" descr="Screen Shot 2019-02-19 at 1.14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6932" y="5858519"/>
            <a:ext cx="8595469" cy="255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68" name="Relational Database…"/>
          <p:cNvSpPr txBox="1"/>
          <p:nvPr>
            <p:ph type="body" idx="1"/>
          </p:nvPr>
        </p:nvSpPr>
        <p:spPr>
          <a:xfrm>
            <a:off x="784969" y="2590800"/>
            <a:ext cx="1126733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Relational Database</a:t>
            </a:r>
          </a:p>
          <a:p>
            <a:pPr lvl="1">
              <a:defRPr sz="3000"/>
            </a:pPr>
            <a:r>
              <a:t>Some queries others are difficult: Alice’s friends of friends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SELECT p1.Person AS PERSON, p2.Person AS FRIEND_OF_FRIEND FROM PersonFriend pf1 JOIN Person p1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ON pf1.PersonID = p1.ID JOIN PersonFriend pf2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ON pf2.PersonID = pf1.FriendID JOIN Person p2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ON pf2.FriendID = p2.ID</a:t>
            </a:r>
            <a:br/>
            <a:r>
              <a:t>WHERE p1.Person = 'Alice' AND pf2.FriendID &lt;&gt; p1.ID </a:t>
            </a:r>
          </a:p>
          <a:p>
            <a:pPr lvl="1" marL="0" indent="0">
              <a:spcBef>
                <a:spcPts val="0"/>
              </a:spcBef>
              <a:buSzTx/>
              <a:buNone/>
              <a:defRPr sz="23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</a:p>
        </p:txBody>
      </p:sp>
      <p:pic>
        <p:nvPicPr>
          <p:cNvPr id="469" name="Screen Shot 2019-02-19 at 1.14.35 PM.png" descr="Screen Shot 2019-02-19 at 1.14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0900" y="6176019"/>
            <a:ext cx="8595469" cy="255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72" name="Property graph model by Ne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297815" indent="-297815" defTabSz="391414">
              <a:spcBef>
                <a:spcPts val="1400"/>
              </a:spcBef>
              <a:defRPr sz="2144"/>
            </a:pPr>
            <a:r>
              <a:t>Property graph model by Neon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  <a:r>
              <a:t>Each vertex consists of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A unique identifier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A set of outgoing edges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A set of incoming edges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A collection of properties — key-value pairs</a:t>
            </a:r>
          </a:p>
          <a:p>
            <a:pPr lvl="1" marL="595630" indent="-297815" defTabSz="391414">
              <a:spcBef>
                <a:spcPts val="1400"/>
              </a:spcBef>
              <a:defRPr sz="2144"/>
            </a:pPr>
            <a:r>
              <a:t>Each edge consists of 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A unique identifier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The tail vertex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The head vertex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A label to describe the relationship</a:t>
            </a:r>
          </a:p>
          <a:p>
            <a:pPr lvl="2" marL="893444" indent="-297815" defTabSz="391414">
              <a:spcBef>
                <a:spcPts val="1400"/>
              </a:spcBef>
              <a:defRPr sz="2144"/>
            </a:pPr>
            <a:r>
              <a:t>A collection of properties — key-value pairs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6150" y="3187700"/>
            <a:ext cx="6032500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78" name="Order history as a property grap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Order history as a property graph</a:t>
            </a:r>
          </a:p>
        </p:txBody>
      </p:sp>
      <p:pic>
        <p:nvPicPr>
          <p:cNvPr id="479" name="Screen Shot 2019-02-12 at 5.54.02 PM.png" descr="Screen Shot 2019-02-12 at 5.54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8850" y="3774529"/>
            <a:ext cx="6007100" cy="452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82" name="Processing queries in Neo4j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Processing queries in Neo4j</a:t>
            </a:r>
          </a:p>
          <a:p>
            <a:pPr lvl="1"/>
            <a:r>
              <a:t>Use Cypher (from “The matrix”)</a:t>
            </a:r>
          </a:p>
          <a:p>
            <a:pPr lvl="1"/>
            <a:r>
              <a:t>Can describe a path</a:t>
            </a:r>
          </a:p>
        </p:txBody>
      </p:sp>
      <p:pic>
        <p:nvPicPr>
          <p:cNvPr id="483" name="Screen Shot 2019-02-12 at 5.56.33 PM.png" descr="Screen Shot 2019-02-12 at 5.56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7634" y="5502919"/>
            <a:ext cx="60706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(emil)&lt;-[:KNOWS]-(jim)-[:KNOWS]-&gt;(ian)-[:KNOWS]-&gt;(emil)"/>
          <p:cNvSpPr txBox="1"/>
          <p:nvPr/>
        </p:nvSpPr>
        <p:spPr>
          <a:xfrm>
            <a:off x="1625600" y="7950200"/>
            <a:ext cx="10357247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 (emil)&lt;-[:KNOWS]-(jim)-[:KNOWS]-&gt;(ian)-[:KNOWS]-&gt;(emil)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pic>
        <p:nvPicPr>
          <p:cNvPr id="487" name="Screen Shot 2019-02-12 at 5.56.33 PM.png" descr="Screen Shot 2019-02-12 at 5.56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100" y="2734319"/>
            <a:ext cx="6070600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(emil:Person {name:'Emil'})…"/>
          <p:cNvSpPr txBox="1"/>
          <p:nvPr/>
        </p:nvSpPr>
        <p:spPr>
          <a:xfrm>
            <a:off x="2512690" y="6174740"/>
            <a:ext cx="779651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(emil:Person {name:'Emil'})</a:t>
            </a:r>
          </a:p>
          <a:p>
            <a:pPr/>
            <a:r>
              <a:t>      &lt;-[:KNOWS]-(jim:Person {name:'Jim'})</a:t>
            </a:r>
          </a:p>
          <a:p>
            <a:pPr/>
            <a:r>
              <a:t>      -[:KNOWS]-&gt;(ian:Person {name:'Ian'})</a:t>
            </a:r>
          </a:p>
          <a:p>
            <a:pPr/>
            <a:r>
              <a:t>      -[:KNOWS]-&gt;(emil)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91" name="Finding the mutual friends of Jim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the mutual friends of Jim:</a:t>
            </a:r>
          </a:p>
        </p:txBody>
      </p:sp>
      <p:sp>
        <p:nvSpPr>
          <p:cNvPr id="492" name="MATCH (a:Person {name:'Jim'})-[:KNOWS]-&gt;(b)-[:KNOWS]-&gt;(c), (a)-[:KNOWS]-&gt;(c)…"/>
          <p:cNvSpPr txBox="1"/>
          <p:nvPr/>
        </p:nvSpPr>
        <p:spPr>
          <a:xfrm>
            <a:off x="939800" y="4140200"/>
            <a:ext cx="11637616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MATCH (a:Person {name:'Jim'})-[:KNOWS]-&gt;(b)-[:KNOWS]-&gt;(c), (a)-[:KNOWS]-&gt;(c) </a:t>
            </a:r>
          </a:p>
          <a:p>
            <a:pPr/>
            <a:r>
              <a:t>RETURN b, c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53" name="Denormaliz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Denormalization:</a:t>
            </a:r>
          </a:p>
          <a:p>
            <a:pPr lvl="1"/>
            <a:r>
              <a:t>We normalize to avoid write anomalies</a:t>
            </a:r>
          </a:p>
          <a:p>
            <a:pPr lvl="2"/>
            <a:r>
              <a:t>A given fact is represented in a single value</a:t>
            </a:r>
          </a:p>
          <a:p>
            <a:pPr lvl="2"/>
            <a:r>
              <a:t>A new fact or a changed fact affect a single tuple</a:t>
            </a:r>
          </a:p>
          <a:p>
            <a:pPr lvl="2"/>
            <a:r>
              <a:t>We use joins in order to recombine facts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95" name="Triple Sto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Triple Stores</a:t>
            </a:r>
          </a:p>
          <a:p>
            <a:pPr/>
          </a:p>
          <a:p>
            <a:pPr/>
            <a:r>
              <a:t>Information is stored as (subject, predicate, object)</a:t>
            </a:r>
          </a:p>
          <a:p>
            <a:pPr lvl="1"/>
            <a:r>
              <a:t>Subjects correspond to vertices</a:t>
            </a:r>
          </a:p>
          <a:p>
            <a:pPr lvl="1"/>
            <a:r>
              <a:t>Objects are</a:t>
            </a:r>
          </a:p>
          <a:p>
            <a:pPr lvl="2"/>
            <a:r>
              <a:t>A value in a primitive data type — ( jim : age : </a:t>
            </a:r>
            <a:r>
              <a:rPr b="1"/>
              <a:t>64</a:t>
            </a:r>
            <a:r>
              <a:t>)</a:t>
            </a:r>
          </a:p>
          <a:p>
            <a:pPr lvl="2"/>
            <a:r>
              <a:t>Another vertex — (jim : friend_of : thomas)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98" name="@prefix : &lt;/example&gt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@prefix : &lt;/example&gt;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_:lucy    a            :Person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_:lucy    :name        “Lucy”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_:lucy    :born_in     _:idaho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_:idaho   a            :Location</a:t>
            </a:r>
          </a:p>
          <a:p>
            <a:pPr lvl="1"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_:idaho   :name        “Idaho”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_:idaho   :type        “State”</a:t>
            </a:r>
          </a:p>
          <a:p>
            <a:pPr lvl="1" marL="0" indent="0">
              <a:spcBef>
                <a:spcPts val="0"/>
              </a:spcBef>
              <a:buSzTx/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_:idaho   :within      _:usa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501" name="Triple stores are the language of the semantic we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Triple stores are the language of the semantic web</a:t>
            </a:r>
          </a:p>
          <a:p>
            <a:pPr/>
            <a:r>
              <a:t>Semantic web:</a:t>
            </a:r>
          </a:p>
          <a:p>
            <a:pPr lvl="1"/>
            <a:r>
              <a:t>Machine readable description of type of links</a:t>
            </a:r>
          </a:p>
          <a:p>
            <a:pPr lvl="2"/>
            <a:r>
              <a:t>e.g. image, text, …</a:t>
            </a:r>
          </a:p>
          <a:p>
            <a:pPr lvl="1"/>
            <a:r>
              <a:t>Creates web of data — a database of everything</a:t>
            </a:r>
          </a:p>
          <a:p>
            <a:pPr/>
            <a:r>
              <a:t>Stored in Resource Description Framework (RDF)</a:t>
            </a:r>
          </a:p>
          <a:p>
            <a:pPr/>
            <a:r>
              <a:t>SPARQL — query language for triple stores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56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Orders has OrderNumber, Dates and Status</a:t>
            </a:r>
          </a:p>
          <a:p>
            <a:pPr lvl="1"/>
            <a:r>
              <a:t>Orderdetails has OrderNumber, Items, Quantities and Prices</a:t>
            </a:r>
          </a:p>
          <a:p>
            <a:pPr lvl="1"/>
            <a:r>
              <a:t>If a status changes: only update one row in orders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59" name="Example continu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Example continued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Price of normalization is joins for a query like: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“What is the sales volume by a given sales person?”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Denormalization: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Join orders and orderdetails on orderNumber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Creates a write anomaly: If an order is shipped, need to update several rows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But avoids the join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You can do this as a materialized 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62" name="Denormalize, Duplication, Intelligent Keys (DDI) princip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b="1"/>
            </a:pPr>
            <a:r>
              <a:t>D</a:t>
            </a:r>
            <a:r>
              <a:rPr b="0"/>
              <a:t>enormalize, </a:t>
            </a:r>
            <a:r>
              <a:t>D</a:t>
            </a:r>
            <a:r>
              <a:rPr b="0"/>
              <a:t>uplication, </a:t>
            </a:r>
            <a:r>
              <a:t>I</a:t>
            </a:r>
            <a:r>
              <a:rPr b="0"/>
              <a:t>ntelligent Keys (</a:t>
            </a:r>
            <a:r>
              <a:t>DDI</a:t>
            </a:r>
            <a:r>
              <a:rPr b="0"/>
              <a:t>) principles</a:t>
            </a:r>
            <a:endParaRPr b="0"/>
          </a:p>
          <a:p>
            <a:pPr lvl="1">
              <a:defRPr b="1"/>
            </a:pPr>
            <a:r>
              <a:rPr b="0"/>
              <a:t>Aggregate related tables into a big table</a:t>
            </a:r>
            <a:endParaRPr b="0"/>
          </a:p>
          <a:p>
            <a:pPr lvl="2">
              <a:defRPr b="1"/>
            </a:pPr>
            <a:r>
              <a:rPr b="0"/>
              <a:t>Prefer “tall-narrow” over “flat-wide”</a:t>
            </a:r>
            <a:endParaRPr b="0"/>
          </a:p>
          <a:p>
            <a:pPr lvl="2">
              <a:defRPr b="1"/>
            </a:pPr>
            <a:r>
              <a:rPr b="0"/>
              <a:t>I.e. many rows, few columns over many columns, few rows</a:t>
            </a:r>
            <a:endParaRPr b="0"/>
          </a:p>
          <a:p>
            <a:pPr lvl="1">
              <a:defRPr b="1"/>
            </a:pPr>
            <a:r>
              <a:rPr b="0"/>
              <a:t>Select the most suitable key: </a:t>
            </a:r>
            <a:r>
              <a:rPr i="1"/>
              <a:t>row key </a:t>
            </a:r>
            <a:r>
              <a:rPr b="0"/>
              <a:t>(the intelligent key)</a:t>
            </a:r>
            <a:endParaRPr i="1"/>
          </a:p>
          <a:p>
            <a:pPr lvl="2"/>
            <a:r>
              <a:t>Candidates can be measured by the amount of times a primary key becomes a foreign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65" name="DDI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DDI:</a:t>
            </a:r>
          </a:p>
          <a:p>
            <a:pPr lvl="1"/>
            <a:r>
              <a:t>Once a tall-lean table structure is used</a:t>
            </a:r>
          </a:p>
          <a:p>
            <a:pPr lvl="1"/>
            <a:r>
              <a:t>Can define </a:t>
            </a:r>
            <a:r>
              <a:rPr b="1" i="1"/>
              <a:t>automatic sharding</a:t>
            </a:r>
            <a:endParaRPr b="1" i="1"/>
          </a:p>
          <a:p>
            <a:pPr lvl="2"/>
            <a:r>
              <a:t>Horizontal fragmentation by row-key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68" name="Example: HBase URL Shortener (Hush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HBase URL Shortener (Hush)</a:t>
            </a:r>
          </a:p>
          <a:p>
            <a:pPr lvl="1"/>
            <a:r>
              <a:t>user(</a:t>
            </a:r>
            <a:r>
              <a:rPr u="sng"/>
              <a:t>id</a:t>
            </a:r>
            <a:r>
              <a:t>, username, credentials, rules, first_name, last_name, email) with unique username constraint</a:t>
            </a:r>
          </a:p>
          <a:p>
            <a:pPr lvl="1"/>
            <a:r>
              <a:t>url(</a:t>
            </a:r>
            <a:r>
              <a:rPr u="sng"/>
              <a:t>id</a:t>
            </a:r>
            <a:r>
              <a:t>, url, refShortID, title, description, content)</a:t>
            </a:r>
          </a:p>
          <a:p>
            <a:pPr lvl="1"/>
            <a:r>
              <a:t>shorturl(id, userID, urlID, shortID, refShortID, description) with unique shortID and F.K. userID and urlID</a:t>
            </a:r>
          </a:p>
          <a:p>
            <a:pPr lvl="1"/>
            <a:r>
              <a:t>click(</a:t>
            </a:r>
            <a:r>
              <a:rPr u="sng"/>
              <a:t>id</a:t>
            </a:r>
            <a:r>
              <a:t>, datestamp, shortID, category, dimension, counter) with F.K. shortID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pic>
        <p:nvPicPr>
          <p:cNvPr id="171" name="Screenshot 2023-04-24 at 9.00.09 PM.png" descr="Screenshot 2023-04-24 at 9.00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170" y="2786452"/>
            <a:ext cx="11444587" cy="3922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74" name="Purpose: maps long URLs to short URL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Purpose: maps long URLs to short URLs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1982" y="3470044"/>
            <a:ext cx="7980836" cy="5407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78" name="Short URL can be given to oth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Short URL can be given to others</a:t>
            </a:r>
          </a:p>
          <a:p>
            <a:pPr/>
            <a:r>
              <a:t>This is translated to the full URL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0350" y="4305795"/>
            <a:ext cx="7404100" cy="501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lational Model Shortcomin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Relational Model Shortcomings</a:t>
            </a:r>
          </a:p>
        </p:txBody>
      </p:sp>
      <p:sp>
        <p:nvSpPr>
          <p:cNvPr id="123" name="Need: Greater Scal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Need: Greater Scalability</a:t>
            </a:r>
          </a:p>
          <a:p>
            <a:pPr lvl="1"/>
            <a:r>
              <a:t>High write throughput / very large datasets</a:t>
            </a:r>
          </a:p>
          <a:p>
            <a:pPr/>
            <a:r>
              <a:t>Independence from few vendors — Move towards Open Source</a:t>
            </a:r>
          </a:p>
          <a:p>
            <a:pPr/>
            <a:r>
              <a:t>Need for different query operations </a:t>
            </a:r>
          </a:p>
          <a:p>
            <a:pPr/>
            <a:r>
              <a:t>Restrictiveness of relational schemas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82" name="Each click is tracked, which aggregates to weekly usage numb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Each click is tracked, which aggregates to weekly usage numbers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0350" y="4244462"/>
            <a:ext cx="7404100" cy="501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86" name="All these operations require joi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All these operations require joins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0013" y="3597260"/>
            <a:ext cx="6618737" cy="4484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90" name="Bandwidth probl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Bandwidth problem</a:t>
            </a:r>
          </a:p>
          <a:p>
            <a:pPr lvl="1"/>
            <a:r>
              <a:t>Especially for joins</a:t>
            </a:r>
          </a:p>
          <a:p>
            <a:pPr lvl="1"/>
            <a:r>
              <a:t>Need to store data in joins together, not look them up separately</a:t>
            </a:r>
          </a:p>
          <a:p>
            <a:pPr lvl="1"/>
            <a:r>
              <a:t>But can relax on the consistency model:</a:t>
            </a:r>
          </a:p>
          <a:p>
            <a:pPr lvl="2"/>
            <a:r>
              <a:t>No need to serialize short URL creation or URL translations or have atomic updates</a:t>
            </a:r>
          </a:p>
          <a:p>
            <a:pPr lvl="1"/>
            <a:r>
              <a:t>Might be able to relax integrity constraints</a:t>
            </a:r>
          </a:p>
          <a:p>
            <a:pPr lvl="2"/>
            <a:r>
              <a:t>Statistics need to be approximately correct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93" name="Denormaliz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Denormalization:</a:t>
            </a:r>
          </a:p>
          <a:p>
            <a:pPr lvl="1"/>
            <a:r>
              <a:t>Key idea: Store data together that is likely to be joined</a:t>
            </a:r>
          </a:p>
          <a:p>
            <a:pPr lvl="1"/>
            <a:r>
              <a:t>Means: </a:t>
            </a:r>
          </a:p>
          <a:p>
            <a:pPr lvl="2"/>
            <a:r>
              <a:t>massive duplication of data</a:t>
            </a:r>
          </a:p>
          <a:p>
            <a:pPr lvl="2"/>
            <a:r>
              <a:t>relaxed consistency needed</a:t>
            </a:r>
          </a:p>
          <a:p>
            <a:pPr lvl="2"/>
            <a:r>
              <a:t>but faster reads / writes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undamental Ide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Ideas</a:t>
            </a:r>
          </a:p>
        </p:txBody>
      </p:sp>
      <p:sp>
        <p:nvSpPr>
          <p:cNvPr id="196" name="Wide column sto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Wide column stores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names and format of columns can vary from row to row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Each row is a key-value pair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First implemented with Google's BigTable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Implemented by Cassandra, HBase, MS Azure Cosmos DB, …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3279" y="4113711"/>
            <a:ext cx="4098242" cy="2299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undamental Ide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Ideas</a:t>
            </a:r>
          </a:p>
        </p:txBody>
      </p:sp>
      <p:sp>
        <p:nvSpPr>
          <p:cNvPr id="200" name="Document datab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Document databases </a:t>
            </a:r>
          </a:p>
          <a:p>
            <a:pPr lvl="1"/>
            <a:r>
              <a:t>Uses a format like JSON document</a:t>
            </a:r>
          </a:p>
          <a:p>
            <a:pPr lvl="1"/>
            <a:r>
              <a:t>MongoDB, XML databases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Fundamental Ide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Ideas</a:t>
            </a:r>
          </a:p>
        </p:txBody>
      </p:sp>
      <p:sp>
        <p:nvSpPr>
          <p:cNvPr id="203" name="Key-value databa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Key-value database</a:t>
            </a:r>
          </a:p>
          <a:p>
            <a:pPr lvl="1"/>
            <a:r>
              <a:t>Every record is a key-value pair</a:t>
            </a:r>
          </a:p>
          <a:p>
            <a:pPr lvl="1"/>
            <a:r>
              <a:t>A large set of tools predating no-sql databases in general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undamental Ide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Ideas</a:t>
            </a:r>
          </a:p>
        </p:txBody>
      </p:sp>
      <p:sp>
        <p:nvSpPr>
          <p:cNvPr id="206" name="Graph datab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Graph databases</a:t>
            </a:r>
          </a:p>
          <a:p>
            <a:pPr lvl="1"/>
            <a:r>
              <a:t>Navigational database successor:</a:t>
            </a:r>
          </a:p>
          <a:p>
            <a:pPr lvl="2"/>
            <a:r>
              <a:t>information about data interconnectivity or topology as important as data itself</a:t>
            </a:r>
          </a:p>
          <a:p>
            <a:pPr lvl="1"/>
            <a:r>
              <a:t>See below for an example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oSQL Consist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NoSQL Consistency </a:t>
            </a:r>
          </a:p>
        </p:txBody>
      </p:sp>
      <p:sp>
        <p:nvSpPr>
          <p:cNvPr id="209" name="Consistency Levels for NoSQL databa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1165" indent="-431165" defTabSz="566674">
              <a:spcBef>
                <a:spcPts val="2100"/>
              </a:spcBef>
              <a:defRPr sz="3104"/>
            </a:pPr>
            <a:r>
              <a:t>Consistency Levels for NoSQL databases</a:t>
            </a:r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Strict: changes to data are atomic and (appear to) take effect immediately</a:t>
            </a:r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Sequential: every client sees all changes in the same order in which they are applied</a:t>
            </a:r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Causal: all changes that are casually related are observed in the same order by all clients</a:t>
            </a:r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Eventual: When no updates occur for a while, then all pending updates will occur and all replicas are consistent</a:t>
            </a:r>
          </a:p>
          <a:p>
            <a:pPr lvl="1" marL="862330" indent="-431165" defTabSz="566674">
              <a:spcBef>
                <a:spcPts val="2100"/>
              </a:spcBef>
              <a:defRPr sz="3104"/>
            </a:pPr>
            <a:r>
              <a:t>Weak: No guarantee is made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AP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CAP Theorem </a:t>
            </a:r>
          </a:p>
        </p:txBody>
      </p:sp>
      <p:sp>
        <p:nvSpPr>
          <p:cNvPr id="212" name="A distributed system can only achieve two out of the three goals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distributed system can only achieve two out of the three goals of</a:t>
            </a:r>
          </a:p>
          <a:p>
            <a:pPr lvl="1"/>
            <a:r>
              <a:t>Consistency</a:t>
            </a:r>
          </a:p>
          <a:p>
            <a:pPr lvl="1"/>
            <a:r>
              <a:t>Availability</a:t>
            </a:r>
          </a:p>
          <a:p>
            <a:pPr lvl="1"/>
            <a:r>
              <a:t>Partition Tolerance</a:t>
            </a:r>
          </a:p>
        </p:txBody>
      </p:sp>
      <p:sp>
        <p:nvSpPr>
          <p:cNvPr id="213" name="A. Fox and E. A. Brewer, &quot;Harvest Yield and Scalable Tolerant Systems&quot;, Proc. 7th Workshop Hot Topics in Operating Systems (HotOS 99) IEEE CS, pp. 174-178, 1999.…"/>
          <p:cNvSpPr txBox="1"/>
          <p:nvPr/>
        </p:nvSpPr>
        <p:spPr>
          <a:xfrm>
            <a:off x="2049187" y="6254008"/>
            <a:ext cx="946584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00"/>
            </a:pPr>
            <a:r>
              <a:t>A. Fox and E. A. Brewer, "Harvest Yield and Scalable Tolerant Systems", </a:t>
            </a:r>
            <a:r>
              <a:rPr i="1"/>
              <a:t>Proc. 7th Workshop Hot Topics in Operating Systems (HotOS 99) IEEE CS</a:t>
            </a:r>
            <a:r>
              <a:t>, pp. 174-178, 1999. 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Brewer, Eric. "CAP twelve years later: How the" rules" have changed." Computer 45.2 (2012): 23-29.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26" name="Example:  Hush — HBase URL Shorten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Example:  Hush — HBase URL Shortener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Hand a URL to a Shortener service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Get a shorter URL back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E.g. to use in twitter messages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Shortener provides usage counter for each shortened URLs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"Vanity URL" that incorporate specific domain names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Need to maintain users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log in to create short URLs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track existing URLs</a:t>
            </a:r>
          </a:p>
          <a:p>
            <a:pPr lvl="2" marL="1106805" indent="-368934" defTabSz="484886">
              <a:spcBef>
                <a:spcPts val="1800"/>
              </a:spcBef>
              <a:defRPr sz="2656"/>
            </a:pPr>
            <a:r>
              <a:t>see reports for daily, weekly, or monthly usage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xample: HUR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Example: HURL </a:t>
            </a:r>
          </a:p>
        </p:txBody>
      </p:sp>
      <p:sp>
        <p:nvSpPr>
          <p:cNvPr id="216" name="HBas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HBase: </a:t>
            </a:r>
          </a:p>
        </p:txBody>
      </p:sp>
      <p:pic>
        <p:nvPicPr>
          <p:cNvPr id="217" name="Screenshot 2023-04-25 at 11.07.53 AM.png" descr="Screenshot 2023-04-25 at 11.07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3631" y="3657908"/>
            <a:ext cx="6155019" cy="251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Screenshot 2023-04-25 at 11.08.15 AM.png" descr="Screenshot 2023-04-25 at 11.08.1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9997" y="3627598"/>
            <a:ext cx="6273161" cy="4212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Alternatives to Relational Schemes: XM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XML</a:t>
            </a:r>
          </a:p>
        </p:txBody>
      </p:sp>
      <p:sp>
        <p:nvSpPr>
          <p:cNvPr id="221" name="Data is often structured hierarchical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is often structured hierarchically</a:t>
            </a:r>
          </a:p>
        </p:txBody>
      </p:sp>
      <p:sp>
        <p:nvSpPr>
          <p:cNvPr id="222" name="Invoice = {…"/>
          <p:cNvSpPr txBox="1"/>
          <p:nvPr/>
        </p:nvSpPr>
        <p:spPr>
          <a:xfrm>
            <a:off x="1080306" y="3409949"/>
            <a:ext cx="9061079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Invoice = </a:t>
            </a:r>
            <a:r>
              <a:rPr>
                <a:solidFill>
                  <a:srgbClr val="FF0000"/>
                </a:solidFill>
              </a:rPr>
              <a:t>{</a:t>
            </a:r>
          </a:p>
          <a:p>
            <a:pPr defTabSz="457200">
              <a:defRPr sz="1600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date</a:t>
            </a:r>
            <a:r>
              <a:rPr>
                <a:solidFill>
                  <a:srgbClr val="777777"/>
                </a:solidFill>
              </a:rPr>
              <a:t> : </a:t>
            </a:r>
            <a:r>
              <a:t>"2008-05-24"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t>invoiceNumber</a:t>
            </a:r>
            <a:r>
              <a:rPr>
                <a:solidFill>
                  <a:srgbClr val="777777"/>
                </a:solidFill>
              </a:rPr>
              <a:t> : </a:t>
            </a:r>
            <a:r>
              <a:rPr>
                <a:solidFill>
                  <a:srgbClr val="FFA500"/>
                </a:solidFill>
              </a:rPr>
              <a:t>421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InvoiceItems : </a:t>
            </a:r>
            <a:r>
              <a:rPr>
                <a:solidFill>
                  <a:srgbClr val="FF0000"/>
                </a:solidFill>
              </a:rPr>
              <a:t>{</a:t>
            </a: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Item : </a:t>
            </a:r>
            <a:r>
              <a:rPr>
                <a:solidFill>
                  <a:srgbClr val="FF0000"/>
                </a:solidFill>
              </a:rPr>
              <a:t>{</a:t>
            </a:r>
          </a:p>
          <a:p>
            <a:pPr defTabSz="457200">
              <a:defRPr sz="1600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rPr>
                <a:solidFill>
                  <a:srgbClr val="0000FF"/>
                </a:solidFill>
              </a:rPr>
              <a:t>description</a:t>
            </a:r>
            <a:r>
              <a:rPr>
                <a:solidFill>
                  <a:srgbClr val="777777"/>
                </a:solidFill>
              </a:rPr>
              <a:t> : </a:t>
            </a:r>
            <a:r>
              <a:t>"Wool Paddock Shet Ret Double Bound Yellow 4'0"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t>quantity</a:t>
            </a:r>
            <a:r>
              <a:rPr>
                <a:solidFill>
                  <a:srgbClr val="777777"/>
                </a:solidFill>
              </a:rPr>
              <a:t> : </a:t>
            </a:r>
            <a:r>
              <a:rPr>
                <a:solidFill>
                  <a:srgbClr val="FFA500"/>
                </a:solidFill>
              </a:rPr>
              <a:t>1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t>unitPrice</a:t>
            </a:r>
            <a:r>
              <a:rPr>
                <a:solidFill>
                  <a:srgbClr val="777777"/>
                </a:solidFill>
              </a:rPr>
              <a:t> : </a:t>
            </a:r>
            <a:r>
              <a:rPr>
                <a:solidFill>
                  <a:srgbClr val="FFA500"/>
                </a:solidFill>
              </a:rPr>
              <a:t>105.00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FF0000"/>
                </a:solidFill>
              </a:rPr>
              <a:t>}</a:t>
            </a: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Item : </a:t>
            </a:r>
            <a:r>
              <a:rPr>
                <a:solidFill>
                  <a:srgbClr val="FF0000"/>
                </a:solidFill>
              </a:rPr>
              <a:t>{</a:t>
            </a:r>
          </a:p>
          <a:p>
            <a:pPr defTabSz="457200">
              <a:defRPr sz="1600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rPr>
                <a:solidFill>
                  <a:srgbClr val="0000FF"/>
                </a:solidFill>
              </a:rPr>
              <a:t>description</a:t>
            </a:r>
            <a:r>
              <a:rPr>
                <a:solidFill>
                  <a:srgbClr val="777777"/>
                </a:solidFill>
              </a:rPr>
              <a:t> : </a:t>
            </a:r>
            <a:r>
              <a:t>"Wool Race Roller and Breastplate Red Double"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t>quantity</a:t>
            </a:r>
            <a:r>
              <a:rPr>
                <a:solidFill>
                  <a:srgbClr val="777777"/>
                </a:solidFill>
              </a:rPr>
              <a:t> : </a:t>
            </a:r>
            <a:r>
              <a:rPr>
                <a:solidFill>
                  <a:srgbClr val="FFA500"/>
                </a:solidFill>
              </a:rPr>
              <a:t>1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t>unitPrice</a:t>
            </a:r>
            <a:r>
              <a:rPr>
                <a:solidFill>
                  <a:srgbClr val="777777"/>
                </a:solidFill>
              </a:rPr>
              <a:t> : </a:t>
            </a:r>
            <a:r>
              <a:rPr>
                <a:solidFill>
                  <a:srgbClr val="FFA500"/>
                </a:solidFill>
              </a:rPr>
              <a:t>75.00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FF0000"/>
                </a:solidFill>
              </a:rPr>
              <a:t>}</a:t>
            </a: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Item : </a:t>
            </a:r>
            <a:r>
              <a:rPr>
                <a:solidFill>
                  <a:srgbClr val="FF0000"/>
                </a:solidFill>
              </a:rPr>
              <a:t>{</a:t>
            </a:r>
          </a:p>
          <a:p>
            <a:pPr defTabSz="457200">
              <a:defRPr sz="1600">
                <a:solidFill>
                  <a:srgbClr val="80808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rPr>
                <a:solidFill>
                  <a:srgbClr val="0000FF"/>
                </a:solidFill>
              </a:rPr>
              <a:t>description</a:t>
            </a:r>
            <a:r>
              <a:rPr>
                <a:solidFill>
                  <a:srgbClr val="777777"/>
                </a:solidFill>
              </a:rPr>
              <a:t> : </a:t>
            </a:r>
            <a:r>
              <a:t>"Paddock Jacket Red Size Medium Inc Embroidery"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t>quantity</a:t>
            </a:r>
            <a:r>
              <a:rPr>
                <a:solidFill>
                  <a:srgbClr val="777777"/>
                </a:solidFill>
              </a:rPr>
              <a:t> : </a:t>
            </a:r>
            <a:r>
              <a:rPr>
                <a:solidFill>
                  <a:srgbClr val="FFA500"/>
                </a:solidFill>
              </a:rPr>
              <a:t>2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00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   </a:t>
            </a:r>
            <a:r>
              <a:t>unitPrice</a:t>
            </a:r>
            <a:r>
              <a:rPr>
                <a:solidFill>
                  <a:srgbClr val="777777"/>
                </a:solidFill>
              </a:rPr>
              <a:t> : </a:t>
            </a:r>
            <a:r>
              <a:rPr>
                <a:solidFill>
                  <a:srgbClr val="FFA500"/>
                </a:solidFill>
              </a:rPr>
              <a:t>67.50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FF0000"/>
                </a:solidFill>
              </a:rPr>
              <a:t>}</a:t>
            </a: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</a:t>
            </a:r>
            <a:r>
              <a:rPr>
                <a:solidFill>
                  <a:srgbClr val="FF0000"/>
                </a:solidFill>
              </a:rPr>
              <a:t>}</a:t>
            </a:r>
          </a:p>
          <a:p>
            <a:pPr defTabSz="457200">
              <a:defRPr sz="1600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lternatives to Relational Schemes: XM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XML</a:t>
            </a:r>
          </a:p>
        </p:txBody>
      </p:sp>
      <p:sp>
        <p:nvSpPr>
          <p:cNvPr id="225" name="As an XML document"/>
          <p:cNvSpPr txBox="1"/>
          <p:nvPr>
            <p:ph type="body" idx="1"/>
          </p:nvPr>
        </p:nvSpPr>
        <p:spPr>
          <a:xfrm>
            <a:off x="952500" y="2590800"/>
            <a:ext cx="1171143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As an XML document</a:t>
            </a:r>
          </a:p>
        </p:txBody>
      </p:sp>
      <p:sp>
        <p:nvSpPr>
          <p:cNvPr id="226" name="&lt;invoice&gt;…"/>
          <p:cNvSpPr txBox="1"/>
          <p:nvPr/>
        </p:nvSpPr>
        <p:spPr>
          <a:xfrm>
            <a:off x="1811535" y="3242987"/>
            <a:ext cx="9381730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FF"/>
                </a:solidFill>
              </a:rPr>
              <a:t>&lt;</a:t>
            </a:r>
            <a:r>
              <a:t>invoice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number</a:t>
            </a:r>
            <a:r>
              <a:rPr>
                <a:solidFill>
                  <a:srgbClr val="0000FF"/>
                </a:solidFill>
              </a:rPr>
              <a:t>&gt;</a:t>
            </a:r>
            <a:r>
              <a:rPr>
                <a:solidFill>
                  <a:srgbClr val="777777"/>
                </a:solidFill>
              </a:rPr>
              <a:t>421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number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</a:t>
            </a:r>
            <a:r>
              <a:rPr>
                <a:solidFill>
                  <a:srgbClr val="0000FF"/>
                </a:solidFill>
              </a:rPr>
              <a:t>&lt;</a:t>
            </a:r>
            <a:r>
              <a:rPr>
                <a:solidFill>
                  <a:srgbClr val="FFA500"/>
                </a:solidFill>
              </a:rPr>
              <a:t>date</a:t>
            </a:r>
            <a:r>
              <a:rPr>
                <a:solidFill>
                  <a:srgbClr val="0000FF"/>
                </a:solidFill>
              </a:rPr>
              <a:t>&gt;</a:t>
            </a:r>
            <a:r>
              <a:t>2008-05-24</a:t>
            </a:r>
            <a:r>
              <a:rPr>
                <a:solidFill>
                  <a:srgbClr val="0000FF"/>
                </a:solidFill>
              </a:rPr>
              <a:t>&lt;/</a:t>
            </a:r>
            <a:r>
              <a:rPr>
                <a:solidFill>
                  <a:srgbClr val="FFA500"/>
                </a:solidFill>
              </a:rPr>
              <a:t>date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items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item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rPr>
                <a:solidFill>
                  <a:srgbClr val="FFA500"/>
                </a:solidFill>
              </a:rPr>
              <a:t>description</a:t>
            </a:r>
            <a:r>
              <a:rPr>
                <a:solidFill>
                  <a:srgbClr val="0000FF"/>
                </a:solidFill>
              </a:rPr>
              <a:t>&gt;</a:t>
            </a:r>
            <a:r>
              <a:t>Wool Paddock Shet Ret Double Bound Yellow 4'0"</a:t>
            </a:r>
            <a:r>
              <a:rPr>
                <a:solidFill>
                  <a:srgbClr val="0000FF"/>
                </a:solidFill>
              </a:rPr>
              <a:t>&lt;/</a:t>
            </a:r>
            <a:r>
              <a:rPr>
                <a:solidFill>
                  <a:srgbClr val="FFA500"/>
                </a:solidFill>
              </a:rPr>
              <a:t>description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quantity</a:t>
            </a:r>
            <a:r>
              <a:rPr>
                <a:solidFill>
                  <a:srgbClr val="0000FF"/>
                </a:solidFill>
              </a:rPr>
              <a:t>&gt;</a:t>
            </a:r>
            <a:r>
              <a:rPr>
                <a:solidFill>
                  <a:srgbClr val="777777"/>
                </a:solidFill>
              </a:rPr>
              <a:t>1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quantity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unitPrice</a:t>
            </a:r>
            <a:r>
              <a:rPr>
                <a:solidFill>
                  <a:srgbClr val="0000FF"/>
                </a:solidFill>
              </a:rPr>
              <a:t>&gt;</a:t>
            </a:r>
            <a:r>
              <a:rPr>
                <a:solidFill>
                  <a:srgbClr val="777777"/>
                </a:solidFill>
              </a:rPr>
              <a:t>105.00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unitPrice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item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item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rPr>
                <a:solidFill>
                  <a:srgbClr val="FFA500"/>
                </a:solidFill>
              </a:rPr>
              <a:t>description</a:t>
            </a:r>
            <a:r>
              <a:rPr>
                <a:solidFill>
                  <a:srgbClr val="0000FF"/>
                </a:solidFill>
              </a:rPr>
              <a:t>&gt;</a:t>
            </a:r>
            <a:r>
              <a:t>Wool Race Roller and Breastplate Red Double</a:t>
            </a:r>
            <a:r>
              <a:rPr>
                <a:solidFill>
                  <a:srgbClr val="0000FF"/>
                </a:solidFill>
              </a:rPr>
              <a:t>&lt;/</a:t>
            </a:r>
            <a:r>
              <a:rPr>
                <a:solidFill>
                  <a:srgbClr val="FFA500"/>
                </a:solidFill>
              </a:rPr>
              <a:t>description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quantity</a:t>
            </a:r>
            <a:r>
              <a:rPr>
                <a:solidFill>
                  <a:srgbClr val="0000FF"/>
                </a:solidFill>
              </a:rPr>
              <a:t>&gt;</a:t>
            </a:r>
            <a:r>
              <a:rPr>
                <a:solidFill>
                  <a:srgbClr val="777777"/>
                </a:solidFill>
              </a:rPr>
              <a:t>1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quantity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unitPrice</a:t>
            </a:r>
            <a:r>
              <a:rPr>
                <a:solidFill>
                  <a:srgbClr val="0000FF"/>
                </a:solidFill>
              </a:rPr>
              <a:t>&gt;</a:t>
            </a:r>
            <a:r>
              <a:rPr>
                <a:solidFill>
                  <a:srgbClr val="777777"/>
                </a:solidFill>
              </a:rPr>
              <a:t>75.00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unitPrice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item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item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77777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rPr>
                <a:solidFill>
                  <a:srgbClr val="FFA500"/>
                </a:solidFill>
              </a:rPr>
              <a:t>description</a:t>
            </a:r>
            <a:r>
              <a:rPr>
                <a:solidFill>
                  <a:srgbClr val="0000FF"/>
                </a:solidFill>
              </a:rPr>
              <a:t>&gt;</a:t>
            </a:r>
            <a:r>
              <a:t>Paddock Jacket Red Size Medium Inc Embroidery</a:t>
            </a:r>
            <a:r>
              <a:rPr>
                <a:solidFill>
                  <a:srgbClr val="0000FF"/>
                </a:solidFill>
              </a:rPr>
              <a:t>&lt;/</a:t>
            </a:r>
            <a:r>
              <a:rPr>
                <a:solidFill>
                  <a:srgbClr val="FFA500"/>
                </a:solidFill>
              </a:rPr>
              <a:t>description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quantity</a:t>
            </a:r>
            <a:r>
              <a:rPr>
                <a:solidFill>
                  <a:srgbClr val="0000FF"/>
                </a:solidFill>
              </a:rPr>
              <a:t>&gt;</a:t>
            </a:r>
            <a:r>
              <a:rPr>
                <a:solidFill>
                  <a:srgbClr val="777777"/>
                </a:solidFill>
              </a:rPr>
              <a:t>2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quantity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 </a:t>
            </a:r>
            <a:r>
              <a:rPr>
                <a:solidFill>
                  <a:srgbClr val="0000FF"/>
                </a:solidFill>
              </a:rPr>
              <a:t>&lt;</a:t>
            </a:r>
            <a:r>
              <a:t>unitPrice</a:t>
            </a:r>
            <a:r>
              <a:rPr>
                <a:solidFill>
                  <a:srgbClr val="0000FF"/>
                </a:solidFill>
              </a:rPr>
              <a:t>&gt;</a:t>
            </a:r>
            <a:r>
              <a:rPr>
                <a:solidFill>
                  <a:srgbClr val="777777"/>
                </a:solidFill>
              </a:rPr>
              <a:t>67.50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unitPrice</a:t>
            </a:r>
            <a:r>
              <a:rPr>
                <a:solidFill>
                  <a:srgbClr val="0000FF"/>
                </a:solidFill>
              </a:rPr>
              <a:t>&gt;</a:t>
            </a:r>
            <a:endParaRPr>
              <a:solidFill>
                <a:srgbClr val="777777"/>
              </a:solidFill>
            </a:endParaRP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 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item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777777"/>
                </a:solidFill>
              </a:rPr>
              <a:t> </a:t>
            </a:r>
            <a:r>
              <a:rPr>
                <a:solidFill>
                  <a:srgbClr val="0000FF"/>
                </a:solidFill>
              </a:rPr>
              <a:t>&lt;/</a:t>
            </a:r>
            <a:r>
              <a:t>items</a:t>
            </a:r>
            <a:r>
              <a:rPr>
                <a:solidFill>
                  <a:srgbClr val="0000FF"/>
                </a:solidFill>
              </a:rPr>
              <a:t>&gt;</a:t>
            </a:r>
          </a:p>
          <a:p>
            <a:pPr defTabSz="457200">
              <a:defRPr sz="1600">
                <a:solidFill>
                  <a:srgbClr val="FFA5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FF"/>
                </a:solidFill>
              </a:rPr>
              <a:t>&lt;/</a:t>
            </a:r>
            <a:r>
              <a:t>invoice</a:t>
            </a:r>
            <a:r>
              <a:rPr>
                <a:solidFill>
                  <a:srgbClr val="0000FF"/>
                </a:solidFill>
              </a:rP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Alternatives to Relational Schemes: XM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XML</a:t>
            </a:r>
          </a:p>
        </p:txBody>
      </p:sp>
      <p:sp>
        <p:nvSpPr>
          <p:cNvPr id="229" name="Advantage of XM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Advantage of XML</a:t>
            </a:r>
          </a:p>
          <a:p>
            <a:pPr lvl="1"/>
            <a:r>
              <a:t>Faster to scan all data</a:t>
            </a:r>
          </a:p>
          <a:p>
            <a:pPr lvl="1"/>
            <a:r>
              <a:t>No joins</a:t>
            </a:r>
          </a:p>
          <a:p>
            <a:pPr/>
            <a:r>
              <a:t>Disadvantages of XML</a:t>
            </a:r>
          </a:p>
          <a:p>
            <a:pPr lvl="1"/>
            <a:r>
              <a:t>Each record contains the full or an abbreviated scheme</a:t>
            </a:r>
          </a:p>
          <a:p>
            <a:pPr lvl="1"/>
            <a:r>
              <a:t>Each query needs to select from big chunks of data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lternatives to Relational Schemes: 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JSON</a:t>
            </a:r>
          </a:p>
        </p:txBody>
      </p:sp>
      <p:sp>
        <p:nvSpPr>
          <p:cNvPr id="232" name="JSON — JavaScript Object No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JSON — JavaScript Object Notation</a:t>
            </a:r>
          </a:p>
          <a:p>
            <a:pPr lvl="1"/>
            <a:r>
              <a:t>Human-readable</a:t>
            </a:r>
          </a:p>
          <a:p>
            <a:pPr lvl="1"/>
            <a:r>
              <a:t>Organized as key-value pairs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Alternatives to Relational Schemes: 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JSON</a:t>
            </a:r>
          </a:p>
        </p:txBody>
      </p:sp>
      <p:sp>
        <p:nvSpPr>
          <p:cNvPr id="235" name="JSON record example"/>
          <p:cNvSpPr txBox="1"/>
          <p:nvPr>
            <p:ph type="body" sz="half" idx="1"/>
          </p:nvPr>
        </p:nvSpPr>
        <p:spPr>
          <a:xfrm>
            <a:off x="952500" y="2590800"/>
            <a:ext cx="466045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JSON record example</a:t>
            </a:r>
          </a:p>
        </p:txBody>
      </p:sp>
      <p:sp>
        <p:nvSpPr>
          <p:cNvPr id="236" name="{…"/>
          <p:cNvSpPr txBox="1"/>
          <p:nvPr/>
        </p:nvSpPr>
        <p:spPr>
          <a:xfrm>
            <a:off x="6818300" y="2482849"/>
            <a:ext cx="4660454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{</a:t>
            </a:r>
          </a:p>
          <a:p>
            <a:pPr defTabSz="457200">
              <a:defRPr b="1"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>
                <a:solidFill>
                  <a:srgbClr val="222222"/>
                </a:solidFill>
              </a:rPr>
              <a:t>  </a:t>
            </a:r>
            <a:r>
              <a:t>"firstName"</a:t>
            </a:r>
            <a:r>
              <a:rPr b="0">
                <a:solidFill>
                  <a:srgbClr val="222222"/>
                </a:solidFill>
              </a:rPr>
              <a:t>: </a:t>
            </a:r>
            <a:r>
              <a:rPr b="0">
                <a:solidFill>
                  <a:srgbClr val="BA2121"/>
                </a:solidFill>
              </a:rPr>
              <a:t>"John"</a:t>
            </a:r>
            <a:r>
              <a:rPr b="0">
                <a:solidFill>
                  <a:srgbClr val="222222"/>
                </a:solidFill>
              </a:rPr>
              <a:t>,</a:t>
            </a:r>
            <a:endParaRPr b="0"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</a:t>
            </a:r>
            <a:r>
              <a:rPr b="1"/>
              <a:t>"lastName"</a:t>
            </a:r>
            <a:r>
              <a:rPr>
                <a:solidFill>
                  <a:srgbClr val="222222"/>
                </a:solidFill>
              </a:rPr>
              <a:t>: </a:t>
            </a:r>
            <a:r>
              <a:rPr>
                <a:solidFill>
                  <a:srgbClr val="BA2121"/>
                </a:solidFill>
              </a:rPr>
              <a:t>"Smith"</a:t>
            </a:r>
            <a:r>
              <a:rPr>
                <a:solidFill>
                  <a:srgbClr val="222222"/>
                </a:solidFill>
              </a:rPr>
              <a:t>,</a:t>
            </a:r>
            <a:endParaRPr>
              <a:solidFill>
                <a:srgbClr val="222222"/>
              </a:solidFill>
            </a:endParaRPr>
          </a:p>
          <a:p>
            <a:pPr defTabSz="457200">
              <a:defRPr b="1"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>
                <a:solidFill>
                  <a:srgbClr val="222222"/>
                </a:solidFill>
              </a:rPr>
              <a:t>  </a:t>
            </a:r>
            <a:r>
              <a:t>"isAlive"</a:t>
            </a:r>
            <a:r>
              <a:rPr b="0">
                <a:solidFill>
                  <a:srgbClr val="222222"/>
                </a:solidFill>
              </a:rPr>
              <a:t>: </a:t>
            </a:r>
            <a:r>
              <a:t>true</a:t>
            </a:r>
            <a:r>
              <a:rPr b="0">
                <a:solidFill>
                  <a:srgbClr val="222222"/>
                </a:solidFill>
              </a:rPr>
              <a:t>,</a:t>
            </a:r>
            <a:endParaRPr b="0"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</a:t>
            </a:r>
            <a:r>
              <a:rPr b="1"/>
              <a:t>"age"</a:t>
            </a:r>
            <a:r>
              <a:rPr>
                <a:solidFill>
                  <a:srgbClr val="222222"/>
                </a:solidFill>
              </a:rPr>
              <a:t>: </a:t>
            </a:r>
            <a:r>
              <a:rPr>
                <a:solidFill>
                  <a:srgbClr val="666666"/>
                </a:solidFill>
              </a:rPr>
              <a:t>27</a:t>
            </a:r>
            <a:r>
              <a:rPr>
                <a:solidFill>
                  <a:srgbClr val="222222"/>
                </a:solidFill>
              </a:rPr>
              <a:t>,</a:t>
            </a:r>
            <a:endParaRPr>
              <a:solidFill>
                <a:srgbClr val="222222"/>
              </a:solidFill>
            </a:endParaRPr>
          </a:p>
          <a:p>
            <a:pPr defTabSz="457200">
              <a:defRPr b="1"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>
                <a:solidFill>
                  <a:srgbClr val="222222"/>
                </a:solidFill>
              </a:rPr>
              <a:t>  </a:t>
            </a:r>
            <a:r>
              <a:t>"address"</a:t>
            </a:r>
            <a:r>
              <a:rPr b="0">
                <a:solidFill>
                  <a:srgbClr val="222222"/>
                </a:solidFill>
              </a:rPr>
              <a:t>: {</a:t>
            </a:r>
            <a:endParaRPr b="0"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</a:t>
            </a:r>
            <a:r>
              <a:rPr b="1"/>
              <a:t>"streetAddress"</a:t>
            </a:r>
            <a:r>
              <a:rPr>
                <a:solidFill>
                  <a:srgbClr val="222222"/>
                </a:solidFill>
              </a:rPr>
              <a:t>: </a:t>
            </a:r>
            <a:r>
              <a:rPr>
                <a:solidFill>
                  <a:srgbClr val="BA2121"/>
                </a:solidFill>
              </a:rPr>
              <a:t>"21 2nd Street"</a:t>
            </a:r>
            <a:r>
              <a:rPr>
                <a:solidFill>
                  <a:srgbClr val="222222"/>
                </a:solidFill>
              </a:rPr>
              <a:t>,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BA212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</a:t>
            </a:r>
            <a:r>
              <a:rPr b="1">
                <a:solidFill>
                  <a:srgbClr val="008000"/>
                </a:solidFill>
              </a:rPr>
              <a:t>"city"</a:t>
            </a:r>
            <a:r>
              <a:rPr>
                <a:solidFill>
                  <a:srgbClr val="222222"/>
                </a:solidFill>
              </a:rPr>
              <a:t>: </a:t>
            </a:r>
            <a:r>
              <a:t>"New York"</a:t>
            </a:r>
            <a:r>
              <a:rPr>
                <a:solidFill>
                  <a:srgbClr val="222222"/>
                </a:solidFill>
              </a:rPr>
              <a:t>,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</a:t>
            </a:r>
            <a:r>
              <a:rPr b="1"/>
              <a:t>"state"</a:t>
            </a:r>
            <a:r>
              <a:rPr>
                <a:solidFill>
                  <a:srgbClr val="222222"/>
                </a:solidFill>
              </a:rPr>
              <a:t>: </a:t>
            </a:r>
            <a:r>
              <a:rPr>
                <a:solidFill>
                  <a:srgbClr val="BA2121"/>
                </a:solidFill>
              </a:rPr>
              <a:t>"NY"</a:t>
            </a:r>
            <a:r>
              <a:rPr>
                <a:solidFill>
                  <a:srgbClr val="222222"/>
                </a:solidFill>
              </a:rPr>
              <a:t>,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</a:t>
            </a:r>
            <a:r>
              <a:rPr b="1"/>
              <a:t>"postalCode"</a:t>
            </a:r>
            <a:r>
              <a:rPr>
                <a:solidFill>
                  <a:srgbClr val="222222"/>
                </a:solidFill>
              </a:rPr>
              <a:t>: </a:t>
            </a:r>
            <a:r>
              <a:rPr>
                <a:solidFill>
                  <a:srgbClr val="BA2121"/>
                </a:solidFill>
              </a:rPr>
              <a:t>"10021-3100"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},</a:t>
            </a:r>
          </a:p>
          <a:p>
            <a:pPr defTabSz="457200">
              <a:defRPr b="1"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>
                <a:solidFill>
                  <a:srgbClr val="222222"/>
                </a:solidFill>
              </a:rPr>
              <a:t>  </a:t>
            </a:r>
            <a:r>
              <a:t>"phoneNumbers"</a:t>
            </a:r>
            <a:r>
              <a:rPr b="0">
                <a:solidFill>
                  <a:srgbClr val="222222"/>
                </a:solidFill>
              </a:rPr>
              <a:t>: [</a:t>
            </a:r>
            <a:endParaRPr b="0"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{</a:t>
            </a: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 b="1">
                <a:solidFill>
                  <a:srgbClr val="008000"/>
                </a:solidFill>
              </a:rPr>
              <a:t>"type"</a:t>
            </a:r>
            <a:r>
              <a:t>: </a:t>
            </a:r>
            <a:r>
              <a:rPr>
                <a:solidFill>
                  <a:srgbClr val="BA2121"/>
                </a:solidFill>
              </a:rPr>
              <a:t>"home"</a:t>
            </a:r>
            <a:r>
              <a:t>,</a:t>
            </a:r>
          </a:p>
          <a:p>
            <a:pPr defTabSz="457200">
              <a:defRPr sz="1600">
                <a:solidFill>
                  <a:srgbClr val="BA212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  </a:t>
            </a:r>
            <a:r>
              <a:rPr b="1">
                <a:solidFill>
                  <a:srgbClr val="008000"/>
                </a:solidFill>
              </a:rPr>
              <a:t>"number"</a:t>
            </a:r>
            <a:r>
              <a:rPr>
                <a:solidFill>
                  <a:srgbClr val="222222"/>
                </a:solidFill>
              </a:rPr>
              <a:t>: </a:t>
            </a:r>
            <a:r>
              <a:t>"212 555-1234"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},</a:t>
            </a: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{</a:t>
            </a:r>
          </a:p>
          <a:p>
            <a:pPr defTabSz="457200">
              <a:defRPr sz="1600">
                <a:solidFill>
                  <a:srgbClr val="BA212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  </a:t>
            </a:r>
            <a:r>
              <a:rPr b="1">
                <a:solidFill>
                  <a:srgbClr val="008000"/>
                </a:solidFill>
              </a:rPr>
              <a:t>"type"</a:t>
            </a:r>
            <a:r>
              <a:rPr>
                <a:solidFill>
                  <a:srgbClr val="222222"/>
                </a:solidFill>
              </a:rPr>
              <a:t>: </a:t>
            </a:r>
            <a:r>
              <a:t>"office"</a:t>
            </a:r>
            <a:r>
              <a:rPr>
                <a:solidFill>
                  <a:srgbClr val="222222"/>
                </a:solidFill>
              </a:rPr>
              <a:t>,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BA212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  </a:t>
            </a:r>
            <a:r>
              <a:rPr b="1">
                <a:solidFill>
                  <a:srgbClr val="008000"/>
                </a:solidFill>
              </a:rPr>
              <a:t>"number"</a:t>
            </a:r>
            <a:r>
              <a:rPr>
                <a:solidFill>
                  <a:srgbClr val="222222"/>
                </a:solidFill>
              </a:rPr>
              <a:t>: </a:t>
            </a:r>
            <a:r>
              <a:t>"646 555-4567"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},</a:t>
            </a: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{</a:t>
            </a:r>
          </a:p>
          <a:p>
            <a:pPr defTabSz="457200">
              <a:defRPr sz="1600">
                <a:solidFill>
                  <a:srgbClr val="BA212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  </a:t>
            </a:r>
            <a:r>
              <a:rPr b="1">
                <a:solidFill>
                  <a:srgbClr val="008000"/>
                </a:solidFill>
              </a:rPr>
              <a:t>"type"</a:t>
            </a:r>
            <a:r>
              <a:rPr>
                <a:solidFill>
                  <a:srgbClr val="222222"/>
                </a:solidFill>
              </a:rPr>
              <a:t>: </a:t>
            </a:r>
            <a:r>
              <a:t>"mobile"</a:t>
            </a:r>
            <a:r>
              <a:rPr>
                <a:solidFill>
                  <a:srgbClr val="222222"/>
                </a:solidFill>
              </a:rPr>
              <a:t>,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BA212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222222"/>
                </a:solidFill>
              </a:rPr>
              <a:t>      </a:t>
            </a:r>
            <a:r>
              <a:rPr b="1">
                <a:solidFill>
                  <a:srgbClr val="008000"/>
                </a:solidFill>
              </a:rPr>
              <a:t>"number"</a:t>
            </a:r>
            <a:r>
              <a:rPr>
                <a:solidFill>
                  <a:srgbClr val="222222"/>
                </a:solidFill>
              </a:rPr>
              <a:t>: </a:t>
            </a:r>
            <a:r>
              <a:t>"123 456-7890"</a:t>
            </a:r>
            <a:endParaRPr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}</a:t>
            </a: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],</a:t>
            </a:r>
          </a:p>
          <a:p>
            <a:pPr defTabSz="457200">
              <a:defRPr b="1"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>
                <a:solidFill>
                  <a:srgbClr val="222222"/>
                </a:solidFill>
              </a:rPr>
              <a:t>  </a:t>
            </a:r>
            <a:r>
              <a:t>"children"</a:t>
            </a:r>
            <a:r>
              <a:rPr b="0">
                <a:solidFill>
                  <a:srgbClr val="222222"/>
                </a:solidFill>
              </a:rPr>
              <a:t>: [],</a:t>
            </a:r>
            <a:endParaRPr b="0">
              <a:solidFill>
                <a:srgbClr val="222222"/>
              </a:solidFill>
            </a:endParaRPr>
          </a:p>
          <a:p>
            <a:pPr defTabSz="457200">
              <a:defRPr b="1" sz="1600">
                <a:solidFill>
                  <a:srgbClr val="008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0">
                <a:solidFill>
                  <a:srgbClr val="222222"/>
                </a:solidFill>
              </a:rPr>
              <a:t>  </a:t>
            </a:r>
            <a:r>
              <a:t>"spouse"</a:t>
            </a:r>
            <a:r>
              <a:rPr b="0">
                <a:solidFill>
                  <a:srgbClr val="222222"/>
                </a:solidFill>
              </a:rPr>
              <a:t>: </a:t>
            </a:r>
            <a:r>
              <a:t>null</a:t>
            </a:r>
            <a:endParaRPr b="0">
              <a:solidFill>
                <a:srgbClr val="222222"/>
              </a:solidFill>
            </a:endParaRPr>
          </a:p>
          <a:p>
            <a:pPr defTabSz="457200">
              <a:defRPr sz="16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Alternatives to Relational Schemes: 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JSON</a:t>
            </a:r>
          </a:p>
        </p:txBody>
      </p:sp>
      <p:sp>
        <p:nvSpPr>
          <p:cNvPr id="239" name="JSON can use a schema (type definition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JSON can use a schema (type definition)</a:t>
            </a:r>
          </a:p>
          <a:p>
            <a:pPr/>
            <a:r>
              <a:t>JSON was first used for data transmission as a data serialization format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lternatives to Relational Schemes: 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JSON</a:t>
            </a:r>
          </a:p>
        </p:txBody>
      </p:sp>
      <p:sp>
        <p:nvSpPr>
          <p:cNvPr id="242" name="Many-to-One and Many-to-Many Relationshi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Many-to-One and Many-to-Many Relationships</a:t>
            </a:r>
          </a:p>
          <a:p>
            <a:pPr lvl="1"/>
            <a:r>
              <a:t>Modeled by the same value for the same key</a:t>
            </a:r>
          </a:p>
          <a:p>
            <a:pPr lvl="2"/>
            <a:r>
              <a:t>Problem:  Need to standardize / internationalize these values</a:t>
            </a:r>
          </a:p>
          <a:p>
            <a:pPr lvl="2"/>
            <a:r>
              <a:t>Using id-s instead of plain text to avoid problems</a:t>
            </a:r>
          </a:p>
          <a:p>
            <a:pPr lvl="2"/>
            <a:r>
              <a:t>Table of id-s reintroduce a relational scheme through a backdoor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Alternatives to Relational Schemes: 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JSON</a:t>
            </a:r>
          </a:p>
        </p:txBody>
      </p:sp>
      <p:sp>
        <p:nvSpPr>
          <p:cNvPr id="245" name="Resumé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Resumé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Users present people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People have jobs, education, and recommenders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But they share jobs, companies, degrees, schools, recommenders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Should they stay text strings or become entities?</a:t>
            </a: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Latter allows to add information to all resumés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If recommenders get a photo, then all resumés should be updated with this photo, so better to make recommenders entities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lternatives to Relational Schemes: 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JSON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383" y="3871493"/>
            <a:ext cx="12048034" cy="466491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Data has a tendency to become less-join free"/>
          <p:cNvSpPr txBox="1"/>
          <p:nvPr>
            <p:ph type="body" sz="quarter" idx="1"/>
          </p:nvPr>
        </p:nvSpPr>
        <p:spPr>
          <a:xfrm>
            <a:off x="952500" y="2590800"/>
            <a:ext cx="11099800" cy="1102894"/>
          </a:xfrm>
          <a:prstGeom prst="rect">
            <a:avLst/>
          </a:prstGeom>
        </p:spPr>
        <p:txBody>
          <a:bodyPr anchor="t"/>
          <a:lstStyle/>
          <a:p>
            <a:pPr/>
            <a:r>
              <a:t>Data has a tendency to become less-join free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29" name="Data is too large to store at a single serv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 is too large to store at a single server</a:t>
            </a:r>
          </a:p>
          <a:p>
            <a:pPr lvl="1"/>
            <a:r>
              <a:t>But then: </a:t>
            </a:r>
          </a:p>
          <a:p>
            <a:pPr lvl="2"/>
            <a:r>
              <a:t>Limited need for transactions</a:t>
            </a:r>
          </a:p>
          <a:p>
            <a:pPr lvl="2"/>
            <a:r>
              <a:t>Importance of high throughput writes and reads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ocument Databa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Databases</a:t>
            </a:r>
          </a:p>
        </p:txBody>
      </p:sp>
      <p:sp>
        <p:nvSpPr>
          <p:cNvPr id="252" name="Records are docu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Records are documents</a:t>
            </a:r>
          </a:p>
          <a:p>
            <a:pPr lvl="1"/>
            <a:r>
              <a:t>Encode in </a:t>
            </a:r>
          </a:p>
          <a:p>
            <a:pPr lvl="2"/>
            <a:r>
              <a:t>XML</a:t>
            </a:r>
          </a:p>
          <a:p>
            <a:pPr lvl="2"/>
            <a:r>
              <a:t>YAML</a:t>
            </a:r>
          </a:p>
          <a:p>
            <a:pPr lvl="2"/>
            <a:r>
              <a:t>JSON</a:t>
            </a:r>
          </a:p>
          <a:p>
            <a:pPr lvl="2"/>
            <a:r>
              <a:t>BSON (Mongo DB)</a:t>
            </a:r>
          </a:p>
          <a:p>
            <a:pPr lvl="1"/>
            <a:r>
              <a:t>CRUD operations: create, read, update, delete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Document Databa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Databases</a:t>
            </a:r>
          </a:p>
        </p:txBody>
      </p:sp>
      <p:sp>
        <p:nvSpPr>
          <p:cNvPr id="255" name="Enforcing schem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Enforcing schema</a:t>
            </a:r>
          </a:p>
          <a:p>
            <a:pPr lvl="1"/>
            <a:r>
              <a:t>Most document databases do not enforce schema</a:t>
            </a:r>
          </a:p>
          <a:p>
            <a:pPr lvl="2"/>
            <a:r>
              <a:t>—&gt; “Schemaless”</a:t>
            </a:r>
          </a:p>
          <a:p>
            <a:pPr lvl="2"/>
            <a:r>
              <a:t>In reality: “Schema on Read”</a:t>
            </a:r>
          </a:p>
          <a:p>
            <a:pPr lvl="2"/>
            <a:r>
              <a:t>RDBMS would then use “Schema on Write”</a:t>
            </a:r>
          </a:p>
          <a:p>
            <a:pPr/>
            <a:r>
              <a:t>Allows schema updates in simple form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Document Databa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Databases</a:t>
            </a:r>
          </a:p>
        </p:txBody>
      </p:sp>
      <p:sp>
        <p:nvSpPr>
          <p:cNvPr id="258" name="Schema on Rea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Schema on Read:</a:t>
            </a:r>
          </a:p>
          <a:p>
            <a:pPr lvl="1"/>
            <a:r>
              <a:t>Advantages: </a:t>
            </a:r>
          </a:p>
          <a:p>
            <a:pPr lvl="2"/>
            <a:r>
              <a:t>Data might come from external sources</a:t>
            </a:r>
          </a:p>
          <a:p>
            <a:pPr lvl="1"/>
            <a:r>
              <a:t>Disadvantages:</a:t>
            </a:r>
          </a:p>
          <a:p>
            <a:pPr lvl="2"/>
            <a:r>
              <a:t>No data checking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Document Databa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Document Databases</a:t>
            </a:r>
          </a:p>
        </p:txBody>
      </p:sp>
      <p:sp>
        <p:nvSpPr>
          <p:cNvPr id="261" name="Document database supp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Document database support</a:t>
            </a:r>
          </a:p>
          <a:p>
            <a:pPr lvl="1"/>
            <a:r>
              <a:t>Most commercial database systems now support XML databases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Map Redu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</a:t>
            </a:r>
          </a:p>
        </p:txBody>
      </p:sp>
      <p:sp>
        <p:nvSpPr>
          <p:cNvPr id="264" name="Data at Sca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at Scale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267" name="A simple paradigm that popped up several times as paradig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7830" indent="-417830" defTabSz="549148">
              <a:spcBef>
                <a:spcPts val="2000"/>
              </a:spcBef>
              <a:defRPr sz="3008"/>
            </a:pPr>
            <a:r>
              <a:t>A </a:t>
            </a:r>
            <a:r>
              <a:rPr i="1" u="sng"/>
              <a:t>simple</a:t>
            </a:r>
            <a:r>
              <a:t> paradigm that popped up several times as paradigm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Observed by google as a software pattern: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Data gets filtered locally and filtered data is then reassembled elsewhere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Software pattern:  Many engineers are re-engineering the same steps</a:t>
            </a:r>
          </a:p>
          <a:p>
            <a:pPr marL="417830" indent="-417830" defTabSz="549148">
              <a:spcBef>
                <a:spcPts val="2000"/>
              </a:spcBef>
              <a:defRPr sz="3008"/>
            </a:pPr>
            <a:r>
              <a:t>Map-reduce:  </a:t>
            </a:r>
          </a:p>
          <a:p>
            <a:pPr lvl="2" marL="1253489" indent="-417830" defTabSz="549148">
              <a:spcBef>
                <a:spcPts val="2000"/>
              </a:spcBef>
              <a:defRPr sz="3008"/>
            </a:pPr>
            <a:r>
              <a:t>Engineer the common steps efficiently</a:t>
            </a:r>
          </a:p>
          <a:p>
            <a:pPr lvl="2" marL="1253489" indent="-417830" defTabSz="549148">
              <a:spcBef>
                <a:spcPts val="2000"/>
              </a:spcBef>
              <a:defRPr sz="3008"/>
            </a:pPr>
            <a:r>
              <a:t>Individual problems only need to be engineered for what makes them different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270" name="Open source project (in part sponsored by Yahoo!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Open source project (in part sponsored by Yahoo!)</a:t>
            </a:r>
          </a:p>
          <a:p>
            <a:pPr lvl="1"/>
            <a:r>
              <a:t>Java-based Hadoop</a:t>
            </a:r>
          </a:p>
          <a:p>
            <a:pPr lvl="1"/>
            <a:r>
              <a:t>Eventually a first tier Apache Foundation project</a:t>
            </a:r>
          </a:p>
          <a:p>
            <a:pPr lvl="1"/>
          </a:p>
          <a:p>
            <a:pPr/>
            <a:r>
              <a:t>Other projects at higher level:  Pig, Hive, HBase, Mahout, Zookeeper</a:t>
            </a:r>
          </a:p>
          <a:p>
            <a:pPr lvl="1"/>
            <a:r>
              <a:t>Use Hadoop as foundation</a:t>
            </a:r>
          </a:p>
          <a:p>
            <a:pPr lvl="1"/>
            <a:r>
              <a:t>Hadoop is becoming a distributed 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Map Reduce Paradig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Paradigm</a:t>
            </a:r>
          </a:p>
        </p:txBody>
      </p:sp>
      <p:sp>
        <p:nvSpPr>
          <p:cNvPr id="273" name="Input:  Large amount of data spread over many different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Input:  Large amount of data spread over many different nodes</a:t>
            </a:r>
          </a:p>
          <a:p>
            <a:pPr/>
            <a:r>
              <a:t>Output:  A single file of results</a:t>
            </a:r>
          </a:p>
          <a:p>
            <a:pPr/>
            <a:r>
              <a:t>Two important phases:</a:t>
            </a:r>
          </a:p>
          <a:p>
            <a:pPr lvl="1">
              <a:defRPr b="1"/>
            </a:pPr>
            <a:r>
              <a:t>Mapper</a:t>
            </a:r>
            <a:r>
              <a:rPr b="0"/>
              <a:t>:  Records are processed into key-value pairs. Mapper sends key-value pairs to reducers</a:t>
            </a:r>
            <a:endParaRPr b="0"/>
          </a:p>
          <a:p>
            <a:pPr lvl="1">
              <a:defRPr b="1"/>
            </a:pPr>
            <a:r>
              <a:t>Reducer:  </a:t>
            </a:r>
            <a:r>
              <a:rPr b="0"/>
              <a:t>Create final answer from mapper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imple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Simple Example</a:t>
            </a:r>
          </a:p>
        </p:txBody>
      </p:sp>
      <p:sp>
        <p:nvSpPr>
          <p:cNvPr id="276" name="Hadoop Word Cou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1155" indent="-351155" defTabSz="461518">
              <a:spcBef>
                <a:spcPts val="1700"/>
              </a:spcBef>
              <a:defRPr sz="2528"/>
            </a:pPr>
            <a:r>
              <a:t>Hadoop Word Count</a:t>
            </a:r>
          </a:p>
          <a:p>
            <a:pPr lvl="1" marL="702310" indent="-351155" defTabSz="461518">
              <a:spcBef>
                <a:spcPts val="1700"/>
              </a:spcBef>
              <a:defRPr sz="2528"/>
            </a:pPr>
            <a:r>
              <a:t>Given different documents on many different sites</a:t>
            </a:r>
          </a:p>
          <a:p>
            <a:pPr lvl="2" marL="1053465" indent="-351155" defTabSz="461518">
              <a:spcBef>
                <a:spcPts val="1700"/>
              </a:spcBef>
              <a:defRPr sz="2528"/>
            </a:pPr>
            <a:r>
              <a:t>Mapper:</a:t>
            </a:r>
          </a:p>
          <a:p>
            <a:pPr lvl="3" marL="1404620" indent="-351155" defTabSz="461518">
              <a:spcBef>
                <a:spcPts val="1700"/>
              </a:spcBef>
              <a:defRPr sz="2528"/>
            </a:pPr>
            <a:r>
              <a:t>Extract words from record</a:t>
            </a:r>
          </a:p>
          <a:p>
            <a:pPr lvl="3" marL="1404620" indent="-351155" defTabSz="461518">
              <a:spcBef>
                <a:spcPts val="1700"/>
              </a:spcBef>
              <a:defRPr sz="2528"/>
            </a:pPr>
            <a:r>
              <a:t>Combines words and generates key-value pairs of type word: key</a:t>
            </a:r>
          </a:p>
          <a:p>
            <a:pPr lvl="3" marL="1404620" indent="-351155" defTabSz="461518">
              <a:spcBef>
                <a:spcPts val="1700"/>
              </a:spcBef>
              <a:defRPr sz="2528"/>
            </a:pPr>
            <a:r>
              <a:t>Sends to the reducers based on hash of key</a:t>
            </a:r>
          </a:p>
          <a:p>
            <a:pPr lvl="2" marL="1053465" indent="-351155" defTabSz="461518">
              <a:spcBef>
                <a:spcPts val="1700"/>
              </a:spcBef>
              <a:defRPr sz="2528"/>
            </a:pPr>
            <a:r>
              <a:t>Reducer:</a:t>
            </a:r>
          </a:p>
          <a:p>
            <a:pPr lvl="3" marL="1404620" indent="-351155" defTabSz="461518">
              <a:spcBef>
                <a:spcPts val="1700"/>
              </a:spcBef>
              <a:defRPr sz="2528"/>
            </a:pPr>
            <a:r>
              <a:t>Receives key-value pairs </a:t>
            </a:r>
          </a:p>
          <a:p>
            <a:pPr lvl="3" marL="1404620" indent="-351155" defTabSz="461518">
              <a:spcBef>
                <a:spcPts val="1700"/>
              </a:spcBef>
              <a:defRPr sz="2528"/>
            </a:pPr>
            <a:r>
              <a:t>Adds values for each key</a:t>
            </a:r>
          </a:p>
          <a:p>
            <a:pPr lvl="3" marL="1404620" indent="-351155" defTabSz="461518">
              <a:spcBef>
                <a:spcPts val="1700"/>
              </a:spcBef>
              <a:defRPr sz="2528"/>
            </a:pPr>
            <a:r>
              <a:t>Sends accumulated results to aggregator -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693" y="491066"/>
            <a:ext cx="11363414" cy="8771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32" name="Columnar Layo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Columnar Layout</a:t>
            </a:r>
          </a:p>
          <a:p>
            <a:pPr lvl="1"/>
            <a:r>
              <a:t>A relational database strategy often adopted in No-SQL databases</a:t>
            </a:r>
          </a:p>
          <a:p>
            <a:pPr lvl="1"/>
            <a:r>
              <a:t>Instead of storing data in tuples</a:t>
            </a:r>
          </a:p>
          <a:p>
            <a:pPr lvl="1"/>
            <a:r>
              <a:t>Store by attribute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Map-reduce paradigm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Map-reduce paradigm in detail</a:t>
            </a:r>
          </a:p>
        </p:txBody>
      </p:sp>
      <p:sp>
        <p:nvSpPr>
          <p:cNvPr id="281" name="The simple mapper -reducer paradigm can be expanded into several, typical componen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simple mapper -reducer paradigm can be expanded into several, typical components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284" name="Mapp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6715" indent="-386715" defTabSz="508254">
              <a:spcBef>
                <a:spcPts val="1900"/>
              </a:spcBef>
              <a:defRPr b="1" sz="2784"/>
            </a:pPr>
            <a:r>
              <a:t>Mapper:</a:t>
            </a:r>
            <a:endParaRPr b="0"/>
          </a:p>
          <a:p>
            <a:pPr lvl="1" marL="773430" indent="-386715" defTabSz="508254">
              <a:spcBef>
                <a:spcPts val="1900"/>
              </a:spcBef>
              <a:defRPr b="1" sz="2784"/>
            </a:pPr>
            <a:r>
              <a:rPr b="0"/>
              <a:t>Record Reader</a:t>
            </a:r>
            <a:endParaRPr b="0"/>
          </a:p>
          <a:p>
            <a:pPr lvl="2" marL="1160144" indent="-386715" defTabSz="508254">
              <a:spcBef>
                <a:spcPts val="1900"/>
              </a:spcBef>
              <a:defRPr b="1" sz="2784"/>
            </a:pPr>
            <a:r>
              <a:rPr b="0"/>
              <a:t>Parses the data into records</a:t>
            </a:r>
            <a:endParaRPr b="0"/>
          </a:p>
          <a:p>
            <a:pPr lvl="2" marL="1160144" indent="-386715" defTabSz="508254">
              <a:spcBef>
                <a:spcPts val="1900"/>
              </a:spcBef>
              <a:defRPr b="1" sz="2784"/>
            </a:pPr>
            <a:r>
              <a:rPr b="0"/>
              <a:t>Example:  Stackoverflow comments.  </a:t>
            </a:r>
            <a:endParaRPr b="0"/>
          </a:p>
          <a:p>
            <a:pPr lvl="3" marL="1546860" indent="-386715" defTabSz="508254">
              <a:spcBef>
                <a:spcPts val="1900"/>
              </a:spcBef>
              <a:defRPr b="1" sz="2088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rgbClr val="AD3DA4"/>
                </a:solidFill>
              </a:rPr>
              <a:t>&lt;row </a:t>
            </a:r>
            <a:r>
              <a:rPr>
                <a:solidFill>
                  <a:srgbClr val="947100"/>
                </a:solidFill>
              </a:rPr>
              <a:t>Id</a:t>
            </a:r>
            <a:r>
              <a:rPr>
                <a:solidFill>
                  <a:srgbClr val="AD3DA4"/>
                </a:solidFill>
              </a:rPr>
              <a:t>=</a:t>
            </a:r>
            <a:r>
              <a:t>"5"</a:t>
            </a:r>
            <a:r>
              <a:rPr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PostId</a:t>
            </a:r>
            <a:r>
              <a:rPr>
                <a:solidFill>
                  <a:srgbClr val="AD3DA4"/>
                </a:solidFill>
              </a:rPr>
              <a:t>=</a:t>
            </a:r>
            <a:r>
              <a:t>"5"</a:t>
            </a:r>
            <a:r>
              <a:rPr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Score</a:t>
            </a:r>
            <a:r>
              <a:rPr>
                <a:solidFill>
                  <a:srgbClr val="AD3DA4"/>
                </a:solidFill>
              </a:rPr>
              <a:t>=</a:t>
            </a:r>
            <a:r>
              <a:t>"2"</a:t>
            </a:r>
            <a:r>
              <a:rPr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Text</a:t>
            </a:r>
            <a:r>
              <a:rPr>
                <a:solidFill>
                  <a:srgbClr val="AD3DA4"/>
                </a:solidFill>
              </a:rPr>
              <a:t>=</a:t>
            </a:r>
            <a:r>
              <a:t>"Programming in Portland, cooking in Chippewa ; it makes sense that these would be unlocalized. But does bicycling.se need to follow only that path? I agree that route a to b in city x is not a good use of this site; but general resources would be."</a:t>
            </a:r>
            <a:r>
              <a:rPr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CreationDate</a:t>
            </a:r>
            <a:r>
              <a:rPr>
                <a:solidFill>
                  <a:srgbClr val="AD3DA4"/>
                </a:solidFill>
              </a:rPr>
              <a:t>=</a:t>
            </a:r>
            <a:r>
              <a:t>"2010-08-25T21:21:03.233"</a:t>
            </a:r>
            <a:r>
              <a:rPr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UserId</a:t>
            </a:r>
            <a:r>
              <a:rPr>
                <a:solidFill>
                  <a:srgbClr val="AD3DA4"/>
                </a:solidFill>
              </a:rPr>
              <a:t>=</a:t>
            </a:r>
            <a:r>
              <a:t>"21"</a:t>
            </a:r>
            <a:r>
              <a:rPr>
                <a:solidFill>
                  <a:srgbClr val="AD3DA4"/>
                </a:solidFill>
              </a:rPr>
              <a:t> /&gt;</a:t>
            </a:r>
            <a:endParaRPr>
              <a:solidFill>
                <a:srgbClr val="AD3DA4"/>
              </a:solidFill>
            </a:endParaRPr>
          </a:p>
          <a:p>
            <a:pPr lvl="2" marL="1289049" indent="-515619" defTabSz="508254">
              <a:spcBef>
                <a:spcPts val="1900"/>
              </a:spcBef>
              <a:defRPr sz="2784"/>
            </a:pPr>
            <a:r>
              <a:t>Record reader extract the “Text=” string</a:t>
            </a:r>
          </a:p>
          <a:p>
            <a:pPr lvl="2" marL="1289049" indent="-515619" defTabSz="508254">
              <a:spcBef>
                <a:spcPts val="1900"/>
              </a:spcBef>
              <a:defRPr sz="2784"/>
            </a:pPr>
            <a:r>
              <a:t>Passes record into a key-value format to rest of mapper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287" name="Mapp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7830" indent="-417830" defTabSz="549148">
              <a:spcBef>
                <a:spcPts val="2000"/>
              </a:spcBef>
              <a:defRPr b="1" sz="3008"/>
            </a:pPr>
            <a:r>
              <a:t>Mapper</a:t>
            </a:r>
          </a:p>
          <a:p>
            <a:pPr lvl="1" marL="835660" indent="-417830" defTabSz="549148">
              <a:spcBef>
                <a:spcPts val="2000"/>
              </a:spcBef>
              <a:defRPr sz="3008"/>
            </a:pPr>
            <a:r>
              <a:t>map</a:t>
            </a:r>
          </a:p>
          <a:p>
            <a:pPr lvl="2" marL="1253489" indent="-417830" defTabSz="549148">
              <a:spcBef>
                <a:spcPts val="2000"/>
              </a:spcBef>
              <a:defRPr sz="3008"/>
            </a:pPr>
            <a:r>
              <a:t>Produces “intermediate” key-value pairs from the record</a:t>
            </a:r>
          </a:p>
          <a:p>
            <a:pPr lvl="2" marL="1253489" indent="-417830" defTabSz="549148">
              <a:spcBef>
                <a:spcPts val="2000"/>
              </a:spcBef>
              <a:defRPr sz="3008"/>
            </a:pPr>
            <a:r>
              <a:t>Example:</a:t>
            </a:r>
          </a:p>
          <a:p>
            <a:pPr lvl="3" marL="1671320" indent="-417830" defTabSz="549148">
              <a:spcBef>
                <a:spcPts val="2000"/>
              </a:spcBef>
              <a:defRPr b="1" sz="225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"Programming in Portland, cooking in Chippewa ; it makes sense that these would be unlocalized. But does bicycling.se need to follow only that path? I agree that route a to b in city x is not a good use of this site; but general resources would be.”</a:t>
            </a:r>
          </a:p>
          <a:p>
            <a:pPr lvl="3" marL="1810596" indent="-557106" defTabSz="549148">
              <a:spcBef>
                <a:spcPts val="2000"/>
              </a:spcBef>
              <a:defRPr sz="3008"/>
            </a:pPr>
            <a:r>
              <a:t>Map produces:  &lt;programming: 1&gt;  &lt;in: 1&gt; &lt;Portland: 1&gt; &lt;cooking: 1&gt; &lt;in: 1&gt;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290" name="Mapp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b="1"/>
            </a:pPr>
            <a:r>
              <a:t>Mapper</a:t>
            </a:r>
            <a:endParaRPr b="0"/>
          </a:p>
          <a:p>
            <a:pPr lvl="1"/>
            <a:r>
              <a:t>Combiner  — a local reducer</a:t>
            </a:r>
          </a:p>
          <a:p>
            <a:pPr lvl="2"/>
            <a:r>
              <a:t>Takes key-value pairs and processes them</a:t>
            </a:r>
          </a:p>
          <a:p>
            <a:pPr lvl="2"/>
            <a:r>
              <a:t>Example:</a:t>
            </a:r>
          </a:p>
          <a:p>
            <a:pPr lvl="3" marL="1926166" indent="-592666"/>
            <a:r>
              <a:t>Map produces:  &lt;programming: 1&gt;  &lt;in: 1&gt; &lt;Portland: 1&gt; &lt;cooking: 1&gt; &lt;in: 1&gt; …</a:t>
            </a:r>
          </a:p>
          <a:p>
            <a:pPr lvl="3" marL="1926166" indent="-592666"/>
            <a:r>
              <a:t>Combiner combines words:  &lt;programming: 1&gt; &lt;in: 4&gt; &lt;Portland:  3&gt;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293" name="Combiners allow us to reduce network traffi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Combiners allow us to reduce network traffic </a:t>
            </a:r>
          </a:p>
          <a:p>
            <a:pPr lvl="1"/>
            <a:r>
              <a:t>By compacting the same infomrmation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296" name="Mapp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b="1"/>
            </a:pPr>
            <a:r>
              <a:t>Mapper</a:t>
            </a:r>
          </a:p>
          <a:p>
            <a:pPr lvl="1"/>
            <a:r>
              <a:t>Partitioner</a:t>
            </a:r>
          </a:p>
          <a:p>
            <a:pPr lvl="2"/>
            <a:r>
              <a:t>Partitioner creates shards of the key-value pairs produced</a:t>
            </a:r>
          </a:p>
          <a:p>
            <a:pPr lvl="2"/>
            <a:r>
              <a:t>One for each reducer</a:t>
            </a:r>
          </a:p>
          <a:p>
            <a:pPr lvl="2"/>
            <a:r>
              <a:t>Often uses a hash function or a range</a:t>
            </a:r>
          </a:p>
          <a:p>
            <a:pPr lvl="2"/>
            <a:r>
              <a:t>Example:</a:t>
            </a:r>
          </a:p>
          <a:p>
            <a:pPr lvl="3"/>
            <a:r>
              <a:t>md5(key) mod (#reducers)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299" name="Reduc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b="1"/>
            </a:pPr>
            <a:r>
              <a:t>Reducer</a:t>
            </a:r>
          </a:p>
          <a:p>
            <a:pPr lvl="1"/>
            <a:r>
              <a:t>Shuffle and Sort</a:t>
            </a:r>
          </a:p>
          <a:p>
            <a:pPr lvl="1">
              <a:defRPr b="1"/>
            </a:pPr>
            <a:r>
              <a:t>Part of the map-reduce framework</a:t>
            </a:r>
          </a:p>
          <a:p>
            <a:pPr lvl="2"/>
            <a:r>
              <a:t>Incoming key-value pairs are sorted by key into one large data list</a:t>
            </a:r>
          </a:p>
          <a:p>
            <a:pPr lvl="2"/>
            <a:r>
              <a:t>Groups keys together for easy agglomeration</a:t>
            </a:r>
          </a:p>
          <a:p>
            <a:pPr lvl="2"/>
            <a:r>
              <a:t>Programmer can specify the comparator, but nothing else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302" name="Reduc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defRPr b="1"/>
            </a:pPr>
            <a:r>
              <a:t>Reducer</a:t>
            </a:r>
            <a:endParaRPr b="0"/>
          </a:p>
          <a:p>
            <a:pPr lvl="1"/>
            <a:r>
              <a:t>reduce</a:t>
            </a:r>
          </a:p>
          <a:p>
            <a:pPr lvl="2"/>
            <a:r>
              <a:t>Written by programmer</a:t>
            </a:r>
          </a:p>
          <a:p>
            <a:pPr lvl="2"/>
            <a:r>
              <a:t>Works on each key group</a:t>
            </a:r>
          </a:p>
          <a:p>
            <a:pPr lvl="2"/>
            <a:r>
              <a:t>Data can be combined, filtered, aggregated</a:t>
            </a:r>
          </a:p>
          <a:p>
            <a:pPr lvl="2"/>
            <a:r>
              <a:t>Output is prepared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Map Reduce in Detai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in Detail</a:t>
            </a:r>
          </a:p>
        </p:txBody>
      </p:sp>
      <p:sp>
        <p:nvSpPr>
          <p:cNvPr id="305" name="Reduc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/>
            </a:lvl1pPr>
          </a:lstStyle>
          <a:p>
            <a:pPr/>
            <a:r>
              <a:t>Reducer</a:t>
            </a:r>
          </a:p>
          <a:p>
            <a:pPr lvl="1"/>
            <a:r>
              <a:t>Output format</a:t>
            </a:r>
          </a:p>
          <a:p>
            <a:pPr lvl="2"/>
            <a:r>
              <a:t>Formats final key-value pair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Map Reduce Patter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Reduce Patterns</a:t>
            </a:r>
          </a:p>
        </p:txBody>
      </p:sp>
      <p:sp>
        <p:nvSpPr>
          <p:cNvPr id="308" name="Summariz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Summarizations</a:t>
            </a:r>
          </a:p>
          <a:p>
            <a:pPr lvl="1"/>
            <a:r>
              <a:t>Input:  A large data set that can be grouped according to various criteria</a:t>
            </a:r>
          </a:p>
          <a:p>
            <a:pPr lvl="1"/>
            <a:r>
              <a:t>Output:  A numerical summary</a:t>
            </a:r>
          </a:p>
          <a:p>
            <a:pPr lvl="1"/>
            <a:r>
              <a:t>Example:</a:t>
            </a:r>
          </a:p>
          <a:p>
            <a:pPr lvl="2"/>
            <a:r>
              <a:t>Calculate minimum, maximum, total of certain fields in documents in xml format ordered by user-id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lumnar Lay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Columnar Layout</a:t>
            </a:r>
          </a:p>
        </p:txBody>
      </p:sp>
      <p:sp>
        <p:nvSpPr>
          <p:cNvPr id="135" name="Given a SQL Tab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 SQL Table: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We project to columns</a:t>
            </a:r>
          </a:p>
          <a:p>
            <a:pPr lvl="1"/>
            <a:r>
              <a:t>We select rows</a:t>
            </a:r>
          </a:p>
        </p:txBody>
      </p:sp>
      <p:pic>
        <p:nvPicPr>
          <p:cNvPr id="136" name="Screenshot 2023-04-24 at 7.02.24 PM.png" descr="Screenshot 2023-04-24 at 7.02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3680" y="3397250"/>
            <a:ext cx="8966201" cy="295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11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Given a database in xml-document format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Determine the earliest, latest, and number of posts for each user</a:t>
            </a:r>
          </a:p>
        </p:txBody>
      </p:sp>
      <p:sp>
        <p:nvSpPr>
          <p:cNvPr id="312" name="&lt;row Id=&quot;193&quot; PostTypeId=&quot;1&quot; AcceptedAnswerId=&quot;194&quot; CreationDate=&quot;2010-10-23T20:08:39.740&quot; Score=&quot;3&quot; ViewCount=&quot;30&quot; Body=&quot;&amp;lt;p&amp;gt;Do you lose one point of reputation when you down vote community wiki?  Meta? &amp;lt;/p&amp;gt;&amp;#xA;&amp;#xA;&amp;lt;p&amp;gt;I know that you "/>
          <p:cNvSpPr txBox="1"/>
          <p:nvPr/>
        </p:nvSpPr>
        <p:spPr>
          <a:xfrm>
            <a:off x="3321058" y="4234903"/>
            <a:ext cx="590081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376554">
              <a:tabLst>
                <a:tab pos="368300" algn="l"/>
              </a:tabLst>
              <a:defRPr sz="1200">
                <a:solidFill>
                  <a:srgbClr val="D12F1B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AD3DA4"/>
                </a:solidFill>
              </a:rPr>
              <a:t>&lt;row </a:t>
            </a:r>
            <a:r>
              <a:rPr>
                <a:solidFill>
                  <a:srgbClr val="947100"/>
                </a:solidFill>
              </a:rPr>
              <a:t>Id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"193"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PostTypeId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"1"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AcceptedAnswerId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"194"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CreationDate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"2010-10-23T20:08:39.740"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Score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"3"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ViewCount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"30"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Body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"&amp;lt;p&amp;gt;Do you lose one point of reputation when you down vote community wiki?  Meta? &amp;lt;/p&amp;gt;&amp;#xA;&amp;#xA;&amp;lt;p&amp;gt;I know that you do for &amp;quot;regular questions&amp;quot;. &amp;lt;/p&amp;gt;&amp;#xA;"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OwnerUserId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"134"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LastActivityDate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"2010-10-24T05:41:48.760"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Title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"Do you lose one point of reputation when you down vote community wiki? Meta?"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Tags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"&amp;lt;discussion&amp;gt;"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AnswerCount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"1"</a:t>
            </a:r>
            <a:r>
              <a:rPr b="1">
                <a:solidFill>
                  <a:srgbClr val="AD3DA4"/>
                </a:solidFill>
              </a:rPr>
              <a:t> </a:t>
            </a:r>
            <a:r>
              <a:rPr>
                <a:solidFill>
                  <a:srgbClr val="947100"/>
                </a:solidFill>
              </a:rPr>
              <a:t>CommentCount</a:t>
            </a:r>
            <a:r>
              <a:rPr b="1">
                <a:solidFill>
                  <a:srgbClr val="AD3DA4"/>
                </a:solidFill>
              </a:rPr>
              <a:t>=</a:t>
            </a:r>
            <a:r>
              <a:t>"0"</a:t>
            </a:r>
            <a:r>
              <a:rPr b="1">
                <a:solidFill>
                  <a:srgbClr val="AD3DA4"/>
                </a:solidFill>
              </a:rPr>
              <a:t> /&gt;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15" name="Mapp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Mapper: </a:t>
            </a:r>
          </a:p>
          <a:p>
            <a:pPr lvl="1"/>
            <a:r>
              <a:t>Step 1: Preprocess document by extracting the user ID and the date of the post</a:t>
            </a:r>
          </a:p>
          <a:p>
            <a:pPr lvl="1"/>
            <a:r>
              <a:t>Step 2:  map: </a:t>
            </a:r>
          </a:p>
          <a:p>
            <a:pPr lvl="2"/>
            <a:r>
              <a:t>User ID becomes the key.</a:t>
            </a:r>
          </a:p>
          <a:p>
            <a:pPr lvl="2"/>
            <a:r>
              <a:t>Value stores the date twice in Java-date format and adds a long value of 1</a:t>
            </a:r>
          </a:p>
        </p:txBody>
      </p:sp>
      <p:sp>
        <p:nvSpPr>
          <p:cNvPr id="316" name="“134”:  (2010-10-23T20:08:39.740, 2010-10-23T20:08:39.740, 1)"/>
          <p:cNvSpPr txBox="1"/>
          <p:nvPr/>
        </p:nvSpPr>
        <p:spPr>
          <a:xfrm>
            <a:off x="946499" y="7573008"/>
            <a:ext cx="1130811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76554">
              <a:tabLst>
                <a:tab pos="368300" algn="l"/>
              </a:tabLst>
              <a:defRPr>
                <a:solidFill>
                  <a:srgbClr val="D12F1B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/>
            <a:r>
              <a:t>“134”:  (2010-10-23T20:08:39.740, 2010-10-23T20:08:39.740, 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19" name="Mapper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Mapper:</a:t>
            </a:r>
          </a:p>
          <a:p>
            <a:pPr lvl="1"/>
            <a:r>
              <a:t>Step 3: Combiner</a:t>
            </a:r>
          </a:p>
          <a:p>
            <a:pPr lvl="2"/>
            <a:r>
              <a:t>Take intermediate User-ID — value pairs</a:t>
            </a:r>
          </a:p>
          <a:p>
            <a:pPr lvl="2"/>
            <a:r>
              <a:t>Combine the value pairs</a:t>
            </a:r>
          </a:p>
          <a:p>
            <a:pPr lvl="3"/>
            <a:r>
              <a:t>Combination of two values:</a:t>
            </a:r>
          </a:p>
          <a:p>
            <a:pPr lvl="4"/>
            <a:r>
              <a:t>first item is minimum of the dates</a:t>
            </a:r>
          </a:p>
          <a:p>
            <a:pPr lvl="4"/>
            <a:r>
              <a:t>second item is maximum of the dates</a:t>
            </a:r>
          </a:p>
          <a:p>
            <a:pPr lvl="4"/>
            <a:r>
              <a:t>third item is sum of third items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22" name="The map reduce framework is given the number of reduc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map reduce framework is given the number of reducers</a:t>
            </a:r>
          </a:p>
          <a:p>
            <a:pPr lvl="1"/>
            <a:r>
              <a:t>Autonomously maps combiner results to reducers</a:t>
            </a:r>
          </a:p>
          <a:p>
            <a:pPr lvl="1"/>
            <a:r>
              <a:t>Each reducer gets key-value parts for a range of user-IDs grouped by user-ID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25" name="Reduc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Reducer:</a:t>
            </a:r>
          </a:p>
          <a:p>
            <a:pPr lvl="1"/>
            <a:r>
              <a:t>Passes through each group combining key-value pairs</a:t>
            </a:r>
          </a:p>
          <a:p>
            <a:pPr lvl="1"/>
            <a:r>
              <a:t>End-result:</a:t>
            </a:r>
          </a:p>
          <a:p>
            <a:pPr lvl="2"/>
            <a:r>
              <a:t>Key-value pair with key = user-id</a:t>
            </a:r>
          </a:p>
          <a:p>
            <a:pPr lvl="2"/>
            <a:r>
              <a:t>Value is a triple with </a:t>
            </a:r>
          </a:p>
          <a:p>
            <a:pPr lvl="3"/>
            <a:r>
              <a:t>minimum posting date</a:t>
            </a:r>
          </a:p>
          <a:p>
            <a:pPr lvl="3"/>
            <a:r>
              <a:t>maximum posting date</a:t>
            </a:r>
          </a:p>
          <a:p>
            <a:pPr lvl="3"/>
            <a:r>
              <a:t>number of posts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28" name="Reduc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Reducer:</a:t>
            </a:r>
          </a:p>
          <a:p>
            <a:pPr lvl="1"/>
            <a:r>
              <a:t>Each summary key— value pair is sent to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31" name="Example (cont.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589" y="4069989"/>
            <a:ext cx="12039622" cy="4768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35" name="Example (cont.)  Automatic Shuffle and So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  Automatic Shuffle and Sort</a:t>
            </a:r>
          </a:p>
          <a:p>
            <a:pPr lvl="1"/>
            <a:r>
              <a:t>Records with the same key are sent to the same reducer</a:t>
            </a:r>
          </a:p>
        </p:txBody>
      </p:sp>
      <p:pic>
        <p:nvPicPr>
          <p:cNvPr id="3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2667" y="4499219"/>
            <a:ext cx="5199466" cy="4089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39" name="Example (cont.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  <a:p>
            <a:pPr lvl="1"/>
            <a:r>
              <a:t>Reducer receives records already ordered by user-ID</a:t>
            </a:r>
          </a:p>
          <a:p>
            <a:pPr lvl="1"/>
            <a:r>
              <a:t>Combines records with same key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269" y="5276082"/>
            <a:ext cx="11556262" cy="2115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43" name="In (pseudo-)pi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(pseudo-)pig:</a:t>
            </a:r>
          </a:p>
          <a:p>
            <a:pPr lvl="1"/>
            <a:r>
              <a:t>Load data</a:t>
            </a:r>
          </a:p>
        </p:txBody>
      </p:sp>
      <p:sp>
        <p:nvSpPr>
          <p:cNvPr id="344" name="posts = LOAD ‘/stackexchange/posts.tsv.gz'…"/>
          <p:cNvSpPr txBox="1"/>
          <p:nvPr/>
        </p:nvSpPr>
        <p:spPr>
          <a:xfrm>
            <a:off x="1173747" y="4713537"/>
            <a:ext cx="875678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posts = LOAD ‘/stackexchange/posts.tsv.gz'</a:t>
            </a:r>
          </a:p>
          <a:p>
            <a:pPr>
              <a:defRPr sz="2700"/>
            </a:pPr>
            <a:r>
              <a:t>USING PigStorage('\t') AS (</a:t>
            </a:r>
          </a:p>
          <a:p>
            <a:pPr>
              <a:defRPr sz="2700"/>
            </a:pPr>
            <a:r>
              <a:t>post_id : long,</a:t>
            </a:r>
          </a:p>
          <a:p>
            <a:pPr>
              <a:defRPr sz="2700"/>
            </a:pPr>
            <a:r>
              <a:t>user_id : int,</a:t>
            </a:r>
          </a:p>
          <a:p>
            <a:pPr>
              <a:defRPr sz="2700"/>
            </a:pPr>
            <a:r>
              <a:t>text : chararray,</a:t>
            </a:r>
          </a:p>
          <a:p>
            <a:pPr>
              <a:defRPr sz="2700"/>
            </a:pPr>
            <a:r>
              <a:t>…</a:t>
            </a:r>
          </a:p>
          <a:p>
            <a:pPr>
              <a:defRPr sz="2700"/>
            </a:pPr>
            <a:r>
              <a:t>post : date</a:t>
            </a:r>
          </a:p>
          <a:p>
            <a:pPr>
              <a:defRPr sz="2700"/>
            </a:pP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olumnar Lay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Columnar Layout</a:t>
            </a:r>
          </a:p>
        </p:txBody>
      </p:sp>
      <p:sp>
        <p:nvSpPr>
          <p:cNvPr id="139" name="We can store it row-by-r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store it row-by-row</a:t>
            </a:r>
          </a:p>
        </p:txBody>
      </p:sp>
      <p:pic>
        <p:nvPicPr>
          <p:cNvPr id="140" name="Screenshot 2023-04-24 at 7.03.11 PM.png" descr="Screenshot 2023-04-24 at 7.03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774" y="3422650"/>
            <a:ext cx="9004301" cy="231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47" name="In (pseudo-)pi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(pseudo-)pig:</a:t>
            </a:r>
          </a:p>
          <a:p>
            <a:pPr lvl="1"/>
            <a:r>
              <a:t>Group by user-id</a:t>
            </a:r>
          </a:p>
          <a:p>
            <a:pPr lvl="1"/>
          </a:p>
          <a:p>
            <a:pPr lvl="1"/>
          </a:p>
          <a:p>
            <a:pPr lvl="1"/>
            <a:r>
              <a:t>Obtain min, max, count:</a:t>
            </a:r>
          </a:p>
        </p:txBody>
      </p:sp>
      <p:sp>
        <p:nvSpPr>
          <p:cNvPr id="348" name="post_group = GROUP posts BY user_id;"/>
          <p:cNvSpPr txBox="1"/>
          <p:nvPr/>
        </p:nvSpPr>
        <p:spPr>
          <a:xfrm>
            <a:off x="2741327" y="4101404"/>
            <a:ext cx="752214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post_group = GROUP posts BY user_id;</a:t>
            </a:r>
          </a:p>
        </p:txBody>
      </p:sp>
      <p:sp>
        <p:nvSpPr>
          <p:cNvPr id="349" name="result = FOREACH post_group GENERATE group,…"/>
          <p:cNvSpPr txBox="1"/>
          <p:nvPr/>
        </p:nvSpPr>
        <p:spPr>
          <a:xfrm>
            <a:off x="2333184" y="6594346"/>
            <a:ext cx="896256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result = FOREACH post_group GENERATE group,</a:t>
            </a:r>
          </a:p>
          <a:p>
            <a:pPr>
              <a:defRPr sz="2700"/>
            </a:pPr>
            <a:r>
              <a:t>MIN(posts.date), MAX(posts.date), </a:t>
            </a:r>
          </a:p>
          <a:p>
            <a:pPr>
              <a:defRPr sz="2700"/>
            </a:pPr>
            <a:r>
              <a:t>COUNT_STAR(post_group)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52" name="In (pseudo-)pi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(pseudo-)pig:</a:t>
            </a:r>
          </a:p>
          <a:p>
            <a:pPr lvl="1"/>
            <a:r>
              <a:t>Load data</a:t>
            </a:r>
          </a:p>
        </p:txBody>
      </p:sp>
      <p:sp>
        <p:nvSpPr>
          <p:cNvPr id="353" name="orders = LOAD ‘/stackexchange/posts.tsv.gz'…"/>
          <p:cNvSpPr txBox="1"/>
          <p:nvPr/>
        </p:nvSpPr>
        <p:spPr>
          <a:xfrm>
            <a:off x="1173747" y="4713537"/>
            <a:ext cx="896256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orders = LOAD ‘/stackexchange/posts.tsv.gz'</a:t>
            </a:r>
          </a:p>
          <a:p>
            <a:pPr>
              <a:defRPr sz="2700"/>
            </a:pPr>
            <a:r>
              <a:t>USING PigStorage('\t') AS (</a:t>
            </a:r>
          </a:p>
          <a:p>
            <a:pPr>
              <a:defRPr sz="2700"/>
            </a:pPr>
            <a:r>
              <a:t>post_id : long,</a:t>
            </a:r>
          </a:p>
          <a:p>
            <a:pPr>
              <a:defRPr sz="2700"/>
            </a:pPr>
            <a:r>
              <a:t>user_id : int,</a:t>
            </a:r>
          </a:p>
          <a:p>
            <a:pPr>
              <a:defRPr sz="2700"/>
            </a:pPr>
            <a:r>
              <a:t>text : chararray,</a:t>
            </a:r>
          </a:p>
          <a:p>
            <a:pPr>
              <a:defRPr sz="2700"/>
            </a:pPr>
            <a:r>
              <a:t>…</a:t>
            </a:r>
          </a:p>
          <a:p>
            <a:pPr>
              <a:defRPr sz="2700"/>
            </a:pPr>
            <a:r>
              <a:t>post : date</a:t>
            </a:r>
          </a:p>
          <a:p>
            <a:pPr>
              <a:defRPr sz="2700"/>
            </a:pP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56" name="Your tur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Your turn:</a:t>
            </a:r>
          </a:p>
          <a:p>
            <a:pPr lvl="1"/>
            <a:r>
              <a:t>Calculate the average score per user</a:t>
            </a:r>
          </a:p>
          <a:p>
            <a:pPr lvl="1"/>
            <a:r>
              <a:t>The score is kept in the “score”-field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59" name="S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Solution: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Need to aggregate sum of score and number of posts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Mapper:  for each user-id, create a record with score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Combiner adds scores and counts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Reducer combines as well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Generates output key-value pair and sends it to the user</a:t>
            </a:r>
          </a:p>
        </p:txBody>
      </p:sp>
      <p:sp>
        <p:nvSpPr>
          <p:cNvPr id="360" name="userid: score, 1"/>
          <p:cNvSpPr txBox="1"/>
          <p:nvPr/>
        </p:nvSpPr>
        <p:spPr>
          <a:xfrm>
            <a:off x="2066136" y="4813531"/>
            <a:ext cx="340667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userid: score, 1</a:t>
            </a:r>
          </a:p>
        </p:txBody>
      </p:sp>
      <p:sp>
        <p:nvSpPr>
          <p:cNvPr id="361" name="userid: sum_score, count"/>
          <p:cNvSpPr txBox="1"/>
          <p:nvPr/>
        </p:nvSpPr>
        <p:spPr>
          <a:xfrm>
            <a:off x="2116837" y="6174037"/>
            <a:ext cx="505286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userid: sum_score, count</a:t>
            </a:r>
          </a:p>
        </p:txBody>
      </p:sp>
      <p:sp>
        <p:nvSpPr>
          <p:cNvPr id="362" name="userid: sum_score/count"/>
          <p:cNvSpPr txBox="1"/>
          <p:nvPr/>
        </p:nvSpPr>
        <p:spPr>
          <a:xfrm>
            <a:off x="2053420" y="8310584"/>
            <a:ext cx="525863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userid: sum_score/count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65" name="Finding the median of a numerical vari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the median of a numerical variable</a:t>
            </a:r>
          </a:p>
          <a:p>
            <a:pPr lvl="1"/>
            <a:r>
              <a:t>Mapper aggregates all values in a list</a:t>
            </a:r>
          </a:p>
          <a:p>
            <a:pPr lvl="1"/>
            <a:r>
              <a:t>Reducer aggregates all values in a list</a:t>
            </a:r>
          </a:p>
          <a:p>
            <a:pPr lvl="1"/>
            <a:r>
              <a:t>Reducer then determines median of the list</a:t>
            </a:r>
          </a:p>
          <a:p>
            <a:pPr/>
            <a:r>
              <a:t>Can easily run into memory problems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68" name="Median calcul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Median calculation: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Can compress lists by using counts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                                                        becomes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Combiner creates compressed lists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Reducer code directly calculates median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:r>
              <a:t>An instance where combiner and reducer use different code</a:t>
            </a:r>
          </a:p>
        </p:txBody>
      </p:sp>
      <p:sp>
        <p:nvSpPr>
          <p:cNvPr id="369" name="2, 3, 3, 3, 2, 4, 5, 2, 1, 2"/>
          <p:cNvSpPr txBox="1"/>
          <p:nvPr/>
        </p:nvSpPr>
        <p:spPr>
          <a:xfrm>
            <a:off x="2485783" y="4203136"/>
            <a:ext cx="58759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2, 3, 3, 3, 2, 4, 5, 2, 1, 2</a:t>
            </a:r>
          </a:p>
        </p:txBody>
      </p:sp>
      <p:sp>
        <p:nvSpPr>
          <p:cNvPr id="370" name="(1,1), (2,4), (3,3), (4,1) (5,1)"/>
          <p:cNvSpPr txBox="1"/>
          <p:nvPr/>
        </p:nvSpPr>
        <p:spPr>
          <a:xfrm>
            <a:off x="2498499" y="5016830"/>
            <a:ext cx="66990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:r>
              <a:t>(1,1), (2,4), (3,3), (4,1) (5,1)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73" name="Standard Devi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Standard Deviation</a:t>
            </a:r>
          </a:p>
          <a:p>
            <a:pPr lvl="1"/>
            <a:r>
              <a:t>Square-root of variance </a:t>
            </a:r>
          </a:p>
          <a:p>
            <a:pPr lvl="1"/>
            <a:r>
              <a:t>Variance — Average square deviation from average</a:t>
            </a:r>
          </a:p>
          <a:p>
            <a:pPr lvl="1"/>
          </a:p>
          <a:p>
            <a:pPr lvl="1"/>
            <a:r>
              <a:t>  </a:t>
            </a:r>
          </a:p>
          <a:p>
            <a:pPr lvl="1"/>
          </a:p>
          <a:p>
            <a:pPr lvl="2"/>
            <a:r>
              <a:t>Leads to a two pass solution, calculate average first</a:t>
            </a:r>
          </a:p>
        </p:txBody>
      </p:sp>
      <p:sp>
        <p:nvSpPr>
          <p:cNvPr id="374" name="Equation"/>
          <p:cNvSpPr txBox="1"/>
          <p:nvPr/>
        </p:nvSpPr>
        <p:spPr>
          <a:xfrm>
            <a:off x="3835134" y="5222712"/>
            <a:ext cx="2929905" cy="12410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limUpp>
                        <m:e>
                          <m:limLow>
                            <m:e>
                              <m: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bar>
                        <m:barPr>
                          <m:ctrlP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  <m:sSup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rad>
                </m:oMath>
              </m:oMathPara>
            </a14:m>
            <a:endParaRPr sz="2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77" name="Standard Devi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Standard Deviation</a:t>
            </a:r>
          </a:p>
          <a:p>
            <a:pPr lvl="1"/>
            <a:r>
              <a:t>Numerically dangerous one-path solution</a:t>
            </a:r>
          </a:p>
        </p:txBody>
      </p:sp>
      <p:sp>
        <p:nvSpPr>
          <p:cNvPr id="378" name="Equation"/>
          <p:cNvSpPr txBox="1"/>
          <p:nvPr/>
        </p:nvSpPr>
        <p:spPr>
          <a:xfrm>
            <a:off x="3025429" y="4047452"/>
            <a:ext cx="2672700" cy="9720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bar>
                    <m:bar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</m:bar>
                  <m:s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2700"/>
          </a:p>
        </p:txBody>
      </p:sp>
      <p:sp>
        <p:nvSpPr>
          <p:cNvPr id="379" name="Equation"/>
          <p:cNvSpPr txBox="1"/>
          <p:nvPr/>
        </p:nvSpPr>
        <p:spPr>
          <a:xfrm>
            <a:off x="3355894" y="5248049"/>
            <a:ext cx="3284390" cy="9720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bar>
                    <m:bar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</m:ba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bar>
                        <m:barPr>
                          <m:ctrlP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2700"/>
          </a:p>
        </p:txBody>
      </p:sp>
      <p:sp>
        <p:nvSpPr>
          <p:cNvPr id="380" name="Equation"/>
          <p:cNvSpPr txBox="1"/>
          <p:nvPr/>
        </p:nvSpPr>
        <p:spPr>
          <a:xfrm>
            <a:off x="3343012" y="6448646"/>
            <a:ext cx="3939669" cy="9720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bar>
                    <m:bar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</m:ba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bar>
                        <m:barPr>
                          <m:ctrlP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2700"/>
          </a:p>
        </p:txBody>
      </p:sp>
      <p:sp>
        <p:nvSpPr>
          <p:cNvPr id="381" name="Equation"/>
          <p:cNvSpPr txBox="1"/>
          <p:nvPr/>
        </p:nvSpPr>
        <p:spPr>
          <a:xfrm>
            <a:off x="3320736" y="7649243"/>
            <a:ext cx="5200582" cy="97200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bar>
                        <m:barPr>
                          <m:ctrlP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bar>
                        <m:barPr>
                          <m:ctrlP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Sup>
                    <m:e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bar>
                        <m:barPr>
                          <m:ctrlP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bar>
                    </m:e>
                    <m:sup>
                      <m: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27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84" name="Chan’s adaptation of Welford’s online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Chan’s adaptation of Welford’s online algorithm</a:t>
            </a:r>
          </a:p>
          <a:p>
            <a:pPr lvl="1"/>
            <a:r>
              <a:t>Using the counts of elements, can calculate the variance in parallel from any number of partitions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Unfortunately, can still be numerically instable</a:t>
            </a:r>
          </a:p>
        </p:txBody>
      </p:sp>
      <p:sp>
        <p:nvSpPr>
          <p:cNvPr id="385" name="def parallel_variance(avg_a, count_a, var_a, avg_b, count_b, var_b):…"/>
          <p:cNvSpPr txBox="1"/>
          <p:nvPr/>
        </p:nvSpPr>
        <p:spPr>
          <a:xfrm>
            <a:off x="1124059" y="4954092"/>
            <a:ext cx="10128611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8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8000"/>
                </a:solidFill>
              </a:rPr>
              <a:t>def</a:t>
            </a:r>
            <a:r>
              <a:t> </a:t>
            </a:r>
            <a:r>
              <a:rPr>
                <a:solidFill>
                  <a:srgbClr val="0000FF"/>
                </a:solidFill>
              </a:rPr>
              <a:t>parallel_variance</a:t>
            </a:r>
            <a:r>
              <a:t>(avg_a, count_a, var_a, avg_b, count_b, var_b):</a:t>
            </a:r>
          </a:p>
          <a:p>
            <a:pPr defTabSz="457200">
              <a:defRPr sz="18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delta </a:t>
            </a:r>
            <a:r>
              <a:rPr>
                <a:solidFill>
                  <a:srgbClr val="666666"/>
                </a:solidFill>
              </a:rPr>
              <a:t>=</a:t>
            </a:r>
            <a:r>
              <a:t> avg_b </a:t>
            </a:r>
            <a:r>
              <a:rPr>
                <a:solidFill>
                  <a:srgbClr val="666666"/>
                </a:solidFill>
              </a:rPr>
              <a:t>-</a:t>
            </a:r>
            <a:r>
              <a:t> avg_a</a:t>
            </a:r>
          </a:p>
          <a:p>
            <a:pPr defTabSz="457200">
              <a:defRPr sz="18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m_a </a:t>
            </a:r>
            <a:r>
              <a:rPr>
                <a:solidFill>
                  <a:srgbClr val="666666"/>
                </a:solidFill>
              </a:rPr>
              <a:t>=</a:t>
            </a:r>
            <a:r>
              <a:t> var_a </a:t>
            </a:r>
            <a:r>
              <a:rPr>
                <a:solidFill>
                  <a:srgbClr val="666666"/>
                </a:solidFill>
              </a:rPr>
              <a:t>*</a:t>
            </a:r>
            <a:r>
              <a:t> (count_a </a:t>
            </a:r>
            <a:r>
              <a:rPr>
                <a:solidFill>
                  <a:srgbClr val="666666"/>
                </a:solidFill>
              </a:rPr>
              <a:t>-</a:t>
            </a:r>
            <a:r>
              <a:t> </a:t>
            </a:r>
            <a:r>
              <a:rPr>
                <a:solidFill>
                  <a:srgbClr val="666666"/>
                </a:solidFill>
              </a:rPr>
              <a:t>1</a:t>
            </a:r>
            <a:r>
              <a:t>)</a:t>
            </a:r>
          </a:p>
          <a:p>
            <a:pPr defTabSz="457200">
              <a:defRPr sz="18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m_b </a:t>
            </a:r>
            <a:r>
              <a:rPr>
                <a:solidFill>
                  <a:srgbClr val="666666"/>
                </a:solidFill>
              </a:rPr>
              <a:t>=</a:t>
            </a:r>
            <a:r>
              <a:t> var_b </a:t>
            </a:r>
            <a:r>
              <a:rPr>
                <a:solidFill>
                  <a:srgbClr val="666666"/>
                </a:solidFill>
              </a:rPr>
              <a:t>*</a:t>
            </a:r>
            <a:r>
              <a:t> (count_b </a:t>
            </a:r>
            <a:r>
              <a:rPr>
                <a:solidFill>
                  <a:srgbClr val="666666"/>
                </a:solidFill>
              </a:rPr>
              <a:t>-</a:t>
            </a:r>
            <a:r>
              <a:t> </a:t>
            </a:r>
            <a:r>
              <a:rPr>
                <a:solidFill>
                  <a:srgbClr val="666666"/>
                </a:solidFill>
              </a:rPr>
              <a:t>1</a:t>
            </a:r>
            <a:r>
              <a:t>)</a:t>
            </a:r>
          </a:p>
          <a:p>
            <a:pPr defTabSz="457200">
              <a:defRPr sz="18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M2 </a:t>
            </a:r>
            <a:r>
              <a:rPr>
                <a:solidFill>
                  <a:srgbClr val="666666"/>
                </a:solidFill>
              </a:rPr>
              <a:t>=</a:t>
            </a:r>
            <a:r>
              <a:t> m_a </a:t>
            </a:r>
            <a:r>
              <a:rPr>
                <a:solidFill>
                  <a:srgbClr val="666666"/>
                </a:solidFill>
              </a:rPr>
              <a:t>+</a:t>
            </a:r>
            <a:r>
              <a:t> m_b </a:t>
            </a:r>
            <a:r>
              <a:rPr>
                <a:solidFill>
                  <a:srgbClr val="666666"/>
                </a:solidFill>
              </a:rPr>
              <a:t>+</a:t>
            </a:r>
            <a:r>
              <a:t> delta </a:t>
            </a:r>
            <a:r>
              <a:rPr>
                <a:solidFill>
                  <a:srgbClr val="666666"/>
                </a:solidFill>
              </a:rPr>
              <a:t>**</a:t>
            </a:r>
            <a:r>
              <a:t> </a:t>
            </a:r>
            <a:r>
              <a:rPr>
                <a:solidFill>
                  <a:srgbClr val="666666"/>
                </a:solidFill>
              </a:rPr>
              <a:t>2</a:t>
            </a:r>
            <a:r>
              <a:t> </a:t>
            </a:r>
            <a:r>
              <a:rPr>
                <a:solidFill>
                  <a:srgbClr val="666666"/>
                </a:solidFill>
              </a:rPr>
              <a:t>*</a:t>
            </a:r>
            <a:r>
              <a:t> count_a </a:t>
            </a:r>
            <a:r>
              <a:rPr>
                <a:solidFill>
                  <a:srgbClr val="666666"/>
                </a:solidFill>
              </a:rPr>
              <a:t>*</a:t>
            </a:r>
            <a:r>
              <a:t> count_b </a:t>
            </a:r>
            <a:r>
              <a:rPr>
                <a:solidFill>
                  <a:srgbClr val="666666"/>
                </a:solidFill>
              </a:rPr>
              <a:t>/</a:t>
            </a:r>
            <a:r>
              <a:t> (count_a </a:t>
            </a:r>
            <a:r>
              <a:rPr>
                <a:solidFill>
                  <a:srgbClr val="666666"/>
                </a:solidFill>
              </a:rPr>
              <a:t>+</a:t>
            </a:r>
            <a:r>
              <a:t> count_b)</a:t>
            </a:r>
          </a:p>
          <a:p>
            <a:pPr defTabSz="457200">
              <a:defRPr sz="1800">
                <a:solidFill>
                  <a:srgbClr val="22222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 b="1">
                <a:solidFill>
                  <a:srgbClr val="008000"/>
                </a:solidFill>
              </a:rPr>
              <a:t>return</a:t>
            </a:r>
            <a:r>
              <a:t> M2 </a:t>
            </a:r>
            <a:r>
              <a:rPr>
                <a:solidFill>
                  <a:srgbClr val="666666"/>
                </a:solidFill>
              </a:rPr>
              <a:t>/</a:t>
            </a:r>
            <a:r>
              <a:t> (count_a </a:t>
            </a:r>
            <a:r>
              <a:rPr>
                <a:solidFill>
                  <a:srgbClr val="666666"/>
                </a:solidFill>
              </a:rPr>
              <a:t>+</a:t>
            </a:r>
            <a:r>
              <a:t> count_b </a:t>
            </a:r>
            <a:r>
              <a:rPr>
                <a:solidFill>
                  <a:srgbClr val="666666"/>
                </a:solidFill>
              </a:rPr>
              <a:t>-</a:t>
            </a:r>
            <a:r>
              <a:t> </a:t>
            </a:r>
            <a:r>
              <a:rPr>
                <a:solidFill>
                  <a:srgbClr val="666666"/>
                </a:solidFill>
              </a:rPr>
              <a:t>1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88" name="Standard Devi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Standard Deviation:</a:t>
            </a:r>
          </a:p>
          <a:p>
            <a:pPr lvl="1"/>
            <a:r>
              <a:t>Schubert &amp; Gertz: Numerically Stable Parallel Computation of (Co)-Variance</a:t>
            </a:r>
          </a:p>
          <a:p>
            <a:pPr lvl="2"/>
            <a:r>
              <a:t>SSDBM '18 Proceedings of the 30th International Conference on Scientific and Statistical Database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olumnar Lay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Columnar Layout</a:t>
            </a:r>
          </a:p>
        </p:txBody>
      </p:sp>
      <p:sp>
        <p:nvSpPr>
          <p:cNvPr id="143" name="Or we can use a columnar layou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we can use a columnar layout</a:t>
            </a:r>
          </a:p>
        </p:txBody>
      </p:sp>
      <p:pic>
        <p:nvPicPr>
          <p:cNvPr id="144" name="Screenshot 2023-04-24 at 7.03.38 PM.png" descr="Screenshot 2023-04-24 at 7.03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991" y="3644669"/>
            <a:ext cx="11064502" cy="3609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91" name="Inverted Ind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Inverted Index</a:t>
            </a:r>
          </a:p>
          <a:p>
            <a:pPr lvl="1"/>
            <a:r>
              <a:t>Analyze each comment in StackOverflow to find hyperlinks to Wikipedia</a:t>
            </a:r>
          </a:p>
          <a:p>
            <a:pPr lvl="1"/>
            <a:r>
              <a:t>Create an index of wikipedia pages pointing to StackOverflow comments that link to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ummar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Summarization</a:t>
            </a:r>
          </a:p>
        </p:txBody>
      </p:sp>
      <p:sp>
        <p:nvSpPr>
          <p:cNvPr id="394" name="Inverted Index is a group-by problem solved almost entirely in the map-reduce framework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Inverted Index is a group-by problem solved almost entirely in the map-reduce framework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ummarization /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Summarization / </a:t>
            </a:r>
          </a:p>
          <a:p>
            <a:pPr defTabSz="484886">
              <a:defRPr sz="6640"/>
            </a:pPr>
            <a:r>
              <a:t>Inverted Index</a:t>
            </a:r>
          </a:p>
        </p:txBody>
      </p:sp>
      <p:sp>
        <p:nvSpPr>
          <p:cNvPr id="397" name="Mapp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b="1" sz="2752"/>
            </a:pPr>
            <a:r>
              <a:t>Mapper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Parser: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Processes posts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Checks for right type of post, extracts a list of wikipedia urls (or Null if there are none)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Outputs key-value pairs :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Keys: wikipedia url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Value: row-ID of post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Optional combiner: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Aggregates values for a wikipedia url in a single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ummarization /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Summarization / </a:t>
            </a:r>
          </a:p>
          <a:p>
            <a:pPr defTabSz="484886">
              <a:defRPr sz="6640"/>
            </a:pPr>
            <a:r>
              <a:t>Inverted Index</a:t>
            </a:r>
          </a:p>
        </p:txBody>
      </p:sp>
      <p:sp>
        <p:nvSpPr>
          <p:cNvPr id="400" name="Reduc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/>
            </a:lvl1pPr>
          </a:lstStyle>
          <a:p>
            <a:pPr/>
            <a:r>
              <a:t>Reducer</a:t>
            </a:r>
          </a:p>
          <a:p>
            <a:pPr lvl="1"/>
            <a:r>
              <a:t>Aggregates values belonging to the same key in a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ummarization /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Summarization / </a:t>
            </a:r>
          </a:p>
          <a:p>
            <a:pPr defTabSz="484886">
              <a:defRPr sz="6640"/>
            </a:pPr>
            <a:r>
              <a:t>Inverted Index</a:t>
            </a:r>
          </a:p>
        </p:txBody>
      </p:sp>
      <p:sp>
        <p:nvSpPr>
          <p:cNvPr id="403" name="Generic Inverted Index diagra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Generic Inverted Index diagram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3709856"/>
            <a:ext cx="10769600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07" name="Based on BigTable (Google 2006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Based on BigTable (Google 2006)</a:t>
            </a:r>
          </a:p>
          <a:p>
            <a:pPr/>
            <a:r>
              <a:t>Uses ideas of Map-reduce and Google File System (replication)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10" name="Basic unit is a column (valu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Basic unit is a column (value)</a:t>
            </a:r>
          </a:p>
          <a:p>
            <a:pPr lvl="1"/>
            <a:r>
              <a:t>Each </a:t>
            </a:r>
            <a:r>
              <a:rPr i="1"/>
              <a:t>column</a:t>
            </a:r>
            <a:r>
              <a:t> can have different versions, each stored in a separate </a:t>
            </a:r>
            <a:r>
              <a:rPr i="1"/>
              <a:t>cell</a:t>
            </a:r>
          </a:p>
          <a:p>
            <a:pPr/>
            <a:r>
              <a:t>Columns form </a:t>
            </a:r>
            <a:r>
              <a:rPr i="1"/>
              <a:t>rows</a:t>
            </a:r>
            <a:r>
              <a:t> (with row identifier)</a:t>
            </a:r>
          </a:p>
          <a:p>
            <a:pPr lvl="1"/>
            <a:r>
              <a:t>Groups of columns are formed in </a:t>
            </a:r>
            <a:r>
              <a:rPr i="1"/>
              <a:t>families </a:t>
            </a:r>
          </a:p>
          <a:p>
            <a:pPr lvl="1"/>
            <a:r>
              <a:t>Columns accessed by </a:t>
            </a:r>
            <a:r>
              <a:rPr i="1"/>
              <a:t>family : qualifier </a:t>
            </a:r>
            <a:r>
              <a:t>pairs</a:t>
            </a:r>
          </a:p>
          <a:p>
            <a:pPr/>
            <a:r>
              <a:t>Rows are sorted lexicographically by row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pic>
        <p:nvPicPr>
          <p:cNvPr id="413" name="Screenshot 2023-04-25 at 11.25.31 AM.png" descr="Screenshot 2023-04-25 at 11.25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840" y="2002858"/>
            <a:ext cx="8801101" cy="632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16" name="Conceptuall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Conceptually:</a:t>
            </a:r>
          </a:p>
          <a:p>
            <a:pPr lvl="1"/>
            <a:r>
              <a:t>HBase table looks like a relational database table</a:t>
            </a:r>
          </a:p>
          <a:p>
            <a:pPr lvl="1"/>
            <a:r>
              <a:t>But access is organized via </a:t>
            </a:r>
            <a:r>
              <a:rPr i="1"/>
              <a:t>tags</a:t>
            </a:r>
            <a:r>
              <a:t>: </a:t>
            </a:r>
          </a:p>
        </p:txBody>
      </p:sp>
      <p:pic>
        <p:nvPicPr>
          <p:cNvPr id="417" name="Screenshot 2023-04-25 at 11.26.43 AM.png" descr="Screenshot 2023-04-25 at 11.26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179" y="5062363"/>
            <a:ext cx="10566301" cy="811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20" name="API allows you to filter data based on conditions on the ti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API allows you to filter data based on conditions on the time</a:t>
            </a:r>
          </a:p>
        </p:txBody>
      </p:sp>
      <p:pic>
        <p:nvPicPr>
          <p:cNvPr id="421" name="Screenshot 2023-04-25 at 11.28.00 AM.png" descr="Screenshot 2023-04-25 at 11.28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650" y="4076700"/>
            <a:ext cx="9715500" cy="331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ata at Very Large Sc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Data at Very Large Scale</a:t>
            </a:r>
          </a:p>
        </p:txBody>
      </p:sp>
      <p:sp>
        <p:nvSpPr>
          <p:cNvPr id="147" name="For large HUS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large HUSH:</a:t>
            </a:r>
          </a:p>
          <a:p>
            <a:pPr lvl="1"/>
            <a:r>
              <a:t>Can use a relational database</a:t>
            </a:r>
          </a:p>
          <a:p>
            <a:pPr lvl="1"/>
            <a:r>
              <a:t>Use normalization and obtain a scheme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24" name="Canonical example is the WebTab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Canonical example is the WebTable:</a:t>
            </a:r>
          </a:p>
          <a:p>
            <a:pPr lvl="1"/>
            <a:r>
              <a:t>Pages obtained crawling the internet</a:t>
            </a:r>
          </a:p>
          <a:p>
            <a:pPr lvl="2"/>
            <a:r>
              <a:t>Row key is the URL (in reverse order)</a:t>
            </a:r>
          </a:p>
          <a:p>
            <a:pPr lvl="3"/>
            <a:r>
              <a:t>Contents family: HTTP </a:t>
            </a:r>
          </a:p>
          <a:p>
            <a:pPr lvl="3"/>
            <a:r>
              <a:t>Anchor family: out-going urls</a:t>
            </a:r>
          </a:p>
          <a:p>
            <a:pPr/>
            <a:r>
              <a:t>Time dimension allows to find pages that are updated frequently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27" name="Actual storage is in reg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Actual storage is in regions</a:t>
            </a:r>
          </a:p>
          <a:p>
            <a:pPr lvl="1"/>
            <a:r>
              <a:t>A region is a contiguous collection of rows and columns</a:t>
            </a:r>
          </a:p>
          <a:p>
            <a:pPr lvl="1"/>
            <a:r>
              <a:t>If a region becomes to big: Split it around a middle row key</a:t>
            </a:r>
          </a:p>
          <a:p>
            <a:pPr/>
            <a:r>
              <a:t>Typical region size is a few GBs</a:t>
            </a:r>
          </a:p>
          <a:p>
            <a:pPr/>
            <a:r>
              <a:t>Each server should have between 100 and 10,000 regions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30" name="API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API:</a:t>
            </a:r>
          </a:p>
          <a:p>
            <a:pPr lvl="1"/>
            <a:r>
              <a:t>Allows creation / deletion of tables</a:t>
            </a:r>
          </a:p>
          <a:p>
            <a:pPr lvl="1"/>
            <a:r>
              <a:t>Allows CRUD access</a:t>
            </a:r>
          </a:p>
          <a:p>
            <a:pPr lvl="1"/>
            <a:r>
              <a:t>Scan API</a:t>
            </a:r>
          </a:p>
          <a:p>
            <a:pPr lvl="1"/>
            <a:r>
              <a:t>Supports single-row transactions, but not cross-row transactions</a:t>
            </a:r>
          </a:p>
          <a:p>
            <a:pPr lvl="1"/>
            <a:r>
              <a:t>Map-reduce framework allows to use tables as input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33" name="Storage implement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Storage implementation:</a:t>
            </a:r>
          </a:p>
          <a:p>
            <a:pPr lvl="1"/>
            <a:r>
              <a:t>Data is stored in HFiles</a:t>
            </a:r>
          </a:p>
          <a:p>
            <a:pPr lvl="2"/>
            <a:r>
              <a:t>HFiles have a block index:</a:t>
            </a:r>
          </a:p>
          <a:p>
            <a:pPr lvl="3"/>
            <a:r>
              <a:t>Can find a row in an HFile with a single disk seek</a:t>
            </a:r>
          </a:p>
          <a:p>
            <a:pPr lvl="2"/>
            <a:r>
              <a:t>HFiles are immutable</a:t>
            </a:r>
          </a:p>
          <a:p>
            <a:pPr lvl="1"/>
            <a:r>
              <a:t>Files are stored in the Hadoop Distributed File System (HDFS)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HB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HBase</a:t>
            </a:r>
          </a:p>
        </p:txBody>
      </p:sp>
      <p:sp>
        <p:nvSpPr>
          <p:cNvPr id="436" name="To delete a valu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delete a value:</a:t>
            </a:r>
          </a:p>
          <a:p>
            <a:pPr lvl="1"/>
            <a:r>
              <a:t>Need to use a delete marker with the key (</a:t>
            </a:r>
            <a:r>
              <a:rPr i="1"/>
              <a:t>tombstone marker</a:t>
            </a:r>
            <a:r>
              <a:t>)</a:t>
            </a:r>
          </a:p>
          <a:p>
            <a:pPr lvl="1"/>
            <a:r>
              <a:t>Periodically: Go through HFiles are rewrite them, leaving out deleted rows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Query Langu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Query Languages</a:t>
            </a:r>
          </a:p>
        </p:txBody>
      </p:sp>
      <p:sp>
        <p:nvSpPr>
          <p:cNvPr id="439" name="Documents lend themselves to object-oriented query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Documents lend themselves to object-oriented querying</a:t>
            </a:r>
          </a:p>
          <a:p>
            <a:pPr lvl="1"/>
            <a:r>
              <a:t>Imperative code</a:t>
            </a:r>
          </a:p>
          <a:p>
            <a:pPr/>
            <a:r>
              <a:t>SQL is declarative:</a:t>
            </a:r>
          </a:p>
          <a:p>
            <a:pPr lvl="1"/>
            <a:r>
              <a:t>Programmer explains a solution</a:t>
            </a:r>
          </a:p>
          <a:p>
            <a:pPr lvl="1"/>
            <a:r>
              <a:t>System figures out the best way to find the solution</a:t>
            </a:r>
          </a:p>
          <a:p>
            <a:pPr/>
            <a:r>
              <a:t>Use declarative query languages for document databases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Query Langu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Query Languages</a:t>
            </a:r>
          </a:p>
        </p:txBody>
      </p:sp>
      <p:sp>
        <p:nvSpPr>
          <p:cNvPr id="442" name="Map-Reduce (neither declarative nor imperative)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Map-Reduce (neither declarative nor imperative):</a:t>
            </a:r>
          </a:p>
          <a:p>
            <a:pPr lvl="1"/>
            <a:r>
              <a:t>Consists of only two pieces of code</a:t>
            </a:r>
          </a:p>
          <a:p>
            <a:pPr lvl="2"/>
            <a:r>
              <a:t>Mapping:  Selecting from Documents</a:t>
            </a:r>
          </a:p>
          <a:p>
            <a:pPr lvl="2"/>
            <a:r>
              <a:t>Reducing: Take selection elements and operate on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45" name="Graphs consists of vertices and ed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Graphs consists of vertices and edges</a:t>
            </a:r>
          </a:p>
          <a:p>
            <a:pPr lvl="1"/>
            <a:r>
              <a:t>Example:</a:t>
            </a:r>
          </a:p>
          <a:p>
            <a:pPr lvl="2"/>
            <a:r>
              <a:t>Social graphs: vertices are people and edges are relationships such “knows”</a:t>
            </a:r>
          </a:p>
          <a:p>
            <a:pPr lvl="2"/>
            <a:r>
              <a:t>Web graph: vertices are pages and edges are links</a:t>
            </a:r>
          </a:p>
          <a:p>
            <a:pPr lvl="2"/>
            <a:r>
              <a:t>Road networks: vertices are places and edges are connections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48" name="Relational Database hides semantic relationshi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Relational Database hides semantic relationships</a:t>
            </a:r>
          </a:p>
        </p:txBody>
      </p:sp>
      <p:pic>
        <p:nvPicPr>
          <p:cNvPr id="449" name="Screen Shot 2019-02-12 at 5.41.58 PM.png" descr="Screen Shot 2019-02-12 at 5.41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3614539"/>
            <a:ext cx="6096000" cy="515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Alternatives to Relational Schemes: Graph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Alternatives to Relational Schemes: Graph Models</a:t>
            </a:r>
          </a:p>
        </p:txBody>
      </p:sp>
      <p:sp>
        <p:nvSpPr>
          <p:cNvPr id="452" name="Document model hides semantic relationshi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Document model hides semantic relationships</a:t>
            </a:r>
          </a:p>
        </p:txBody>
      </p:sp>
      <p:pic>
        <p:nvPicPr>
          <p:cNvPr id="453" name="Screen Shot 2019-02-12 at 5.43.56 PM.png" descr="Screen Shot 2019-02-12 at 5.43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8803" y="3570882"/>
            <a:ext cx="7567194" cy="5588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