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  <p:sldId id="360" r:id="rId112"/>
    <p:sldId id="361" r:id="rId113"/>
    <p:sldId id="362" r:id="rId114"/>
    <p:sldId id="363" r:id="rId115"/>
    <p:sldId id="364" r:id="rId116"/>
    <p:sldId id="365" r:id="rId117"/>
    <p:sldId id="366" r:id="rId118"/>
    <p:sldId id="367" r:id="rId119"/>
    <p:sldId id="368" r:id="rId120"/>
    <p:sldId id="369" r:id="rId121"/>
    <p:sldId id="370" r:id="rId122"/>
    <p:sldId id="371" r:id="rId123"/>
    <p:sldId id="372" r:id="rId124"/>
    <p:sldId id="373" r:id="rId125"/>
    <p:sldId id="374" r:id="rId126"/>
    <p:sldId id="375" r:id="rId127"/>
    <p:sldId id="376" r:id="rId128"/>
    <p:sldId id="377" r:id="rId129"/>
    <p:sldId id="378" r:id="rId130"/>
    <p:sldId id="379" r:id="rId131"/>
    <p:sldId id="380" r:id="rId132"/>
    <p:sldId id="381" r:id="rId133"/>
    <p:sldId id="382" r:id="rId134"/>
    <p:sldId id="383" r:id="rId135"/>
    <p:sldId id="384" r:id="rId136"/>
    <p:sldId id="385" r:id="rId137"/>
    <p:sldId id="386" r:id="rId138"/>
    <p:sldId id="387" r:id="rId139"/>
    <p:sldId id="388" r:id="rId140"/>
    <p:sldId id="389" r:id="rId141"/>
    <p:sldId id="390" r:id="rId142"/>
    <p:sldId id="391" r:id="rId143"/>
    <p:sldId id="392" r:id="rId144"/>
    <p:sldId id="393" r:id="rId145"/>
    <p:sldId id="394" r:id="rId146"/>
    <p:sldId id="395" r:id="rId147"/>
    <p:sldId id="396" r:id="rId148"/>
    <p:sldId id="397" r:id="rId149"/>
    <p:sldId id="398" r:id="rId150"/>
    <p:sldId id="399" r:id="rId151"/>
    <p:sldId id="400" r:id="rId152"/>
    <p:sldId id="401" r:id="rId153"/>
    <p:sldId id="402" r:id="rId154"/>
    <p:sldId id="403" r:id="rId155"/>
    <p:sldId id="404" r:id="rId156"/>
    <p:sldId id="405" r:id="rId157"/>
    <p:sldId id="406" r:id="rId158"/>
    <p:sldId id="407" r:id="rId15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Relationship Id="rId99" Type="http://schemas.openxmlformats.org/officeDocument/2006/relationships/slide" Target="slides/slide92.xml"/><Relationship Id="rId100" Type="http://schemas.openxmlformats.org/officeDocument/2006/relationships/slide" Target="slides/slide93.xml"/><Relationship Id="rId101" Type="http://schemas.openxmlformats.org/officeDocument/2006/relationships/slide" Target="slides/slide94.xml"/><Relationship Id="rId102" Type="http://schemas.openxmlformats.org/officeDocument/2006/relationships/slide" Target="slides/slide95.xml"/><Relationship Id="rId103" Type="http://schemas.openxmlformats.org/officeDocument/2006/relationships/slide" Target="slides/slide96.xml"/><Relationship Id="rId104" Type="http://schemas.openxmlformats.org/officeDocument/2006/relationships/slide" Target="slides/slide97.xml"/><Relationship Id="rId105" Type="http://schemas.openxmlformats.org/officeDocument/2006/relationships/slide" Target="slides/slide98.xml"/><Relationship Id="rId106" Type="http://schemas.openxmlformats.org/officeDocument/2006/relationships/slide" Target="slides/slide99.xml"/><Relationship Id="rId107" Type="http://schemas.openxmlformats.org/officeDocument/2006/relationships/slide" Target="slides/slide100.xml"/><Relationship Id="rId108" Type="http://schemas.openxmlformats.org/officeDocument/2006/relationships/slide" Target="slides/slide101.xml"/><Relationship Id="rId109" Type="http://schemas.openxmlformats.org/officeDocument/2006/relationships/slide" Target="slides/slide102.xml"/><Relationship Id="rId110" Type="http://schemas.openxmlformats.org/officeDocument/2006/relationships/slide" Target="slides/slide103.xml"/><Relationship Id="rId111" Type="http://schemas.openxmlformats.org/officeDocument/2006/relationships/slide" Target="slides/slide104.xml"/><Relationship Id="rId112" Type="http://schemas.openxmlformats.org/officeDocument/2006/relationships/slide" Target="slides/slide105.xml"/><Relationship Id="rId113" Type="http://schemas.openxmlformats.org/officeDocument/2006/relationships/slide" Target="slides/slide106.xml"/><Relationship Id="rId114" Type="http://schemas.openxmlformats.org/officeDocument/2006/relationships/slide" Target="slides/slide107.xml"/><Relationship Id="rId115" Type="http://schemas.openxmlformats.org/officeDocument/2006/relationships/slide" Target="slides/slide108.xml"/><Relationship Id="rId116" Type="http://schemas.openxmlformats.org/officeDocument/2006/relationships/slide" Target="slides/slide109.xml"/><Relationship Id="rId117" Type="http://schemas.openxmlformats.org/officeDocument/2006/relationships/slide" Target="slides/slide110.xml"/><Relationship Id="rId118" Type="http://schemas.openxmlformats.org/officeDocument/2006/relationships/slide" Target="slides/slide111.xml"/><Relationship Id="rId119" Type="http://schemas.openxmlformats.org/officeDocument/2006/relationships/slide" Target="slides/slide112.xml"/><Relationship Id="rId120" Type="http://schemas.openxmlformats.org/officeDocument/2006/relationships/slide" Target="slides/slide113.xml"/><Relationship Id="rId121" Type="http://schemas.openxmlformats.org/officeDocument/2006/relationships/slide" Target="slides/slide114.xml"/><Relationship Id="rId122" Type="http://schemas.openxmlformats.org/officeDocument/2006/relationships/slide" Target="slides/slide115.xml"/><Relationship Id="rId123" Type="http://schemas.openxmlformats.org/officeDocument/2006/relationships/slide" Target="slides/slide116.xml"/><Relationship Id="rId124" Type="http://schemas.openxmlformats.org/officeDocument/2006/relationships/slide" Target="slides/slide117.xml"/><Relationship Id="rId125" Type="http://schemas.openxmlformats.org/officeDocument/2006/relationships/slide" Target="slides/slide118.xml"/><Relationship Id="rId126" Type="http://schemas.openxmlformats.org/officeDocument/2006/relationships/slide" Target="slides/slide119.xml"/><Relationship Id="rId127" Type="http://schemas.openxmlformats.org/officeDocument/2006/relationships/slide" Target="slides/slide120.xml"/><Relationship Id="rId128" Type="http://schemas.openxmlformats.org/officeDocument/2006/relationships/slide" Target="slides/slide121.xml"/><Relationship Id="rId129" Type="http://schemas.openxmlformats.org/officeDocument/2006/relationships/slide" Target="slides/slide122.xml"/><Relationship Id="rId130" Type="http://schemas.openxmlformats.org/officeDocument/2006/relationships/slide" Target="slides/slide123.xml"/><Relationship Id="rId131" Type="http://schemas.openxmlformats.org/officeDocument/2006/relationships/slide" Target="slides/slide124.xml"/><Relationship Id="rId132" Type="http://schemas.openxmlformats.org/officeDocument/2006/relationships/slide" Target="slides/slide125.xml"/><Relationship Id="rId133" Type="http://schemas.openxmlformats.org/officeDocument/2006/relationships/slide" Target="slides/slide126.xml"/><Relationship Id="rId134" Type="http://schemas.openxmlformats.org/officeDocument/2006/relationships/slide" Target="slides/slide127.xml"/><Relationship Id="rId135" Type="http://schemas.openxmlformats.org/officeDocument/2006/relationships/slide" Target="slides/slide128.xml"/><Relationship Id="rId136" Type="http://schemas.openxmlformats.org/officeDocument/2006/relationships/slide" Target="slides/slide129.xml"/><Relationship Id="rId137" Type="http://schemas.openxmlformats.org/officeDocument/2006/relationships/slide" Target="slides/slide130.xml"/><Relationship Id="rId138" Type="http://schemas.openxmlformats.org/officeDocument/2006/relationships/slide" Target="slides/slide131.xml"/><Relationship Id="rId139" Type="http://schemas.openxmlformats.org/officeDocument/2006/relationships/slide" Target="slides/slide132.xml"/><Relationship Id="rId140" Type="http://schemas.openxmlformats.org/officeDocument/2006/relationships/slide" Target="slides/slide133.xml"/><Relationship Id="rId141" Type="http://schemas.openxmlformats.org/officeDocument/2006/relationships/slide" Target="slides/slide134.xml"/><Relationship Id="rId142" Type="http://schemas.openxmlformats.org/officeDocument/2006/relationships/slide" Target="slides/slide135.xml"/><Relationship Id="rId143" Type="http://schemas.openxmlformats.org/officeDocument/2006/relationships/slide" Target="slides/slide136.xml"/><Relationship Id="rId144" Type="http://schemas.openxmlformats.org/officeDocument/2006/relationships/slide" Target="slides/slide137.xml"/><Relationship Id="rId145" Type="http://schemas.openxmlformats.org/officeDocument/2006/relationships/slide" Target="slides/slide138.xml"/><Relationship Id="rId146" Type="http://schemas.openxmlformats.org/officeDocument/2006/relationships/slide" Target="slides/slide139.xml"/><Relationship Id="rId147" Type="http://schemas.openxmlformats.org/officeDocument/2006/relationships/slide" Target="slides/slide140.xml"/><Relationship Id="rId148" Type="http://schemas.openxmlformats.org/officeDocument/2006/relationships/slide" Target="slides/slide141.xml"/><Relationship Id="rId149" Type="http://schemas.openxmlformats.org/officeDocument/2006/relationships/slide" Target="slides/slide142.xml"/><Relationship Id="rId150" Type="http://schemas.openxmlformats.org/officeDocument/2006/relationships/slide" Target="slides/slide143.xml"/><Relationship Id="rId151" Type="http://schemas.openxmlformats.org/officeDocument/2006/relationships/slide" Target="slides/slide144.xml"/><Relationship Id="rId152" Type="http://schemas.openxmlformats.org/officeDocument/2006/relationships/slide" Target="slides/slide145.xml"/><Relationship Id="rId153" Type="http://schemas.openxmlformats.org/officeDocument/2006/relationships/slide" Target="slides/slide146.xml"/><Relationship Id="rId154" Type="http://schemas.openxmlformats.org/officeDocument/2006/relationships/slide" Target="slides/slide147.xml"/><Relationship Id="rId155" Type="http://schemas.openxmlformats.org/officeDocument/2006/relationships/slide" Target="slides/slide148.xml"/><Relationship Id="rId156" Type="http://schemas.openxmlformats.org/officeDocument/2006/relationships/slide" Target="slides/slide149.xml"/><Relationship Id="rId157" Type="http://schemas.openxmlformats.org/officeDocument/2006/relationships/slide" Target="slides/slide150.xml"/><Relationship Id="rId158" Type="http://schemas.openxmlformats.org/officeDocument/2006/relationships/slide" Target="slides/slide151.xml"/><Relationship Id="rId159" Type="http://schemas.openxmlformats.org/officeDocument/2006/relationships/slide" Target="slides/slide15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10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png"/></Relationships>

</file>

<file path=ppt/slides/_rels/slide10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1.png"/></Relationships>

</file>

<file path=ppt/slides/_rels/slide10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2.png"/></Relationships>

</file>

<file path=ppt/slides/_rels/slide10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3.png"/></Relationships>

</file>

<file path=ppt/slides/_rels/slide10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5.png"/></Relationships>

</file>

<file path=ppt/slides/_rels/slide1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6.png"/></Relationships>

</file>

<file path=ppt/slides/_rels/slide1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7.png"/></Relationships>

</file>

<file path=ppt/slides/_rels/slide1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8.png"/></Relationships>

</file>

<file path=ppt/slides/_rels/slide1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9.png"/></Relationships>

</file>

<file path=ppt/slides/_rels/slide1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0.png"/></Relationships>

</file>

<file path=ppt/slides/_rels/slide1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1.png"/></Relationships>

</file>

<file path=ppt/slides/_rels/slide1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2.png"/></Relationships>

</file>

<file path=ppt/slides/_rels/slide1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3.png"/></Relationships>

</file>

<file path=ppt/slides/_rels/slide1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5.png"/></Relationships>

</file>

<file path=ppt/slides/_rels/slide1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6.png"/></Relationships>

</file>

<file path=ppt/slides/_rels/slide1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7.png"/></Relationships>

</file>

<file path=ppt/slides/_rels/slide1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8.png"/></Relationships>

</file>

<file path=ppt/slides/_rels/slide1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8.png"/></Relationships>

</file>

<file path=ppt/slides/_rels/slide1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9.png"/></Relationships>

</file>

<file path=ppt/slides/_rels/slide1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/Relationships>

</file>

<file path=ppt/slides/_rels/slide1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/Relationships>

</file>

<file path=ppt/slides/_rels/slide1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/Relationships>
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/Relationships>
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/Relationships>
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png"/></Relationships>

</file>

<file path=ppt/slides/_rels/slide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
</file>

<file path=ppt/slides/_rels/slide9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
</file>

<file path=ppt/slides/_rels/slide9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
</file>

<file path=ppt/slides/_rels/slide9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
</file>

<file path=ppt/slides/_rels/slide9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
</file>

<file path=ppt/slides/_rels/slide9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
</file>

<file path=ppt/slides/_rels/slide9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atabase Implementatio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Database Implementation</a:t>
            </a:r>
          </a:p>
        </p:txBody>
      </p:sp>
      <p:sp>
        <p:nvSpPr>
          <p:cNvPr id="120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ptimizing disk acc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Optimizing disk access</a:t>
            </a:r>
          </a:p>
        </p:txBody>
      </p:sp>
      <p:sp>
        <p:nvSpPr>
          <p:cNvPr id="150" name="Disk access:…"/>
          <p:cNvSpPr txBox="1"/>
          <p:nvPr>
            <p:ph type="body" idx="1"/>
          </p:nvPr>
        </p:nvSpPr>
        <p:spPr>
          <a:xfrm>
            <a:off x="1629096" y="2413000"/>
            <a:ext cx="11099801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Disk access:</a:t>
            </a:r>
          </a:p>
          <a:p>
            <a:pPr lvl="1"/>
            <a:r>
              <a:t>Move actuator over track — </a:t>
            </a:r>
            <a:r>
              <a:rPr i="1"/>
              <a:t>seek time</a:t>
            </a:r>
          </a:p>
          <a:p>
            <a:pPr lvl="1"/>
            <a:r>
              <a:t>Wait for block to appear under track — rotation time</a:t>
            </a:r>
          </a:p>
          <a:p>
            <a:pPr lvl="1"/>
            <a:r>
              <a:t>Transfer data == transfer time</a:t>
            </a:r>
          </a:p>
        </p:txBody>
      </p:sp>
      <p:pic>
        <p:nvPicPr>
          <p:cNvPr id="1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33678" y="5210206"/>
            <a:ext cx="4108348" cy="4017856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Line"/>
          <p:cNvSpPr/>
          <p:nvPr/>
        </p:nvSpPr>
        <p:spPr>
          <a:xfrm flipV="1">
            <a:off x="4872511" y="7219134"/>
            <a:ext cx="4615342" cy="87692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3" name="actuator"/>
          <p:cNvSpPr txBox="1"/>
          <p:nvPr/>
        </p:nvSpPr>
        <p:spPr>
          <a:xfrm>
            <a:off x="3530849" y="7878005"/>
            <a:ext cx="1339293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actuator</a:t>
            </a:r>
          </a:p>
        </p:txBody>
      </p:sp>
      <p:sp>
        <p:nvSpPr>
          <p:cNvPr id="154" name="Oval"/>
          <p:cNvSpPr/>
          <p:nvPr/>
        </p:nvSpPr>
        <p:spPr>
          <a:xfrm rot="640756">
            <a:off x="9310137" y="5850348"/>
            <a:ext cx="1218013" cy="1022495"/>
          </a:xfrm>
          <a:prstGeom prst="ellips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5" name="track"/>
          <p:cNvSpPr txBox="1"/>
          <p:nvPr/>
        </p:nvSpPr>
        <p:spPr>
          <a:xfrm>
            <a:off x="4870141" y="6348895"/>
            <a:ext cx="86502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track</a:t>
            </a:r>
          </a:p>
        </p:txBody>
      </p:sp>
      <p:sp>
        <p:nvSpPr>
          <p:cNvPr id="156" name="Line"/>
          <p:cNvSpPr/>
          <p:nvPr/>
        </p:nvSpPr>
        <p:spPr>
          <a:xfrm flipV="1">
            <a:off x="5871890" y="6166611"/>
            <a:ext cx="3441300" cy="40383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7909" y="5613269"/>
            <a:ext cx="4013201" cy="2032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Line"/>
          <p:cNvSpPr/>
          <p:nvPr/>
        </p:nvSpPr>
        <p:spPr>
          <a:xfrm flipH="1" flipV="1">
            <a:off x="3091105" y="7182003"/>
            <a:ext cx="1118371" cy="71726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2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2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2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2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5"/>
      <p:bldP build="whole" bldLvl="1" animBg="1" rev="0" advAuto="0" spid="156" grpId="4"/>
      <p:bldP build="whole" bldLvl="1" animBg="1" rev="0" advAuto="0" spid="150" grpId="1"/>
      <p:bldP build="whole" bldLvl="1" animBg="1" rev="0" advAuto="0" spid="151" grpId="2"/>
      <p:bldP build="whole" bldLvl="1" animBg="1" rev="0" advAuto="0" spid="157" grpId="3"/>
      <p:bldP build="whole" bldLvl="1" animBg="1" rev="0" advAuto="0" spid="153" grpId="8"/>
      <p:bldP build="whole" bldLvl="1" animBg="1" rev="0" advAuto="0" spid="152" grpId="7"/>
      <p:bldP build="whole" bldLvl="1" animBg="1" rev="0" advAuto="0" spid="158" grpId="6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Linear Hashtable 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Linear Hashtable Evolution</a:t>
            </a:r>
          </a:p>
        </p:txBody>
      </p:sp>
      <p:sp>
        <p:nvSpPr>
          <p:cNvPr id="556" name="def address(c):…"/>
          <p:cNvSpPr txBox="1"/>
          <p:nvPr/>
        </p:nvSpPr>
        <p:spPr>
          <a:xfrm>
            <a:off x="6772671" y="2292350"/>
            <a:ext cx="5052716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address(c):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2**l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if a &lt; s:</a:t>
            </a:r>
          </a:p>
          <a:p>
            <a:pPr lvl="4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2**(l+1)</a:t>
            </a:r>
          </a:p>
          <a:p>
            <a:pPr lvl="4" indent="457200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a</a:t>
            </a:r>
          </a:p>
        </p:txBody>
      </p:sp>
      <p:sp>
        <p:nvSpPr>
          <p:cNvPr id="557" name="Equation"/>
          <p:cNvSpPr txBox="1"/>
          <p:nvPr/>
        </p:nvSpPr>
        <p:spPr>
          <a:xfrm>
            <a:off x="983555" y="2269067"/>
            <a:ext cx="2609270" cy="3511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</m:oMath>
              </m:oMathPara>
            </a14:m>
            <a:endParaRPr sz="3100"/>
          </a:p>
        </p:txBody>
      </p:sp>
      <p:sp>
        <p:nvSpPr>
          <p:cNvPr id="558" name="Number of buckets: 10…"/>
          <p:cNvSpPr txBox="1"/>
          <p:nvPr/>
        </p:nvSpPr>
        <p:spPr>
          <a:xfrm>
            <a:off x="901700" y="3016250"/>
            <a:ext cx="3955406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Number of buckets: 10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Split pointer: 2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Level: 3</a:t>
            </a:r>
          </a:p>
        </p:txBody>
      </p:sp>
      <p:pic>
        <p:nvPicPr>
          <p:cNvPr id="5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376" y="5066757"/>
            <a:ext cx="11432048" cy="20334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Linear Has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Hashing</a:t>
            </a:r>
          </a:p>
        </p:txBody>
      </p:sp>
      <p:sp>
        <p:nvSpPr>
          <p:cNvPr id="562" name="Observation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Observations:</a:t>
            </a:r>
          </a:p>
          <a:p>
            <a:pPr lvl="1"/>
            <a:r>
              <a:t>Buckets split in fixed order</a:t>
            </a:r>
          </a:p>
          <a:p>
            <a:pPr lvl="2"/>
            <a:r>
              <a:t>0, 0,1, 0, 1, 2, 3, 0, 1, 2, 3, 4, 5, 6, 7, 0, 1, 2, …, 15, 0, …</a:t>
            </a:r>
          </a:p>
          <a:p>
            <a:pPr lvl="2"/>
            <a:r>
              <a:t>Address calculation is modulo    , i.e. the </a:t>
            </a:r>
            <a:r>
              <a:rPr i="1"/>
              <a:t>l</a:t>
            </a:r>
            <a:r>
              <a:t> least significant bits</a:t>
            </a:r>
          </a:p>
          <a:p>
            <a:pPr lvl="2"/>
            <a:r>
              <a:t>Buckets 0, 1, …, s-1 and 2**</a:t>
            </a:r>
            <a:r>
              <a:rPr i="1"/>
              <a:t>l, </a:t>
            </a:r>
            <a:r>
              <a:t>2**</a:t>
            </a:r>
            <a:r>
              <a:rPr i="1"/>
              <a:t>l+</a:t>
            </a:r>
            <a:r>
              <a:t>1, … </a:t>
            </a:r>
            <a:r>
              <a:rPr i="1"/>
              <a:t>N</a:t>
            </a:r>
            <a:r>
              <a:t>-1 are already split, they have on average half the size of the buckets </a:t>
            </a:r>
            <a:r>
              <a:rPr i="1"/>
              <a:t>s, s</a:t>
            </a:r>
            <a:r>
              <a:t>+1, …, 2**</a:t>
            </a:r>
            <a:r>
              <a:rPr i="1"/>
              <a:t>l</a:t>
            </a:r>
            <a:r>
              <a:t>. </a:t>
            </a:r>
          </a:p>
        </p:txBody>
      </p:sp>
      <p:sp>
        <p:nvSpPr>
          <p:cNvPr id="563" name="Equation"/>
          <p:cNvSpPr txBox="1"/>
          <p:nvPr/>
        </p:nvSpPr>
        <p:spPr>
          <a:xfrm>
            <a:off x="7924322" y="5421832"/>
            <a:ext cx="289221" cy="36959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sSup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p>
                  </m:sSup>
                </m:oMath>
              </m:oMathPara>
            </a14:m>
            <a:endParaRPr sz="34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Linear Has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Hashing</a:t>
            </a:r>
          </a:p>
        </p:txBody>
      </p:sp>
      <p:sp>
        <p:nvSpPr>
          <p:cNvPr id="566" name="Observation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Observations:</a:t>
            </a:r>
          </a:p>
          <a:p>
            <a:pPr lvl="1"/>
            <a:r>
              <a:t>An overflowing bucket is not necessarily split immediately</a:t>
            </a:r>
          </a:p>
          <a:p>
            <a:pPr lvl="1"/>
            <a:r>
              <a:t>Sometimes, a split leaves all keys in the splitting bucket or moves them all to the new bucket</a:t>
            </a:r>
          </a:p>
          <a:p>
            <a:pPr/>
            <a:r>
              <a:t>On average, a bucket will have </a:t>
            </a:r>
            <a:r>
              <a:rPr i="1"/>
              <a:t>α </a:t>
            </a:r>
            <a:r>
              <a:t>items in them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rid File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Grid Files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rid Fi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Grid Files</a:t>
            </a:r>
          </a:p>
        </p:txBody>
      </p:sp>
      <p:sp>
        <p:nvSpPr>
          <p:cNvPr id="571" name="Many data structures support multi-dimensional index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Many data structures support multi-dimensional indexing</a:t>
            </a:r>
          </a:p>
          <a:p>
            <a:pPr lvl="1"/>
            <a:r>
              <a:t>Works up to moderate dimensions</a:t>
            </a:r>
          </a:p>
          <a:p>
            <a:pPr lvl="2"/>
            <a:r>
              <a:t>Geometry of large dimensional spaces is weird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KD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KD Trees</a:t>
            </a:r>
          </a:p>
        </p:txBody>
      </p:sp>
      <p:sp>
        <p:nvSpPr>
          <p:cNvPr id="574" name="KD-trees are binary trees where each node is a point in a k-dimensional spa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KD-trees are binary trees where each node is a point in a k-dimensional space</a:t>
            </a:r>
          </a:p>
          <a:p>
            <a:pPr lvl="1"/>
            <a:r>
              <a:t>Each point divides the space according to a hyperplane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KD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KD Trees</a:t>
            </a:r>
          </a:p>
        </p:txBody>
      </p:sp>
      <p:sp>
        <p:nvSpPr>
          <p:cNvPr id="577" name="Two-dimensional examp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Two-dimensional example</a:t>
            </a:r>
          </a:p>
          <a:p>
            <a:pPr lvl="1"/>
            <a:r>
              <a:t>Initially, the whole plane is in a single bucket</a:t>
            </a:r>
          </a:p>
          <a:p>
            <a:pPr lvl="1"/>
            <a:r>
              <a:t>Then we split the bucket along the y-axis, </a:t>
            </a:r>
          </a:p>
          <a:p>
            <a:pPr lvl="2"/>
            <a:r>
              <a:t>creating two halves</a:t>
            </a:r>
          </a:p>
        </p:txBody>
      </p:sp>
      <p:pic>
        <p:nvPicPr>
          <p:cNvPr id="5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28352" y="3641345"/>
            <a:ext cx="3781524" cy="52359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KD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KD Trees</a:t>
            </a:r>
          </a:p>
        </p:txBody>
      </p:sp>
      <p:sp>
        <p:nvSpPr>
          <p:cNvPr id="581" name="As we insert more records, we want to subdivide the bucket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As we insert more records, we want to subdivide the buckets</a:t>
            </a:r>
          </a:p>
        </p:txBody>
      </p:sp>
      <p:pic>
        <p:nvPicPr>
          <p:cNvPr id="58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1346" y="3413582"/>
            <a:ext cx="6162108" cy="57022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KD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KD-Tree</a:t>
            </a:r>
          </a:p>
        </p:txBody>
      </p:sp>
      <p:sp>
        <p:nvSpPr>
          <p:cNvPr id="585" name="The separating axis switches from vertical to horizontal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separating axis switches from vertical to horizontal</a:t>
            </a:r>
          </a:p>
        </p:txBody>
      </p:sp>
      <p:pic>
        <p:nvPicPr>
          <p:cNvPr id="58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8551" y="3709994"/>
            <a:ext cx="5087698" cy="47164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KD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KD-Tree</a:t>
            </a:r>
          </a:p>
        </p:txBody>
      </p:sp>
      <p:sp>
        <p:nvSpPr>
          <p:cNvPr id="589" name="We select the splitting plane such that it divides the current set of points into halves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We select the splitting plane such that it divides the current set of points into halves</a:t>
            </a:r>
          </a:p>
        </p:txBody>
      </p:sp>
      <p:pic>
        <p:nvPicPr>
          <p:cNvPr id="59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81019" y="3380839"/>
            <a:ext cx="5442762" cy="50456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Optimizing disk acc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Optimizing disk access</a:t>
            </a:r>
          </a:p>
        </p:txBody>
      </p:sp>
      <p:sp>
        <p:nvSpPr>
          <p:cNvPr id="161" name="Avoid seek tim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Avoid seek times: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Keeping table blocks together on the track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Streaming bandwidth ~ 200 MB/sec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Store most frequently access data in the middle tracks of the platter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Access data track by track (elevator algorithm)</a:t>
            </a:r>
          </a:p>
          <a:p>
            <a:pPr marL="426719" indent="-426719" defTabSz="560831">
              <a:spcBef>
                <a:spcPts val="2100"/>
              </a:spcBef>
              <a:defRPr sz="3072"/>
            </a:pPr>
            <a:r>
              <a:t>Hide access times: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Prefetching and large scale buffering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Example: Writes can be delayed and ordered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KD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KD-Trees</a:t>
            </a:r>
          </a:p>
        </p:txBody>
      </p:sp>
      <p:pic>
        <p:nvPicPr>
          <p:cNvPr id="59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9009" y="2413000"/>
            <a:ext cx="6486782" cy="6013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KD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KD-Trees</a:t>
            </a:r>
          </a:p>
        </p:txBody>
      </p:sp>
      <p:pic>
        <p:nvPicPr>
          <p:cNvPr id="59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7741" y="1985537"/>
            <a:ext cx="6909318" cy="6485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KD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KD-Trees</a:t>
            </a:r>
          </a:p>
        </p:txBody>
      </p:sp>
      <p:pic>
        <p:nvPicPr>
          <p:cNvPr id="59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4274" y="2316939"/>
            <a:ext cx="6556252" cy="61539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KD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KD-Trees</a:t>
            </a:r>
          </a:p>
        </p:txBody>
      </p:sp>
      <p:sp>
        <p:nvSpPr>
          <p:cNvPr id="602" name="This is only one example of many multi-dimensional data structur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is only one example of many multi-dimensional data structures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hysical Query Plan Executio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Physical Query Plan Execution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Overview"/>
          <p:cNvSpPr txBox="1"/>
          <p:nvPr>
            <p:ph type="title"/>
          </p:nvPr>
        </p:nvSpPr>
        <p:spPr>
          <a:xfrm>
            <a:off x="660476" y="3364055"/>
            <a:ext cx="5549901" cy="2159001"/>
          </a:xfrm>
          <a:prstGeom prst="rect">
            <a:avLst/>
          </a:prstGeom>
        </p:spPr>
        <p:txBody>
          <a:bodyPr/>
          <a:lstStyle/>
          <a:p>
            <a:pPr/>
            <a:r>
              <a:t>Overview</a:t>
            </a:r>
          </a:p>
        </p:txBody>
      </p:sp>
      <p:pic>
        <p:nvPicPr>
          <p:cNvPr id="60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85116" y="362712"/>
            <a:ext cx="3114758" cy="86803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Physical Query Plan Co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Physical Query Plan Costs</a:t>
            </a:r>
          </a:p>
        </p:txBody>
      </p:sp>
      <p:sp>
        <p:nvSpPr>
          <p:cNvPr id="610" name="Usually completely dominated by the cost of I/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Usually completely dominated by the cost of I/O</a:t>
            </a:r>
          </a:p>
          <a:p>
            <a:pPr lvl="1"/>
            <a:r>
              <a:t>Will change with changes in the memory hierarchy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canning T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Scanning Tables</a:t>
            </a:r>
          </a:p>
        </p:txBody>
      </p:sp>
      <p:sp>
        <p:nvSpPr>
          <p:cNvPr id="613" name="Table-sca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Table-scan</a:t>
            </a:r>
          </a:p>
          <a:p>
            <a:pPr lvl="1"/>
            <a:r>
              <a:t>Relation is stored in an area of storage</a:t>
            </a:r>
          </a:p>
          <a:p>
            <a:pPr lvl="1"/>
            <a:r>
              <a:t>Fetch blocks one by one (using prefetching)</a:t>
            </a:r>
          </a:p>
          <a:p>
            <a:pPr/>
            <a:r>
              <a:t>Index-scan</a:t>
            </a:r>
          </a:p>
          <a:p>
            <a:pPr lvl="1"/>
            <a:r>
              <a:t>If the relation has an index</a:t>
            </a:r>
          </a:p>
          <a:p>
            <a:pPr lvl="2"/>
            <a:r>
              <a:t>Index has LBAs of all blocks storing tuples (using prefetching)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canning T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Scanning Tables</a:t>
            </a:r>
          </a:p>
        </p:txBody>
      </p:sp>
      <p:sp>
        <p:nvSpPr>
          <p:cNvPr id="616" name="Sort-sca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Sort-scan:</a:t>
            </a:r>
          </a:p>
          <a:p>
            <a:pPr lvl="1"/>
            <a:r>
              <a:t>As we read a table into main memory:</a:t>
            </a:r>
          </a:p>
          <a:p>
            <a:pPr lvl="2"/>
            <a:r>
              <a:t>Can sort it </a:t>
            </a:r>
          </a:p>
          <a:p>
            <a:pPr lvl="3"/>
            <a:r>
              <a:t>Using various data structures</a:t>
            </a:r>
          </a:p>
          <a:p>
            <a:pPr/>
            <a:r>
              <a:t>Sometimes a by-product of the table scan</a:t>
            </a:r>
          </a:p>
          <a:p>
            <a:pPr lvl="1"/>
            <a:r>
              <a:t>E.g.: Index scan using a B-tree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Iterato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Iterators</a:t>
            </a:r>
          </a:p>
        </p:txBody>
      </p:sp>
      <p:sp>
        <p:nvSpPr>
          <p:cNvPr id="619" name="Records can be clustered or scatter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Records can be clustered or scattered</a:t>
            </a:r>
          </a:p>
          <a:p>
            <a:pPr lvl="1"/>
            <a:r>
              <a:t>This can make performance prediction difficult</a:t>
            </a:r>
          </a:p>
          <a:p>
            <a:pPr/>
            <a:r>
              <a:t>Use iterators to implement table scanning:</a:t>
            </a:r>
          </a:p>
          <a:p>
            <a:pPr lvl="1"/>
            <a:r>
              <a:t>Open, Next, Close operations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Optimizing disk acc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Optimizing disk access</a:t>
            </a:r>
          </a:p>
        </p:txBody>
      </p:sp>
      <p:sp>
        <p:nvSpPr>
          <p:cNvPr id="164" name="SSD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SSD:</a:t>
            </a:r>
          </a:p>
          <a:p>
            <a:pPr lvl="1"/>
            <a:r>
              <a:t>No mechanical parts —&gt; no seek times</a:t>
            </a:r>
          </a:p>
          <a:p>
            <a:pPr lvl="1"/>
            <a:r>
              <a:t>Can use parallelism</a:t>
            </a:r>
          </a:p>
          <a:p>
            <a:pPr lvl="1"/>
            <a:r>
              <a:t>But: need to use wear leveling because flash can only be safely overwritten 5000 times </a:t>
            </a:r>
          </a:p>
          <a:p>
            <a:pPr lvl="2"/>
            <a:r>
              <a:t>Fortunately, this is handled internally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One Pass Oper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One Pass Operations</a:t>
            </a:r>
          </a:p>
        </p:txBody>
      </p:sp>
      <p:sp>
        <p:nvSpPr>
          <p:cNvPr id="622" name="Selection and projection just need to look at one record at a tim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Selection and projection just need to look at one record at a time</a:t>
            </a:r>
          </a:p>
        </p:txBody>
      </p:sp>
      <p:pic>
        <p:nvPicPr>
          <p:cNvPr id="6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6378" y="5291300"/>
            <a:ext cx="10635922" cy="358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One Pass Oper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One Pass Operations</a:t>
            </a:r>
          </a:p>
        </p:txBody>
      </p:sp>
      <p:sp>
        <p:nvSpPr>
          <p:cNvPr id="626" name="Can often be combined with full or partial duplicate elimin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often be combined with full or partial duplicate elimination</a:t>
            </a:r>
          </a:p>
          <a:p>
            <a:pPr lvl="1"/>
            <a:r>
              <a:t>Keep seen records in efficient data structure</a:t>
            </a:r>
          </a:p>
        </p:txBody>
      </p:sp>
      <p:pic>
        <p:nvPicPr>
          <p:cNvPr id="6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7094" y="4600300"/>
            <a:ext cx="8589229" cy="47937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Join Implemen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Join Implementation</a:t>
            </a:r>
          </a:p>
        </p:txBody>
      </p:sp>
      <p:sp>
        <p:nvSpPr>
          <p:cNvPr id="630" name="Join (on equality) is the most important database operation for performance purpos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Join (on equality) is the most important database operation for performance purposes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One Pass Join Implemen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One Pass Join Implementation</a:t>
            </a:r>
          </a:p>
        </p:txBody>
      </p:sp>
      <p:sp>
        <p:nvSpPr>
          <p:cNvPr id="633" name="Load smaller table into a data structure…"/>
          <p:cNvSpPr txBox="1"/>
          <p:nvPr>
            <p:ph type="body" sz="quarter" idx="1"/>
          </p:nvPr>
        </p:nvSpPr>
        <p:spPr>
          <a:xfrm>
            <a:off x="952500" y="2590800"/>
            <a:ext cx="11099800" cy="1312804"/>
          </a:xfrm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Load smaller table into a data structure</a:t>
            </a:r>
          </a:p>
          <a:p>
            <a:pPr marL="426719" indent="-426719" defTabSz="560831">
              <a:spcBef>
                <a:spcPts val="2100"/>
              </a:spcBef>
              <a:defRPr sz="3072"/>
            </a:pPr>
            <a:r>
              <a:t>Read larger table row by row, compare with data structure</a:t>
            </a:r>
          </a:p>
        </p:txBody>
      </p:sp>
      <p:pic>
        <p:nvPicPr>
          <p:cNvPr id="6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6360" y="4081403"/>
            <a:ext cx="8932080" cy="5340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One and a half pass join implemen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One and a half pass join implementation</a:t>
            </a:r>
          </a:p>
        </p:txBody>
      </p:sp>
      <p:sp>
        <p:nvSpPr>
          <p:cNvPr id="637" name="Nested Loop Joi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Nested Loop Joins</a:t>
            </a:r>
          </a:p>
          <a:p>
            <a:pPr lvl="1"/>
            <a:r>
              <a:t>Idea:  If both tables are too big for a one pass, break one table into smaller pieces</a:t>
            </a:r>
          </a:p>
          <a:p>
            <a:pPr lvl="2"/>
            <a:r>
              <a:t>Can be done tuple by tuple</a:t>
            </a:r>
          </a:p>
          <a:p>
            <a:pPr lvl="2"/>
            <a:r>
              <a:t>Or block by block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One and a half pass join implemen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One and a half pass join implementation</a:t>
            </a:r>
          </a:p>
        </p:txBody>
      </p:sp>
      <p:pic>
        <p:nvPicPr>
          <p:cNvPr id="6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5779" y="2641661"/>
            <a:ext cx="10793242" cy="61974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orting in Two Pas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Sorting in Two Passes</a:t>
            </a:r>
          </a:p>
        </p:txBody>
      </p:sp>
      <p:sp>
        <p:nvSpPr>
          <p:cNvPr id="643" name="Break big table into blocks…"/>
          <p:cNvSpPr txBox="1"/>
          <p:nvPr>
            <p:ph type="body" sz="half" idx="1"/>
          </p:nvPr>
        </p:nvSpPr>
        <p:spPr>
          <a:xfrm>
            <a:off x="952500" y="2590800"/>
            <a:ext cx="11099800" cy="3590076"/>
          </a:xfrm>
          <a:prstGeom prst="rect">
            <a:avLst/>
          </a:prstGeom>
        </p:spPr>
        <p:txBody>
          <a:bodyPr anchor="t"/>
          <a:lstStyle/>
          <a:p>
            <a:pPr marL="355600" indent="-355600" defTabSz="467359">
              <a:spcBef>
                <a:spcPts val="1700"/>
              </a:spcBef>
              <a:defRPr sz="2560"/>
            </a:pPr>
            <a:r>
              <a:t>Break big table into blocks</a:t>
            </a:r>
          </a:p>
          <a:p>
            <a:pPr marL="355600" indent="-355600" defTabSz="467359">
              <a:spcBef>
                <a:spcPts val="1700"/>
              </a:spcBef>
              <a:defRPr sz="2560"/>
            </a:pPr>
            <a:r>
              <a:t>Sort each block</a:t>
            </a:r>
          </a:p>
          <a:p>
            <a:pPr marL="355600" indent="-355600" defTabSz="467359">
              <a:spcBef>
                <a:spcPts val="1700"/>
              </a:spcBef>
              <a:defRPr sz="2560"/>
            </a:pPr>
            <a:r>
              <a:t>Merge-sort to generate single ordered table:</a:t>
            </a:r>
          </a:p>
          <a:p>
            <a:pPr lvl="1" marL="711200" indent="-355600" defTabSz="467359">
              <a:spcBef>
                <a:spcPts val="1700"/>
              </a:spcBef>
              <a:defRPr sz="2560"/>
            </a:pPr>
            <a:r>
              <a:t>Point to beginning tuple in each block</a:t>
            </a:r>
          </a:p>
          <a:p>
            <a:pPr lvl="1" marL="711200" indent="-355600" defTabSz="467359">
              <a:spcBef>
                <a:spcPts val="1700"/>
              </a:spcBef>
              <a:defRPr sz="2560"/>
            </a:pPr>
            <a:r>
              <a:t>Write the smallest tuple pointed to into the sorted table</a:t>
            </a:r>
          </a:p>
          <a:p>
            <a:pPr lvl="1" marL="711200" indent="-355600" defTabSz="467359">
              <a:spcBef>
                <a:spcPts val="1700"/>
              </a:spcBef>
              <a:defRPr sz="2560"/>
            </a:pPr>
            <a:r>
              <a:t>Advance pointer</a:t>
            </a:r>
          </a:p>
        </p:txBody>
      </p:sp>
      <p:pic>
        <p:nvPicPr>
          <p:cNvPr id="6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0" y="6045200"/>
            <a:ext cx="10464800" cy="2832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Two Pass Oper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Two Pass Operations</a:t>
            </a:r>
          </a:p>
        </p:txBody>
      </p:sp>
      <p:sp>
        <p:nvSpPr>
          <p:cNvPr id="647" name="Same trick can be used for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Same trick can be used for:</a:t>
            </a:r>
          </a:p>
          <a:p>
            <a:pPr lvl="1"/>
            <a:r>
              <a:t>duplicate elimination</a:t>
            </a:r>
          </a:p>
          <a:p>
            <a:pPr lvl="1"/>
            <a:r>
              <a:t>grouping and aggregation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Join Implement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Join Implementations</a:t>
            </a:r>
          </a:p>
        </p:txBody>
      </p:sp>
      <p:sp>
        <p:nvSpPr>
          <p:cNvPr id="650" name="Sort-merge joi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Sort-merge join</a:t>
            </a:r>
          </a:p>
          <a:p>
            <a:pPr lvl="1"/>
            <a:r>
              <a:t>Sort both tables by the joining predicate</a:t>
            </a:r>
          </a:p>
          <a:p>
            <a:pPr lvl="1"/>
            <a:r>
              <a:t>Create two cursors (pointers) into each table</a:t>
            </a:r>
          </a:p>
          <a:p>
            <a:pPr lvl="1"/>
            <a:r>
              <a:t>Advance the cursors step by step:</a:t>
            </a:r>
          </a:p>
          <a:p>
            <a:pPr lvl="2"/>
            <a:r>
              <a:t>emitting a new tuple whenever the cursors point to a row with the same value for the join attribute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Join Implement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Join Implementations</a:t>
            </a:r>
          </a:p>
        </p:txBody>
      </p:sp>
      <p:pic>
        <p:nvPicPr>
          <p:cNvPr id="6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239" y="2525865"/>
            <a:ext cx="11648322" cy="3410043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We join on the white attribute"/>
          <p:cNvSpPr txBox="1"/>
          <p:nvPr/>
        </p:nvSpPr>
        <p:spPr>
          <a:xfrm>
            <a:off x="678239" y="6419498"/>
            <a:ext cx="4082492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pPr/>
            <a:r>
              <a:t>We join on the white attribute</a:t>
            </a:r>
          </a:p>
        </p:txBody>
      </p:sp>
      <p:sp>
        <p:nvSpPr>
          <p:cNvPr id="655" name="We sort both tables on the…"/>
          <p:cNvSpPr txBox="1"/>
          <p:nvPr/>
        </p:nvSpPr>
        <p:spPr>
          <a:xfrm>
            <a:off x="5382406" y="6419498"/>
            <a:ext cx="3795066" cy="82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/>
            </a:pPr>
            <a:r>
              <a:t>We sort both tables on the </a:t>
            </a:r>
          </a:p>
          <a:p>
            <a:pPr>
              <a:defRPr b="0"/>
            </a:pPr>
            <a:r>
              <a:t>white attribute</a:t>
            </a:r>
          </a:p>
        </p:txBody>
      </p:sp>
      <p:sp>
        <p:nvSpPr>
          <p:cNvPr id="656" name="Create two cursors…"/>
          <p:cNvSpPr txBox="1"/>
          <p:nvPr/>
        </p:nvSpPr>
        <p:spPr>
          <a:xfrm>
            <a:off x="9588031" y="6419498"/>
            <a:ext cx="3140660" cy="3407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/>
            </a:pPr>
            <a:r>
              <a:t>Create two cursors </a:t>
            </a:r>
          </a:p>
          <a:p>
            <a:pPr algn="l">
              <a:defRPr b="0"/>
            </a:pPr>
            <a:r>
              <a:t>into the sorted tables.</a:t>
            </a:r>
          </a:p>
          <a:p>
            <a:pPr algn="l">
              <a:defRPr b="0"/>
            </a:pPr>
            <a:r>
              <a:t>Whenever the cursor </a:t>
            </a:r>
          </a:p>
          <a:p>
            <a:pPr algn="l">
              <a:defRPr b="0"/>
            </a:pPr>
            <a:r>
              <a:t>points to rows with </a:t>
            </a:r>
          </a:p>
          <a:p>
            <a:pPr algn="l">
              <a:defRPr b="0"/>
            </a:pPr>
            <a:r>
              <a:t>the same white </a:t>
            </a:r>
          </a:p>
          <a:p>
            <a:pPr algn="l">
              <a:defRPr b="0"/>
            </a:pPr>
            <a:r>
              <a:t>attribute value, emit a </a:t>
            </a:r>
          </a:p>
          <a:p>
            <a:pPr algn="l">
              <a:defRPr b="0"/>
            </a:pPr>
            <a:r>
              <a:t>new row. Careful if </a:t>
            </a:r>
          </a:p>
          <a:p>
            <a:pPr algn="l">
              <a:defRPr b="0"/>
            </a:pPr>
            <a:r>
              <a:t>values repeat.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Database Implemen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7280"/>
            </a:lvl1pPr>
          </a:lstStyle>
          <a:p>
            <a:pPr/>
            <a:r>
              <a:t>Database Implementation</a:t>
            </a:r>
          </a:p>
        </p:txBody>
      </p:sp>
      <p:sp>
        <p:nvSpPr>
          <p:cNvPr id="167" name="Access to data in storag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Access to data in storage:</a:t>
            </a:r>
          </a:p>
          <a:p>
            <a:pPr lvl="1"/>
            <a:r>
              <a:t>Blocks (HDD) and pages (SSD) have logical block address</a:t>
            </a:r>
          </a:p>
          <a:p>
            <a:pPr lvl="2"/>
            <a:r>
              <a:t>Translation between logical block address and physical block address is done within the device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Join Implement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Join Implementations</a:t>
            </a:r>
          </a:p>
        </p:txBody>
      </p:sp>
      <p:sp>
        <p:nvSpPr>
          <p:cNvPr id="659" name="Index joi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Index join</a:t>
            </a:r>
          </a:p>
          <a:p>
            <a:pPr lvl="1"/>
            <a:r>
              <a:t>Can create an index on both tables </a:t>
            </a:r>
          </a:p>
          <a:p>
            <a:pPr lvl="2"/>
            <a:r>
              <a:t>Unless index already exists</a:t>
            </a:r>
          </a:p>
          <a:p>
            <a:pPr lvl="1"/>
            <a:r>
              <a:t>Use the index as the target for each cursor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Join Implement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Join Implementations</a:t>
            </a:r>
          </a:p>
        </p:txBody>
      </p:sp>
      <p:pic>
        <p:nvPicPr>
          <p:cNvPr id="6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829" y="2443332"/>
            <a:ext cx="11431142" cy="42780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Join Implement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Join Implementations</a:t>
            </a:r>
          </a:p>
        </p:txBody>
      </p:sp>
      <p:sp>
        <p:nvSpPr>
          <p:cNvPr id="665" name="Hash Joi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Hash Join</a:t>
            </a:r>
          </a:p>
          <a:p>
            <a:pPr lvl="1"/>
            <a:r>
              <a:t>Select the smaller table as the build side</a:t>
            </a:r>
          </a:p>
          <a:p>
            <a:pPr lvl="2"/>
            <a:r>
              <a:t>Hash the (addresses of the) tuples in the build side  </a:t>
            </a:r>
          </a:p>
          <a:p>
            <a:pPr lvl="2"/>
            <a:r>
              <a:t>Go through the other (the probe) table row by row</a:t>
            </a:r>
          </a:p>
          <a:p>
            <a:pPr lvl="3"/>
            <a:r>
              <a:t>For each value, look up the hash bucket of the attribute value and see whether you need to create a row of the join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Join Implement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Join Implementations</a:t>
            </a:r>
          </a:p>
        </p:txBody>
      </p:sp>
      <p:pic>
        <p:nvPicPr>
          <p:cNvPr id="66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704" y="2050775"/>
            <a:ext cx="7175501" cy="6946901"/>
          </a:xfrm>
          <a:prstGeom prst="rect">
            <a:avLst/>
          </a:prstGeom>
          <a:ln w="12700">
            <a:miter lim="400000"/>
          </a:ln>
        </p:spPr>
      </p:pic>
      <p:sp>
        <p:nvSpPr>
          <p:cNvPr id="669" name="Table 2 is hashed…"/>
          <p:cNvSpPr txBox="1"/>
          <p:nvPr/>
        </p:nvSpPr>
        <p:spPr>
          <a:xfrm>
            <a:off x="8776919" y="2520873"/>
            <a:ext cx="3468015" cy="3776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/>
            </a:pPr>
            <a:r>
              <a:t>Table 2 is hashed</a:t>
            </a:r>
          </a:p>
          <a:p>
            <a:pPr algn="l">
              <a:defRPr b="0"/>
            </a:pPr>
          </a:p>
          <a:p>
            <a:pPr algn="l">
              <a:defRPr b="0"/>
            </a:pPr>
            <a:r>
              <a:t>For each row in Table 1, </a:t>
            </a:r>
          </a:p>
          <a:p>
            <a:pPr algn="l">
              <a:defRPr b="0"/>
            </a:pPr>
            <a:r>
              <a:t>we join with the rows in</a:t>
            </a:r>
          </a:p>
          <a:p>
            <a:pPr algn="l">
              <a:defRPr b="0"/>
            </a:pPr>
            <a:r>
              <a:t>the corresponding hash </a:t>
            </a:r>
          </a:p>
          <a:p>
            <a:pPr algn="l">
              <a:defRPr b="0"/>
            </a:pPr>
            <a:r>
              <a:t>bucket.</a:t>
            </a:r>
          </a:p>
          <a:p>
            <a:pPr algn="l">
              <a:defRPr b="0"/>
            </a:pPr>
          </a:p>
          <a:p>
            <a:pPr algn="l">
              <a:defRPr b="0"/>
            </a:pPr>
            <a:r>
              <a:t>Here, the hash function </a:t>
            </a:r>
          </a:p>
          <a:p>
            <a:pPr algn="l">
              <a:defRPr b="0"/>
            </a:pPr>
            <a:r>
              <a:t>is attribute value modulo</a:t>
            </a:r>
          </a:p>
          <a:p>
            <a:pPr algn="l">
              <a:defRPr b="0"/>
            </a:pPr>
            <a:r>
              <a:t>4.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Join Implement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Join Implementations</a:t>
            </a:r>
          </a:p>
        </p:txBody>
      </p:sp>
      <p:sp>
        <p:nvSpPr>
          <p:cNvPr id="672" name="If neither table fits into memory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If neither table fits into memory</a:t>
            </a:r>
          </a:p>
          <a:p>
            <a:pPr lvl="1"/>
            <a:r>
              <a:t>Need a two pass algorithm</a:t>
            </a:r>
          </a:p>
          <a:p>
            <a:pPr lvl="2"/>
            <a:r>
              <a:t>Example: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</m:oMath>
            </a14:m>
            <a:r>
              <a:t>,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have 5,000 and 10,000 blocks each</a:t>
            </a:r>
          </a:p>
          <a:p>
            <a:pPr lvl="3"/>
            <a:r>
              <a:t>We have a ridiculously low number of 101 blocks in memory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Join Implemen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Join Implementation</a:t>
            </a:r>
          </a:p>
        </p:txBody>
      </p:sp>
      <p:sp>
        <p:nvSpPr>
          <p:cNvPr id="675" name="Idea:…"/>
          <p:cNvSpPr txBox="1"/>
          <p:nvPr>
            <p:ph type="body" idx="1"/>
          </p:nvPr>
        </p:nvSpPr>
        <p:spPr>
          <a:xfrm>
            <a:off x="952500" y="2332199"/>
            <a:ext cx="11099800" cy="6816402"/>
          </a:xfrm>
          <a:prstGeom prst="rect">
            <a:avLst/>
          </a:prstGeom>
        </p:spPr>
        <p:txBody>
          <a:bodyPr anchor="t"/>
          <a:lstStyle/>
          <a:p>
            <a:pPr/>
            <a:r>
              <a:t>Idea:</a:t>
            </a:r>
          </a:p>
          <a:p>
            <a:pPr lvl="1"/>
            <a:r>
              <a:t>We create hash buckets for each table independently</a:t>
            </a:r>
          </a:p>
          <a:p>
            <a:pPr lvl="1"/>
            <a:r>
              <a:t>We read a block from the table</a:t>
            </a:r>
          </a:p>
          <a:p>
            <a:pPr lvl="1"/>
            <a:r>
              <a:t>Each record in the table is put in one bucket</a:t>
            </a:r>
          </a:p>
          <a:p>
            <a:pPr lvl="2"/>
            <a:r>
              <a:t>For each bucket, we keep one block in memory</a:t>
            </a:r>
          </a:p>
          <a:p>
            <a:pPr lvl="3"/>
            <a:r>
              <a:t>If block is full, we move the block to disk and open up a fresh one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Join Implemen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Join Implementation</a:t>
            </a:r>
          </a:p>
        </p:txBody>
      </p:sp>
      <p:sp>
        <p:nvSpPr>
          <p:cNvPr id="678" name="One Pass Hashing for a Relational Table"/>
          <p:cNvSpPr txBox="1"/>
          <p:nvPr/>
        </p:nvSpPr>
        <p:spPr>
          <a:xfrm>
            <a:off x="3502253" y="8381999"/>
            <a:ext cx="600029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One Pass Hashing for a Relational Table </a:t>
            </a:r>
          </a:p>
        </p:txBody>
      </p:sp>
      <p:pic>
        <p:nvPicPr>
          <p:cNvPr id="67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0853" y="2002198"/>
            <a:ext cx="9063094" cy="62224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Join Implemen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Join Implementation</a:t>
            </a:r>
          </a:p>
        </p:txBody>
      </p:sp>
      <p:sp>
        <p:nvSpPr>
          <p:cNvPr id="682" name="The number of buckets is limited by the number of blocks in main memory…"/>
          <p:cNvSpPr txBox="1"/>
          <p:nvPr>
            <p:ph type="body" idx="1"/>
          </p:nvPr>
        </p:nvSpPr>
        <p:spPr>
          <a:xfrm>
            <a:off x="952500" y="2332199"/>
            <a:ext cx="11099800" cy="6816402"/>
          </a:xfrm>
          <a:prstGeom prst="rect">
            <a:avLst/>
          </a:prstGeom>
        </p:spPr>
        <p:txBody>
          <a:bodyPr anchor="t"/>
          <a:lstStyle/>
          <a:p>
            <a:pPr/>
            <a:r>
              <a:t>The number of buckets is limited by the number of blocks in main memory</a:t>
            </a:r>
          </a:p>
          <a:p>
            <a:pPr/>
            <a:r>
              <a:t>This method reads all blocks of a table</a:t>
            </a:r>
          </a:p>
          <a:p>
            <a:pPr lvl="1"/>
            <a:r>
              <a:t>and writes the same number of blocks back</a:t>
            </a:r>
          </a:p>
          <a:p>
            <a:pPr lvl="2"/>
            <a:r>
              <a:t>unless there is a projection or selection executed simultaneously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Join Implemen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Join Implementation</a:t>
            </a:r>
          </a:p>
        </p:txBody>
      </p:sp>
      <p:sp>
        <p:nvSpPr>
          <p:cNvPr id="685" name="To join   and  :…"/>
          <p:cNvSpPr txBox="1"/>
          <p:nvPr>
            <p:ph type="body" idx="1"/>
          </p:nvPr>
        </p:nvSpPr>
        <p:spPr>
          <a:xfrm>
            <a:off x="952500" y="2332199"/>
            <a:ext cx="11099800" cy="6816402"/>
          </a:xfrm>
          <a:prstGeom prst="rect">
            <a:avLst/>
          </a:prstGeom>
        </p:spPr>
        <p:txBody>
          <a:bodyPr anchor="t"/>
          <a:lstStyle/>
          <a:p>
            <a:pPr marL="404495" indent="-404495" defTabSz="531622">
              <a:spcBef>
                <a:spcPts val="2000"/>
              </a:spcBef>
              <a:defRPr sz="2912"/>
            </a:pPr>
            <a:r>
              <a:t>To join </a:t>
            </a:r>
            <a14:m>
              <m:oMath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:</a:t>
            </a:r>
          </a:p>
          <a:p>
            <a:pPr lvl="1" marL="808990" indent="-404495" defTabSz="531622">
              <a:spcBef>
                <a:spcPts val="2000"/>
              </a:spcBef>
              <a:defRPr sz="2912"/>
            </a:pPr>
            <a:r>
              <a:t>Create hash table with 100 buckets each</a:t>
            </a:r>
          </a:p>
          <a:p>
            <a:pPr lvl="2" marL="1213485" indent="-404495" defTabSz="531622">
              <a:spcBef>
                <a:spcPts val="2000"/>
              </a:spcBef>
              <a:defRPr sz="2912"/>
            </a:pPr>
            <a:r>
              <a:t>Costs </a:t>
            </a:r>
            <a14:m>
              <m:oMath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5000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×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10000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30000</m:t>
                </m:r>
              </m:oMath>
            </a14:m>
            <a:r>
              <a:t> IO</a:t>
            </a:r>
          </a:p>
          <a:p>
            <a:pPr lvl="2" marL="1213485" indent="-404495" defTabSz="531622">
              <a:spcBef>
                <a:spcPts val="2000"/>
              </a:spcBef>
              <a:defRPr sz="2912"/>
            </a:pPr>
            <a:r>
              <a:t>A bucket of R uses approximately 50 blocks </a:t>
            </a:r>
          </a:p>
          <a:p>
            <a:pPr lvl="1" marL="808990" indent="-404495" defTabSz="531622">
              <a:spcBef>
                <a:spcPts val="2000"/>
              </a:spcBef>
              <a:defRPr sz="2912"/>
            </a:pPr>
            <a:r>
              <a:t>Bring in one block of the corresponding bucket from </a:t>
            </a:r>
            <a14:m>
              <m:oMath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</a:p>
          <a:p>
            <a:pPr lvl="2" marL="1213485" indent="-404495" defTabSz="531622">
              <a:spcBef>
                <a:spcPts val="2000"/>
              </a:spcBef>
              <a:defRPr sz="2912"/>
            </a:pPr>
            <a:r>
              <a:t>Calculate the join</a:t>
            </a:r>
          </a:p>
          <a:p>
            <a:pPr lvl="2" marL="1213485" indent="-404495" defTabSz="531622">
              <a:spcBef>
                <a:spcPts val="2000"/>
              </a:spcBef>
              <a:defRPr sz="2912"/>
            </a:pPr>
            <a:r>
              <a:t>This needs only space for 52 blocks</a:t>
            </a:r>
          </a:p>
          <a:p>
            <a:pPr lvl="2" marL="1213485" indent="-404495" defTabSz="531622">
              <a:spcBef>
                <a:spcPts val="2000"/>
              </a:spcBef>
              <a:defRPr sz="2912"/>
            </a:pPr>
            <a:r>
              <a:t>Adds 15000 IO for reading the hashed versions of </a:t>
            </a:r>
            <a14:m>
              <m:oMath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</a:p>
          <a:p>
            <a:pPr lvl="2" marL="1213485" indent="-404495" defTabSz="531622">
              <a:spcBef>
                <a:spcPts val="2000"/>
              </a:spcBef>
              <a:defRPr sz="2912"/>
            </a:pPr>
            <a:r>
              <a:t>Needs also write the result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Combined Operation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Combined Operations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Database Implemen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7280"/>
            </a:lvl1pPr>
          </a:lstStyle>
          <a:p>
            <a:pPr/>
            <a:r>
              <a:t>Database Implementation</a:t>
            </a:r>
          </a:p>
        </p:txBody>
      </p:sp>
      <p:sp>
        <p:nvSpPr>
          <p:cNvPr id="170" name="To access storag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To access storage:</a:t>
            </a:r>
          </a:p>
          <a:p>
            <a:pPr lvl="1"/>
            <a:r>
              <a:t>Allocate space for storage blocks in memory</a:t>
            </a:r>
          </a:p>
          <a:p>
            <a:pPr lvl="1"/>
            <a:r>
              <a:t>Prefetch for reading</a:t>
            </a:r>
          </a:p>
          <a:p>
            <a:pPr lvl="1"/>
            <a:r>
              <a:t>Have a write-back queue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Pipelining vs. Material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Pipelining vs. Materialization</a:t>
            </a:r>
          </a:p>
        </p:txBody>
      </p:sp>
      <p:sp>
        <p:nvSpPr>
          <p:cNvPr id="690" name="Combination: Can do some tuple based operations together: e.g. selection and projection for a single tab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Combination: Can do some tuple based operations together: e.g. selection and projection for a single table</a:t>
            </a:r>
          </a:p>
          <a:p>
            <a:pPr/>
            <a:r>
              <a:t>Materialization: Write results of an operation into an intermediate table</a:t>
            </a:r>
          </a:p>
          <a:p>
            <a:pPr/>
            <a:r>
              <a:t>Pipelining: Moving results from one operation to inputs of another operation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Pipelining vs. Material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Pipelining vs. Materialization</a:t>
            </a:r>
          </a:p>
        </p:txBody>
      </p:sp>
      <p:sp>
        <p:nvSpPr>
          <p:cNvPr id="693" name="Example for pipelining: Calculat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 for pipelining: Calculate </a:t>
            </a:r>
            <a14:m>
              <m:oMath>
                <m:d>
                  <m:d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⋈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</m:d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⋈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z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/>
            <a:r>
              <a:t>Assume: R has 5,000 blocks, S and T 10,000 blocks</a:t>
            </a:r>
          </a:p>
          <a:p>
            <a:pPr lvl="1"/>
            <a:r>
              <a:t>Both joins will be implemented as hash joins</a:t>
            </a:r>
          </a:p>
          <a:p>
            <a:pPr lvl="2"/>
            <a:r>
              <a:t>one pass or two pass</a:t>
            </a:r>
          </a:p>
          <a:p>
            <a:pPr lvl="1"/>
            <a:r>
              <a:t>We only have 102 block buffers available</a:t>
            </a:r>
          </a:p>
          <a:p>
            <a:pPr lvl="2"/>
            <a:r>
              <a:t>This is a very low number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Pipelining vs. Material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Pipelining vs. Materialization</a:t>
            </a:r>
          </a:p>
        </p:txBody>
      </p:sp>
      <p:sp>
        <p:nvSpPr>
          <p:cNvPr id="696" name="To join   and  :…"/>
          <p:cNvSpPr txBox="1"/>
          <p:nvPr>
            <p:ph type="body" idx="1"/>
          </p:nvPr>
        </p:nvSpPr>
        <p:spPr>
          <a:xfrm>
            <a:off x="952500" y="2590800"/>
            <a:ext cx="8138446" cy="6286500"/>
          </a:xfrm>
          <a:prstGeom prst="rect">
            <a:avLst/>
          </a:prstGeom>
        </p:spPr>
        <p:txBody>
          <a:bodyPr anchor="t"/>
          <a:lstStyle/>
          <a:p>
            <a:pPr marL="382270" indent="-382270" defTabSz="502412">
              <a:spcBef>
                <a:spcPts val="1800"/>
              </a:spcBef>
              <a:defRPr sz="2752"/>
            </a:pPr>
            <a:r>
              <a:t>To join </a:t>
            </a:r>
            <a14:m>
              <m:oMath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: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Neither table fits into main memory, so we need a two-pass hash-join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Join </a:t>
            </a:r>
            <a14:m>
              <m:oMath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in </a:t>
            </a:r>
            <a14:m>
              <m:oMath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45000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</m:oMath>
            </a14:m>
            <a:r>
              <a:t> I/O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If </a:t>
            </a:r>
            <a14:m>
              <m:oMath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</m:oMath>
            </a14:m>
            <a:r>
              <a:t> is small (&lt;45 blocks), keep result in MM 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Materialization: use a 1-pass hash join with T: </a:t>
            </a:r>
            <a14:m>
              <m:oMath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10000</m:t>
                </m:r>
              </m:oMath>
            </a14:m>
            <a:r>
              <a:t> I/O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Pipeline (because the second pass of the join of </a:t>
            </a:r>
            <a14:m>
              <m:oMath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does not need all the space) we save </a:t>
            </a:r>
            <a14:m>
              <m:oMath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</m:oMath>
            </a14:m>
            <a:r>
              <a:t> I/O</a:t>
            </a:r>
            <a:endParaRPr sz="3200"/>
          </a:p>
        </p:txBody>
      </p:sp>
      <p:pic>
        <p:nvPicPr>
          <p:cNvPr id="69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30590" y="3181350"/>
            <a:ext cx="2946401" cy="255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Pipelining vs. Material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Pipelining vs. Materialization</a:t>
            </a:r>
          </a:p>
        </p:txBody>
      </p:sp>
      <p:sp>
        <p:nvSpPr>
          <p:cNvPr id="700" name="If the output of the join of   does not fit in MM, we can still pipeline with a trick…"/>
          <p:cNvSpPr txBox="1"/>
          <p:nvPr>
            <p:ph type="body" idx="1"/>
          </p:nvPr>
        </p:nvSpPr>
        <p:spPr>
          <a:xfrm>
            <a:off x="952500" y="2590800"/>
            <a:ext cx="8138446" cy="6286500"/>
          </a:xfrm>
          <a:prstGeom prst="rect">
            <a:avLst/>
          </a:prstGeom>
        </p:spPr>
        <p:txBody>
          <a:bodyPr anchor="t"/>
          <a:lstStyle/>
          <a:p>
            <a:pPr marL="333375" indent="-333375" defTabSz="438150">
              <a:spcBef>
                <a:spcPts val="1600"/>
              </a:spcBef>
              <a:defRPr sz="2400"/>
            </a:pPr>
            <a:r>
              <a:t>If the output of the join of </a:t>
            </a:r>
            <a14:m>
              <m:oMath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⋈</m:t>
                </m:r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does not fit in MM, we can still pipeline with a trick</a:t>
            </a:r>
          </a:p>
          <a:p>
            <a:pPr lvl="1" marL="666750" indent="-333375" defTabSz="438150">
              <a:spcBef>
                <a:spcPts val="1600"/>
              </a:spcBef>
              <a:defRPr sz="2400"/>
            </a:pPr>
            <a:r>
              <a:t>The second phase of the join of </a:t>
            </a:r>
            <a14:m>
              <m:oMath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⋈</m:t>
                </m:r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leaves 50 blocks of MM space unused</a:t>
            </a:r>
          </a:p>
          <a:p>
            <a:pPr lvl="1" marL="666750" indent="-333375" defTabSz="438150">
              <a:spcBef>
                <a:spcPts val="1600"/>
              </a:spcBef>
              <a:defRPr sz="2400"/>
            </a:pPr>
            <a:r>
              <a:t>We use this space to hash </a:t>
            </a:r>
            <a14:m>
              <m:oMath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⋈</m:t>
                </m:r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into 50 buckets as before</a:t>
            </a:r>
          </a:p>
          <a:p>
            <a:pPr lvl="1" marL="666750" indent="-333375" defTabSz="438150">
              <a:spcBef>
                <a:spcPts val="1600"/>
              </a:spcBef>
              <a:defRPr sz="2400"/>
            </a:pPr>
            <a:r>
              <a:t>We assume that we already hashed </a:t>
            </a:r>
            <a14:m>
              <m:oMath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</m:oMath>
            </a14:m>
            <a:r>
              <a:t> into 50 buckets. </a:t>
            </a:r>
          </a:p>
          <a:p>
            <a:pPr lvl="1" marL="666750" indent="-333375" defTabSz="438150">
              <a:spcBef>
                <a:spcPts val="1600"/>
              </a:spcBef>
              <a:defRPr sz="2400"/>
            </a:pPr>
            <a:r>
              <a:t>We then hash-join </a:t>
            </a:r>
            <a14:m>
              <m:oMath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⋈</m:t>
                </m:r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2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</m:oMath>
            </a14:m>
          </a:p>
          <a:p>
            <a:pPr lvl="2" marL="1000125" indent="-333375" defTabSz="438150">
              <a:spcBef>
                <a:spcPts val="1600"/>
              </a:spcBef>
              <a:defRPr sz="2400"/>
            </a:pPr>
            <a:r>
              <a:t>This will work if a bucket of </a:t>
            </a:r>
            <a14:m>
              <m:oMath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⋈</m:t>
                </m:r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fits into 100 blocks</a:t>
            </a:r>
          </a:p>
          <a:p>
            <a:pPr lvl="2" marL="1000125" indent="-333375" defTabSz="438150">
              <a:spcBef>
                <a:spcPts val="1600"/>
              </a:spcBef>
              <a:defRPr sz="2400"/>
            </a:pPr>
            <a:r>
              <a:t>Thus, </a:t>
            </a:r>
            <a14:m>
              <m:oMath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⋈</m:t>
                </m:r>
                <m: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should fit into 5000 blocks</a:t>
            </a:r>
            <a:endParaRPr sz="3200"/>
          </a:p>
        </p:txBody>
      </p:sp>
      <p:pic>
        <p:nvPicPr>
          <p:cNvPr id="70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05900" y="2324100"/>
            <a:ext cx="2946400" cy="2552700"/>
          </a:xfrm>
          <a:prstGeom prst="rect">
            <a:avLst/>
          </a:prstGeom>
          <a:ln w="12700">
            <a:miter lim="400000"/>
          </a:ln>
        </p:spPr>
      </p:pic>
      <p:sp>
        <p:nvSpPr>
          <p:cNvPr id="702" name="Costs:…"/>
          <p:cNvSpPr txBox="1"/>
          <p:nvPr/>
        </p:nvSpPr>
        <p:spPr>
          <a:xfrm>
            <a:off x="9090945" y="5364789"/>
            <a:ext cx="3159293" cy="3873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 sz="2200"/>
            </a:pPr>
            <a:r>
              <a:t>Costs:</a:t>
            </a:r>
          </a:p>
          <a:p>
            <a:pPr algn="l">
              <a:defRPr b="0" sz="2200"/>
            </a:pPr>
            <a:r>
              <a:t>45000 IO for </a:t>
            </a:r>
            <a14:m>
              <m:oMath>
                <m:r>
                  <a:rPr xmlns:a="http://schemas.openxmlformats.org/drawingml/2006/main" sz="2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2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⋈</m:t>
                </m:r>
                <m:r>
                  <a:rPr xmlns:a="http://schemas.openxmlformats.org/drawingml/2006/main" sz="2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</a:p>
          <a:p>
            <a:pPr algn="l">
              <a:defRPr b="0" sz="2200"/>
            </a:pPr>
            <a14:m>
              <m:oMath>
                <m:r>
                  <a:rPr xmlns:a="http://schemas.openxmlformats.org/drawingml/2006/main" sz="2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</m:oMath>
            </a14:m>
            <a:r>
              <a:t> IO to store hashed </a:t>
            </a:r>
          </a:p>
          <a:p>
            <a:pPr algn="l">
              <a:defRPr b="0" sz="2200"/>
            </a:pPr>
            <a:r>
              <a:t>version of </a:t>
            </a:r>
            <a14:m>
              <m:oMath>
                <m:r>
                  <a:rPr xmlns:a="http://schemas.openxmlformats.org/drawingml/2006/main" sz="2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2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⋈</m:t>
                </m:r>
                <m:r>
                  <a:rPr xmlns:a="http://schemas.openxmlformats.org/drawingml/2006/main" sz="2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</a:p>
          <a:p>
            <a:pPr algn="l">
              <a:defRPr b="0" sz="2200"/>
            </a:pPr>
            <a:r>
              <a:t>20000 IO to generate </a:t>
            </a:r>
          </a:p>
          <a:p>
            <a:pPr algn="l">
              <a:defRPr b="0" sz="2200"/>
            </a:pPr>
            <a:r>
              <a:t>hashed version of U</a:t>
            </a:r>
          </a:p>
          <a:p>
            <a:pPr algn="l">
              <a:defRPr b="0" i="1" sz="2200"/>
            </a:pPr>
            <a14:m>
              <m:oMath>
                <m:r>
                  <a:rPr xmlns:a="http://schemas.openxmlformats.org/drawingml/2006/main" sz="2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</m:oMath>
            </a14:m>
            <a:r>
              <a:t> + </a:t>
            </a:r>
            <a:r>
              <a:rPr i="0"/>
              <a:t>10000 to join U with </a:t>
            </a:r>
            <a:endParaRPr i="0"/>
          </a:p>
          <a:p>
            <a:pPr algn="l">
              <a:defRPr b="0" i="1" sz="22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⋈</m:t>
                  </m:r>
                  <m:r>
                    <a:rPr xmlns:a="http://schemas.openxmlformats.org/drawingml/2006/main" sz="2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</m:oMath>
              </m:oMathPara>
            </a14:m>
            <a:endParaRPr i="0"/>
          </a:p>
          <a:p>
            <a:pPr algn="l">
              <a:defRPr b="0" i="1" sz="2200"/>
            </a:pPr>
            <a:r>
              <a:rPr i="0"/>
              <a:t>Total: </a:t>
            </a:r>
            <a14:m>
              <m:oMath>
                <m:r>
                  <a:rPr xmlns:a="http://schemas.openxmlformats.org/drawingml/2006/main" sz="2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75000</m:t>
                </m:r>
                <m:r>
                  <a:rPr xmlns:a="http://schemas.openxmlformats.org/drawingml/2006/main" sz="2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2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2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</m:oMath>
            </a14:m>
            <a:endParaRPr i="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Pipelining vs. Material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Pipelining vs. Materialization</a:t>
            </a:r>
          </a:p>
        </p:txBody>
      </p:sp>
      <p:sp>
        <p:nvSpPr>
          <p:cNvPr id="705" name="What happens if    has   blocks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What happens if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⋈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 has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&gt;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5000</m:t>
                </m:r>
              </m:oMath>
            </a14:m>
            <a:r>
              <a:t> blocks?</a:t>
            </a:r>
          </a:p>
          <a:p>
            <a:pPr lvl="1"/>
            <a:r>
              <a:t>In this case, pipelining can be replaced with materialization</a:t>
            </a:r>
          </a:p>
          <a:p>
            <a:pPr lvl="1"/>
            <a:r>
              <a:t>Calculate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⋈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using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45000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</m:oMath>
            </a14:m>
            <a:r>
              <a:t> I/O, storing the result on the disk</a:t>
            </a:r>
          </a:p>
          <a:p>
            <a:pPr lvl="1"/>
            <a:r>
              <a:t>Use </a:t>
            </a:r>
            <a14:m>
              <m:oMath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</m:oMath>
            </a14:m>
            <a:r>
              <a:t> as the build table, using 100 buckets, costing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20000</m:t>
                </m:r>
              </m:oMath>
            </a14:m>
            <a:r>
              <a:t> I/O </a:t>
            </a:r>
          </a:p>
          <a:p>
            <a:pPr lvl="1"/>
            <a:r>
              <a:t>Now join with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⋈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, costing another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10000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k</m:t>
                </m:r>
              </m:oMath>
            </a14:m>
            <a:r>
              <a:t> I/Os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Query Optimizatio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Query Optimization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Bas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Basics</a:t>
            </a:r>
          </a:p>
        </p:txBody>
      </p:sp>
      <p:sp>
        <p:nvSpPr>
          <p:cNvPr id="710" name="Queries can be expressed as an operator tree"/>
          <p:cNvSpPr txBox="1"/>
          <p:nvPr>
            <p:ph type="body" idx="1"/>
          </p:nvPr>
        </p:nvSpPr>
        <p:spPr>
          <a:xfrm>
            <a:off x="952500" y="24130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Queries can be expressed as an operator tree</a:t>
            </a:r>
          </a:p>
        </p:txBody>
      </p:sp>
      <p:pic>
        <p:nvPicPr>
          <p:cNvPr id="71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4000" y="3718467"/>
            <a:ext cx="7416800" cy="4495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Bas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Basics</a:t>
            </a:r>
          </a:p>
        </p:txBody>
      </p:sp>
      <p:sp>
        <p:nvSpPr>
          <p:cNvPr id="714" name="Any query can be expressed as many equivalent algebraic represent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Any query can be expressed as many equivalent algebraic representation</a:t>
            </a:r>
          </a:p>
          <a:p>
            <a:pPr/>
            <a:r>
              <a:t>Any algebraic representation can be represented by many operator trees</a:t>
            </a:r>
          </a:p>
          <a:p>
            <a:pPr/>
            <a:r>
              <a:t>The throughput / response time of any execution of an operator tree can differ widely from timings for other operator trees</a:t>
            </a:r>
          </a:p>
          <a:p>
            <a:pPr/>
            <a:r>
              <a:t>Each operator tree is a different </a:t>
            </a:r>
            <a:r>
              <a:rPr i="1" u="sng"/>
              <a:t>"query plan"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Bas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Basics</a:t>
            </a:r>
          </a:p>
        </p:txBody>
      </p:sp>
      <p:sp>
        <p:nvSpPr>
          <p:cNvPr id="717" name="Query optimization need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Query optimization needs</a:t>
            </a:r>
          </a:p>
          <a:p>
            <a:pPr lvl="1"/>
            <a:r>
              <a:t>A "search space"</a:t>
            </a:r>
          </a:p>
          <a:p>
            <a:pPr lvl="2"/>
            <a:r>
              <a:t>Set of equivalent query plans</a:t>
            </a:r>
          </a:p>
          <a:p>
            <a:pPr lvl="1"/>
            <a:r>
              <a:t>An enumeration algorithm to search the search space</a:t>
            </a:r>
          </a:p>
          <a:p>
            <a:pPr lvl="1"/>
            <a:r>
              <a:t>A cost estimation technique</a:t>
            </a:r>
          </a:p>
          <a:p>
            <a:pPr lvl="2"/>
            <a:r>
              <a:t>Needs to deal with possibility for parallelism</a:t>
            </a:r>
          </a:p>
          <a:p>
            <a:pPr lvl="3"/>
            <a:r>
              <a:t>This is more important for SSD than for HDD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Bas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Basics</a:t>
            </a:r>
          </a:p>
        </p:txBody>
      </p:sp>
      <p:sp>
        <p:nvSpPr>
          <p:cNvPr id="720" name="SPJ (Select Project Join) quer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SPJ (Select Project Join) queries</a:t>
            </a:r>
          </a:p>
          <a:p>
            <a:pPr lvl="1"/>
            <a:r>
              <a:t>Standard SQL query consisting of select, project, and join operations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Index Structure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Index Structures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Bas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Basics</a:t>
            </a:r>
          </a:p>
        </p:txBody>
      </p:sp>
      <p:sp>
        <p:nvSpPr>
          <p:cNvPr id="723" name="The resulting queries are equivalent…"/>
          <p:cNvSpPr txBox="1"/>
          <p:nvPr>
            <p:ph type="body" sz="half" idx="1"/>
          </p:nvPr>
        </p:nvSpPr>
        <p:spPr>
          <a:xfrm>
            <a:off x="908050" y="5740400"/>
            <a:ext cx="11188700" cy="3409653"/>
          </a:xfrm>
          <a:prstGeom prst="rect">
            <a:avLst/>
          </a:prstGeom>
        </p:spPr>
        <p:txBody>
          <a:bodyPr anchor="t"/>
          <a:lstStyle/>
          <a:p>
            <a:pPr marL="440055" indent="-440055" defTabSz="578358">
              <a:spcBef>
                <a:spcPts val="2100"/>
              </a:spcBef>
              <a:defRPr sz="3168"/>
            </a:pPr>
            <a:r>
              <a:t>The resulting queries are equivalent</a:t>
            </a:r>
          </a:p>
          <a:p>
            <a:pPr lvl="1" marL="880110" indent="-440055" defTabSz="578358">
              <a:spcBef>
                <a:spcPts val="2100"/>
              </a:spcBef>
              <a:defRPr sz="3168"/>
            </a:pPr>
            <a:r>
              <a:t>Execution times can vary considerably</a:t>
            </a:r>
          </a:p>
          <a:p>
            <a:pPr lvl="1" marL="880110" indent="-440055" defTabSz="578358">
              <a:spcBef>
                <a:spcPts val="2100"/>
              </a:spcBef>
              <a:defRPr sz="3168"/>
            </a:pPr>
            <a:r>
              <a:t>Dynamic Programming approach</a:t>
            </a:r>
          </a:p>
          <a:p>
            <a:pPr lvl="2" marL="1320165" indent="-440055" defTabSz="578358">
              <a:spcBef>
                <a:spcPts val="2100"/>
              </a:spcBef>
              <a:defRPr sz="3168"/>
            </a:pPr>
            <a:r>
              <a:rPr i="1"/>
              <a:t>Principle of Optimality: </a:t>
            </a:r>
            <a:r>
              <a:t>If a subexpression is optimal, it is also best for the calculation of the whole expression </a:t>
            </a:r>
          </a:p>
        </p:txBody>
      </p:sp>
      <p:pic>
        <p:nvPicPr>
          <p:cNvPr id="7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8050" y="2413000"/>
            <a:ext cx="5062554" cy="1988245"/>
          </a:xfrm>
          <a:prstGeom prst="rect">
            <a:avLst/>
          </a:prstGeom>
          <a:ln w="12700">
            <a:miter lim="400000"/>
          </a:ln>
        </p:spPr>
      </p:pic>
      <p:sp>
        <p:nvSpPr>
          <p:cNvPr id="725" name="Linear Join"/>
          <p:cNvSpPr txBox="1"/>
          <p:nvPr/>
        </p:nvSpPr>
        <p:spPr>
          <a:xfrm>
            <a:off x="2577961" y="4646270"/>
            <a:ext cx="172273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Linear Join</a:t>
            </a:r>
          </a:p>
        </p:txBody>
      </p:sp>
      <p:sp>
        <p:nvSpPr>
          <p:cNvPr id="726" name="Bushy Join"/>
          <p:cNvSpPr txBox="1"/>
          <p:nvPr/>
        </p:nvSpPr>
        <p:spPr>
          <a:xfrm>
            <a:off x="8701926" y="4646270"/>
            <a:ext cx="171206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Bushy Join</a:t>
            </a:r>
          </a:p>
        </p:txBody>
      </p:sp>
      <p:pic>
        <p:nvPicPr>
          <p:cNvPr id="72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63613" y="2413000"/>
            <a:ext cx="4988687" cy="19882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Bas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Basics</a:t>
            </a:r>
          </a:p>
        </p:txBody>
      </p:sp>
      <p:sp>
        <p:nvSpPr>
          <p:cNvPr id="730" name="Principle of optimality…"/>
          <p:cNvSpPr txBox="1"/>
          <p:nvPr>
            <p:ph type="body" sz="half" idx="1"/>
          </p:nvPr>
        </p:nvSpPr>
        <p:spPr>
          <a:xfrm>
            <a:off x="952500" y="2590800"/>
            <a:ext cx="5952188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Principle of optimality</a:t>
            </a:r>
          </a:p>
          <a:p>
            <a:pPr lvl="1"/>
            <a:r>
              <a:t>If the execution of the whole tree is optimal</a:t>
            </a:r>
          </a:p>
          <a:p>
            <a:pPr lvl="1"/>
          </a:p>
          <a:p>
            <a:pPr lvl="1"/>
          </a:p>
          <a:p>
            <a:pPr lvl="1"/>
          </a:p>
          <a:p>
            <a:pPr lvl="1"/>
            <a:r>
              <a:t>then the execution of a subtree is also optimal</a:t>
            </a:r>
          </a:p>
        </p:txBody>
      </p:sp>
      <p:pic>
        <p:nvPicPr>
          <p:cNvPr id="7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17386" y="2590800"/>
            <a:ext cx="1922827" cy="3143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7386" y="6261100"/>
            <a:ext cx="1922827" cy="3143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Query Cost Evalu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Query Cost Evaluation</a:t>
            </a:r>
          </a:p>
        </p:txBody>
      </p:sp>
      <p:sp>
        <p:nvSpPr>
          <p:cNvPr id="735" name="Query plan costs depend on the size of the intermediate resul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Query plan costs depend on the size of the intermediate results</a:t>
            </a:r>
          </a:p>
          <a:p>
            <a:pPr lvl="1"/>
            <a:r>
              <a:t>For cost-estimation:</a:t>
            </a:r>
          </a:p>
          <a:p>
            <a:pPr lvl="2"/>
            <a:r>
              <a:t>Use heuristics </a:t>
            </a:r>
          </a:p>
          <a:p>
            <a:pPr lvl="2"/>
            <a:r>
              <a:t>Make assumptions on probability distributions</a:t>
            </a:r>
          </a:p>
          <a:p>
            <a:pPr lvl="2"/>
            <a:r>
              <a:t>Use statistics by using samples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Index Data Struc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Index Data Structures</a:t>
            </a:r>
          </a:p>
        </p:txBody>
      </p:sp>
      <p:sp>
        <p:nvSpPr>
          <p:cNvPr id="175" name="Structures for one-dimensional dat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Structures for one-dimensional data</a:t>
            </a:r>
          </a:p>
          <a:p>
            <a:pPr lvl="1"/>
            <a:r>
              <a:t>Linear or Extensible Hashing</a:t>
            </a:r>
          </a:p>
          <a:p>
            <a:pPr lvl="1"/>
            <a:r>
              <a:t>B - tree / B+ - tree for ordered indices</a:t>
            </a:r>
          </a:p>
          <a:p>
            <a:pPr/>
            <a:r>
              <a:t>Structures for multi-dimensional data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sp>
        <p:nvSpPr>
          <p:cNvPr id="178" name="B-trees:  In memory data structure for CRUD and range quer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35609" indent="-435609" defTabSz="572516">
              <a:spcBef>
                <a:spcPts val="2100"/>
              </a:spcBef>
              <a:defRPr sz="3136"/>
            </a:pPr>
            <a:r>
              <a:t>B-trees:  In memory data structure for CRUD and range queries </a:t>
            </a:r>
          </a:p>
          <a:p>
            <a:pPr lvl="1" marL="871219" indent="-435609" defTabSz="572516">
              <a:spcBef>
                <a:spcPts val="2100"/>
              </a:spcBef>
              <a:defRPr sz="3136"/>
            </a:pPr>
            <a:r>
              <a:t>Balanced Tree</a:t>
            </a:r>
          </a:p>
          <a:p>
            <a:pPr lvl="1" marL="871219" indent="-435609" defTabSz="572516">
              <a:spcBef>
                <a:spcPts val="2100"/>
              </a:spcBef>
              <a:defRPr sz="3136"/>
            </a:pPr>
            <a:r>
              <a:t>Each node can have between </a:t>
            </a:r>
            <a:r>
              <a:rPr i="1"/>
              <a:t>d</a:t>
            </a:r>
            <a:r>
              <a:t> and 2</a:t>
            </a:r>
            <a:r>
              <a:rPr i="1"/>
              <a:t>d</a:t>
            </a:r>
            <a:r>
              <a:t> keys with the exception of the root</a:t>
            </a:r>
          </a:p>
          <a:p>
            <a:pPr lvl="1" marL="871219" indent="-435609" defTabSz="572516">
              <a:spcBef>
                <a:spcPts val="2100"/>
              </a:spcBef>
              <a:defRPr sz="3136"/>
            </a:pPr>
            <a:r>
              <a:t>Each node consists of a sequence of node pointer, key, node pointer, key, …, key, node pointer</a:t>
            </a:r>
          </a:p>
          <a:p>
            <a:pPr lvl="1" marL="871219" indent="-435609" defTabSz="572516">
              <a:spcBef>
                <a:spcPts val="2100"/>
              </a:spcBef>
              <a:defRPr sz="3136"/>
            </a:pPr>
            <a:r>
              <a:t>Tree is ordered.</a:t>
            </a:r>
          </a:p>
          <a:p>
            <a:pPr lvl="2" marL="1306830" indent="-435609" defTabSz="572516">
              <a:spcBef>
                <a:spcPts val="2100"/>
              </a:spcBef>
              <a:defRPr sz="3136"/>
            </a:pPr>
            <a:r>
              <a:t>All keys in a child are between the keys adjacent to the node pointer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sp>
        <p:nvSpPr>
          <p:cNvPr id="181" name="Example: 2-3 tree:  Each node has two or three childre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 2-3 tree:  Each node has two or three children</a:t>
            </a:r>
          </a:p>
        </p:txBody>
      </p:sp>
      <p:pic>
        <p:nvPicPr>
          <p:cNvPr id="18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4602" y="4210139"/>
            <a:ext cx="10655596" cy="24140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sp>
        <p:nvSpPr>
          <p:cNvPr id="185" name="Read dog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Read dog:</a:t>
            </a:r>
          </a:p>
          <a:p>
            <a:pPr lvl="1"/>
            <a:r>
              <a:t>Load root, determine location of dog in relation to the keys</a:t>
            </a:r>
          </a:p>
          <a:p>
            <a:pPr lvl="1"/>
            <a:r>
              <a:t>Follow middle pointer</a:t>
            </a:r>
          </a:p>
          <a:p>
            <a:pPr lvl="1"/>
            <a:r>
              <a:t>Follow pointer to the left</a:t>
            </a:r>
          </a:p>
          <a:p>
            <a:pPr lvl="1"/>
            <a:r>
              <a:t>Find “dog”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Memory Hierarch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Memory Hierarchy</a:t>
            </a:r>
          </a:p>
        </p:txBody>
      </p:sp>
      <p:sp>
        <p:nvSpPr>
          <p:cNvPr id="123" name="Almost stable since the 1970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Almost stable since the 1970s</a:t>
            </a:r>
          </a:p>
          <a:p>
            <a:pPr lvl="1"/>
            <a:r>
              <a:t>Cache — Fast, Expensive, Volatile</a:t>
            </a:r>
          </a:p>
          <a:p>
            <a:pPr lvl="1"/>
            <a:r>
              <a:t>DRAM memory — Fast, Expensive, Volatile</a:t>
            </a:r>
          </a:p>
          <a:p>
            <a:pPr lvl="1"/>
            <a:r>
              <a:t>Storage: HDD, SDD — Slow, Cheap, Non-volatile</a:t>
            </a:r>
          </a:p>
          <a:p>
            <a:pPr lvl="1"/>
            <a:r>
              <a:t>Tertiary Storage: offline HDD, Tape — Very slow, very cheap, non-volatile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pic>
        <p:nvPicPr>
          <p:cNvPr id="18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7419" y="3397339"/>
            <a:ext cx="9529962" cy="2159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sp>
        <p:nvSpPr>
          <p:cNvPr id="191" name="Search for “auk” 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Search for “auk” :</a:t>
            </a:r>
          </a:p>
        </p:txBody>
      </p:sp>
      <p:pic>
        <p:nvPicPr>
          <p:cNvPr id="19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7850" y="3397339"/>
            <a:ext cx="10509100" cy="23808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sp>
        <p:nvSpPr>
          <p:cNvPr id="195" name="Range Query  c - 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Range Query  c - l</a:t>
            </a:r>
          </a:p>
          <a:p>
            <a:pPr lvl="1"/>
            <a:r>
              <a:t>Determine location of c and l</a:t>
            </a:r>
          </a:p>
        </p:txBody>
      </p:sp>
      <p:pic>
        <p:nvPicPr>
          <p:cNvPr id="19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4240125"/>
            <a:ext cx="13004800" cy="3648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sp>
        <p:nvSpPr>
          <p:cNvPr id="199" name="Recursively enumerate all nodes between the lines starting with root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Recursively enumerate all nodes between the lines starting with root</a:t>
            </a:r>
          </a:p>
        </p:txBody>
      </p:sp>
      <p:pic>
        <p:nvPicPr>
          <p:cNvPr id="20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0681" y="3782925"/>
            <a:ext cx="11483438" cy="32214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sp>
        <p:nvSpPr>
          <p:cNvPr id="203" name="Capacity:  With l levels, minimum of                                 nodes:…"/>
          <p:cNvSpPr txBox="1"/>
          <p:nvPr>
            <p:ph type="body" idx="1"/>
          </p:nvPr>
        </p:nvSpPr>
        <p:spPr>
          <a:xfrm>
            <a:off x="952500" y="2588273"/>
            <a:ext cx="11099800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Capacity:  With </a:t>
            </a:r>
            <a:r>
              <a:rPr i="1"/>
              <a:t>l</a:t>
            </a:r>
            <a:r>
              <a:t> levels, minimum of                                 nodes:</a:t>
            </a:r>
          </a:p>
          <a:p>
            <a:pPr lvl="1"/>
            <a:r>
              <a:t>                        keys</a:t>
            </a:r>
          </a:p>
          <a:p>
            <a:pPr/>
            <a:r>
              <a:t>Maximum of                                         nodes</a:t>
            </a:r>
          </a:p>
          <a:p>
            <a:pPr lvl="1"/>
            <a:r>
              <a:t>                  keys</a:t>
            </a:r>
          </a:p>
        </p:txBody>
      </p:sp>
      <p:sp>
        <p:nvSpPr>
          <p:cNvPr id="204" name="Equation"/>
          <p:cNvSpPr txBox="1"/>
          <p:nvPr/>
        </p:nvSpPr>
        <p:spPr>
          <a:xfrm>
            <a:off x="8166435" y="2673028"/>
            <a:ext cx="3841776" cy="43285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p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p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p>
                  </m:sSup>
                </m:oMath>
              </m:oMathPara>
            </a14:m>
            <a:endParaRPr sz="3800"/>
          </a:p>
        </p:txBody>
      </p:sp>
      <p:sp>
        <p:nvSpPr>
          <p:cNvPr id="205" name="Equation"/>
          <p:cNvSpPr txBox="1"/>
          <p:nvPr/>
        </p:nvSpPr>
        <p:spPr>
          <a:xfrm>
            <a:off x="2204591" y="3812835"/>
            <a:ext cx="2121498" cy="52472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000"/>
          </a:p>
        </p:txBody>
      </p:sp>
      <p:sp>
        <p:nvSpPr>
          <p:cNvPr id="206" name="Equation"/>
          <p:cNvSpPr txBox="1"/>
          <p:nvPr/>
        </p:nvSpPr>
        <p:spPr>
          <a:xfrm>
            <a:off x="4026235" y="4660370"/>
            <a:ext cx="3841776" cy="43286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p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e>
                    <m:sup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p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e>
                    <m:sup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p>
                  </m:sSup>
                </m:oMath>
              </m:oMathPara>
            </a14:m>
            <a:endParaRPr sz="3800"/>
          </a:p>
        </p:txBody>
      </p:sp>
      <p:sp>
        <p:nvSpPr>
          <p:cNvPr id="207" name="Equation"/>
          <p:cNvSpPr txBox="1"/>
          <p:nvPr/>
        </p:nvSpPr>
        <p:spPr>
          <a:xfrm>
            <a:off x="2099341" y="5325376"/>
            <a:ext cx="1728664" cy="81229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f>
                    <m:fPr>
                      <m:ctrlP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num>
                    <m:den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e>
                    <m:sup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0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sp>
        <p:nvSpPr>
          <p:cNvPr id="210" name="Insert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Inserts:</a:t>
            </a:r>
          </a:p>
          <a:p>
            <a:pPr lvl="1"/>
            <a:r>
              <a:t>Determine where the key should be located in a leaf</a:t>
            </a:r>
          </a:p>
          <a:p>
            <a:pPr lvl="1"/>
            <a:r>
              <a:t>Insert into leaf node</a:t>
            </a:r>
          </a:p>
          <a:p>
            <a:pPr lvl="1"/>
            <a:r>
              <a:t>Leaf node can now have too many nodes</a:t>
            </a:r>
          </a:p>
          <a:p>
            <a:pPr lvl="1"/>
            <a:r>
              <a:t>Take middle node and elevate it to the next higher level</a:t>
            </a:r>
          </a:p>
          <a:p>
            <a:pPr lvl="1"/>
            <a:r>
              <a:t>Which can cause more “splits”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pic>
        <p:nvPicPr>
          <p:cNvPr id="21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1721" y="3023308"/>
            <a:ext cx="11881358" cy="33751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pic>
        <p:nvPicPr>
          <p:cNvPr id="21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9311" y="3397339"/>
            <a:ext cx="10526178" cy="23846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pic>
        <p:nvPicPr>
          <p:cNvPr id="2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7304" y="2555753"/>
            <a:ext cx="10470192" cy="4642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sp>
        <p:nvSpPr>
          <p:cNvPr id="222" name="Insert:  Lock all nodes from root on down so that only one process can operate on the nod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Insert:  Lock all nodes from root on down so that only one process can operate on the nodes</a:t>
            </a:r>
          </a:p>
          <a:p>
            <a:pPr/>
            <a:r>
              <a:t>Tree only grows a new level by splitting the root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Memory Hierarch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Memory Hierarchy</a:t>
            </a:r>
          </a:p>
        </p:txBody>
      </p:sp>
      <p:sp>
        <p:nvSpPr>
          <p:cNvPr id="126" name="Database data is stored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Database data is stored:</a:t>
            </a:r>
          </a:p>
          <a:p>
            <a:pPr lvl="1"/>
            <a:r>
              <a:t>Usually in storage</a:t>
            </a:r>
          </a:p>
          <a:p>
            <a:pPr lvl="2"/>
            <a:r>
              <a:t>Accessed not using the file system, but by direct block access</a:t>
            </a:r>
          </a:p>
          <a:p>
            <a:pPr lvl="1"/>
            <a:r>
              <a:t>Sometimes in virtual memory (Main Memory Databases)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B-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B-Trees</a:t>
            </a:r>
          </a:p>
        </p:txBody>
      </p:sp>
      <p:sp>
        <p:nvSpPr>
          <p:cNvPr id="225" name="Using only splits leads to skinny tre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Using only splits leads to skinny trees</a:t>
            </a:r>
          </a:p>
          <a:p>
            <a:pPr lvl="1"/>
            <a:r>
              <a:t>Better to make use of potential room in adjacent nodes</a:t>
            </a:r>
          </a:p>
          <a:p>
            <a:pPr lvl="1"/>
            <a:r>
              <a:t>Insert “ewe”.</a:t>
            </a:r>
          </a:p>
          <a:p>
            <a:pPr lvl="2"/>
            <a:r>
              <a:t>Node elk-emu only has one true neighbor.</a:t>
            </a:r>
          </a:p>
          <a:p>
            <a:pPr lvl="3"/>
            <a:r>
              <a:t>Node kid does not count, it is a cousin, not a sibling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B-tree</a:t>
            </a:r>
          </a:p>
        </p:txBody>
      </p:sp>
      <p:sp>
        <p:nvSpPr>
          <p:cNvPr id="228" name="Insert ewe int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 ewe into </a:t>
            </a:r>
          </a:p>
        </p:txBody>
      </p:sp>
      <p:pic>
        <p:nvPicPr>
          <p:cNvPr id="2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2190" y="4090670"/>
            <a:ext cx="11638220" cy="45552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B-tree</a:t>
            </a:r>
          </a:p>
        </p:txBody>
      </p:sp>
      <p:sp>
        <p:nvSpPr>
          <p:cNvPr id="232" name="Insert ew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 ewe</a:t>
            </a:r>
          </a:p>
        </p:txBody>
      </p:sp>
      <p:pic>
        <p:nvPicPr>
          <p:cNvPr id="2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5797" y="4027170"/>
            <a:ext cx="10393206" cy="20380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B-tree</a:t>
            </a:r>
          </a:p>
        </p:txBody>
      </p:sp>
      <p:sp>
        <p:nvSpPr>
          <p:cNvPr id="236" name="Promote elk.  elk is guaranteed to come right after eft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Promote elk.  elk is guaranteed to come right after eft.</a:t>
            </a:r>
          </a:p>
          <a:p>
            <a:pPr/>
            <a:r>
              <a:t>Demote eft </a:t>
            </a:r>
          </a:p>
        </p:txBody>
      </p:sp>
      <p:pic>
        <p:nvPicPr>
          <p:cNvPr id="2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6094" y="4636770"/>
            <a:ext cx="9792612" cy="19202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B-tree</a:t>
            </a:r>
          </a:p>
        </p:txBody>
      </p:sp>
      <p:sp>
        <p:nvSpPr>
          <p:cNvPr id="240" name="Insert eft into the leaf no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 eft into the leaf node</a:t>
            </a:r>
          </a:p>
        </p:txBody>
      </p:sp>
      <p:pic>
        <p:nvPicPr>
          <p:cNvPr id="2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821" y="3595370"/>
            <a:ext cx="12421158" cy="24357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sp>
        <p:nvSpPr>
          <p:cNvPr id="244" name="Left rotate…"/>
          <p:cNvSpPr txBox="1"/>
          <p:nvPr>
            <p:ph type="body" sz="half" idx="1"/>
          </p:nvPr>
        </p:nvSpPr>
        <p:spPr>
          <a:xfrm>
            <a:off x="952500" y="2590800"/>
            <a:ext cx="5313909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Left rotate</a:t>
            </a:r>
          </a:p>
          <a:p>
            <a:pPr lvl="1"/>
            <a:r>
              <a:t>Overflowing node has a sibling to the left with space</a:t>
            </a:r>
          </a:p>
          <a:p>
            <a:pPr lvl="1"/>
            <a:r>
              <a:t>Move left-most key up</a:t>
            </a:r>
          </a:p>
          <a:p>
            <a:pPr lvl="1"/>
            <a:r>
              <a:t>Lower left-most key </a:t>
            </a:r>
          </a:p>
        </p:txBody>
      </p:sp>
      <p:pic>
        <p:nvPicPr>
          <p:cNvPr id="2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95329" y="2212181"/>
            <a:ext cx="4754542" cy="65254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2287" y="3167785"/>
            <a:ext cx="11780226" cy="3015648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Now insert  “ai”"/>
          <p:cNvSpPr txBox="1"/>
          <p:nvPr/>
        </p:nvSpPr>
        <p:spPr>
          <a:xfrm>
            <a:off x="5905093" y="6786220"/>
            <a:ext cx="238841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Now insert  “ai”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1416" y="3085235"/>
            <a:ext cx="11881968" cy="3041693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Insert creates an overflowing node…"/>
          <p:cNvSpPr txBox="1"/>
          <p:nvPr/>
        </p:nvSpPr>
        <p:spPr>
          <a:xfrm>
            <a:off x="3341674" y="6519520"/>
            <a:ext cx="7032652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Insert creates an overflowing node</a:t>
            </a:r>
          </a:p>
          <a:p>
            <a:pPr/>
            <a:r>
              <a:t>Only one neighboring sibling, but that one is full</a:t>
            </a:r>
          </a:p>
          <a:p>
            <a:pPr/>
            <a:r>
              <a:t>Split!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851" y="3022892"/>
            <a:ext cx="11781098" cy="3128825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Middle key moves up"/>
          <p:cNvSpPr txBox="1"/>
          <p:nvPr/>
        </p:nvSpPr>
        <p:spPr>
          <a:xfrm>
            <a:off x="5367477" y="6551270"/>
            <a:ext cx="318424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Middle key moves up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763" y="3290858"/>
            <a:ext cx="11987274" cy="2689582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Unfortunately, this gives another overflow…"/>
          <p:cNvSpPr txBox="1"/>
          <p:nvPr/>
        </p:nvSpPr>
        <p:spPr>
          <a:xfrm>
            <a:off x="3086099" y="6189320"/>
            <a:ext cx="7467601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Unfortunately, this gives another overflow</a:t>
            </a:r>
          </a:p>
          <a:p>
            <a:pPr/>
            <a:r>
              <a:t>But this node has a right sibling not at full capacity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Memory Hierarch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Memory Hierarchy</a:t>
            </a:r>
          </a:p>
        </p:txBody>
      </p:sp>
      <p:sp>
        <p:nvSpPr>
          <p:cNvPr id="129" name="Volatility impli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Volatility implies:</a:t>
            </a:r>
          </a:p>
          <a:p>
            <a:pPr lvl="1"/>
            <a:r>
              <a:t>All changes to a database need to be logged</a:t>
            </a:r>
          </a:p>
          <a:p>
            <a:pPr lvl="2"/>
            <a:r>
              <a:t>If there is a loss of power:</a:t>
            </a:r>
          </a:p>
          <a:p>
            <a:pPr lvl="3"/>
            <a:r>
              <a:t>Database needs to be in a consistent state</a:t>
            </a:r>
          </a:p>
          <a:p>
            <a:pPr lvl="4"/>
            <a:r>
              <a:t>Use the log to rebuild the consistent state from a snapshot and a log</a:t>
            </a:r>
          </a:p>
          <a:p>
            <a:pPr lvl="1"/>
            <a:r>
              <a:t>Data needs to be transferred between storage and CPU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763" y="3290858"/>
            <a:ext cx="11987274" cy="2689582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Right rotate:…"/>
          <p:cNvSpPr txBox="1"/>
          <p:nvPr/>
        </p:nvSpPr>
        <p:spPr>
          <a:xfrm>
            <a:off x="5464454" y="6189320"/>
            <a:ext cx="2710892" cy="156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Right rotate:  </a:t>
            </a:r>
          </a:p>
          <a:p>
            <a:pPr/>
            <a:r>
              <a:t>Move “bot” up</a:t>
            </a:r>
          </a:p>
          <a:p>
            <a:pPr/>
            <a:r>
              <a:t>Move “doe” down</a:t>
            </a:r>
          </a:p>
          <a:p>
            <a:pPr/>
            <a:r>
              <a:t>Reattach nodes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6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3558" y="3484890"/>
            <a:ext cx="10657684" cy="2812196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Move “bot” up…"/>
          <p:cNvSpPr txBox="1"/>
          <p:nvPr/>
        </p:nvSpPr>
        <p:spPr>
          <a:xfrm>
            <a:off x="4438751" y="6792570"/>
            <a:ext cx="4127298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Move “bot” up</a:t>
            </a:r>
          </a:p>
          <a:p>
            <a:pPr/>
            <a:r>
              <a:t>Move “doe” down</a:t>
            </a:r>
          </a:p>
          <a:p>
            <a:pPr/>
            <a:r>
              <a:t>Reattach the dangling node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487" y="3741708"/>
            <a:ext cx="11569826" cy="2595919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“bot” had moved up…"/>
          <p:cNvSpPr txBox="1"/>
          <p:nvPr/>
        </p:nvSpPr>
        <p:spPr>
          <a:xfrm>
            <a:off x="5581599" y="6646520"/>
            <a:ext cx="3518002" cy="2302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“bot” had moved up</a:t>
            </a:r>
          </a:p>
          <a:p>
            <a:pPr/>
            <a:r>
              <a:t>and replaced doe</a:t>
            </a:r>
          </a:p>
          <a:p>
            <a:pPr/>
          </a:p>
          <a:p>
            <a:pPr/>
            <a:r>
              <a:t>The “emu” node needs </a:t>
            </a:r>
          </a:p>
          <a:p>
            <a:pPr/>
            <a:r>
              <a:t>to receive one key and</a:t>
            </a:r>
          </a:p>
          <a:p>
            <a:pPr/>
            <a:r>
              <a:t>one pointer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7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5657" y="3836958"/>
            <a:ext cx="11153486" cy="25025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sp>
        <p:nvSpPr>
          <p:cNvPr id="279" name="Delet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Deletes</a:t>
            </a:r>
          </a:p>
          <a:p>
            <a:pPr lvl="1"/>
            <a:r>
              <a:t>Usually restructuring not done because there is no need</a:t>
            </a:r>
          </a:p>
          <a:p>
            <a:pPr lvl="1"/>
            <a:r>
              <a:t>Underflowing nodes will fill up with new inserts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sp>
        <p:nvSpPr>
          <p:cNvPr id="282" name="Implementing deletion anyway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Implementing deletion anyway:</a:t>
            </a:r>
          </a:p>
          <a:p>
            <a:pPr lvl="1"/>
            <a:r>
              <a:t>Can only remove keys from leaves</a:t>
            </a:r>
          </a:p>
          <a:p>
            <a:pPr lvl="1"/>
            <a:r>
              <a:t>If a delete causes an underflow, try a rotate into the underflowing node</a:t>
            </a:r>
          </a:p>
          <a:p>
            <a:pPr lvl="1"/>
            <a:r>
              <a:t>If this is not possible, then merge with a sibling</a:t>
            </a:r>
          </a:p>
          <a:p>
            <a:pPr lvl="2"/>
            <a:r>
              <a:t>A merge is the opposite of a split</a:t>
            </a:r>
          </a:p>
          <a:p>
            <a:pPr lvl="1"/>
            <a:r>
              <a:t>This can create an underflow in the parent node</a:t>
            </a:r>
          </a:p>
          <a:p>
            <a:pPr lvl="2"/>
            <a:r>
              <a:t>Again, first try rotate, then do a merge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8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37340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Delete “kit”"/>
          <p:cNvSpPr txBox="1"/>
          <p:nvPr/>
        </p:nvSpPr>
        <p:spPr>
          <a:xfrm>
            <a:off x="5612993" y="2239620"/>
            <a:ext cx="177881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Delete “kit”</a:t>
            </a:r>
          </a:p>
        </p:txBody>
      </p:sp>
      <p:sp>
        <p:nvSpPr>
          <p:cNvPr id="287" name="Delete “kit”…"/>
          <p:cNvSpPr txBox="1"/>
          <p:nvPr/>
        </p:nvSpPr>
        <p:spPr>
          <a:xfrm>
            <a:off x="3761333" y="6608420"/>
            <a:ext cx="5482134" cy="1934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Delete “kit”</a:t>
            </a:r>
          </a:p>
          <a:p>
            <a:pPr/>
            <a:r>
              <a:t>“kit” is in an interior node.</a:t>
            </a:r>
          </a:p>
          <a:p>
            <a:pPr/>
            <a:r>
              <a:t>Exchange it with the key in the leave </a:t>
            </a:r>
          </a:p>
          <a:p>
            <a:pPr/>
            <a:r>
              <a:t>immediately before</a:t>
            </a:r>
          </a:p>
          <a:p>
            <a:pPr/>
            <a:r>
              <a:t>“fox”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9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954" y="3094008"/>
            <a:ext cx="12546892" cy="2815143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After interchanging “fox” and “kit”, can delete “kit”"/>
          <p:cNvSpPr txBox="1"/>
          <p:nvPr/>
        </p:nvSpPr>
        <p:spPr>
          <a:xfrm>
            <a:off x="2757017" y="6590158"/>
            <a:ext cx="749076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After interchanging “fox” and “kit”, can delete “kit”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9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130" y="3373408"/>
            <a:ext cx="12044540" cy="2702431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Now delete “fox”"/>
          <p:cNvSpPr txBox="1"/>
          <p:nvPr/>
        </p:nvSpPr>
        <p:spPr>
          <a:xfrm>
            <a:off x="5215077" y="6722720"/>
            <a:ext cx="257464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Now delete “fox”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29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95430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Step 1: Find the key. If it is not in a leaf…"/>
          <p:cNvSpPr txBox="1"/>
          <p:nvPr/>
        </p:nvSpPr>
        <p:spPr>
          <a:xfrm>
            <a:off x="2059787" y="6413500"/>
            <a:ext cx="8800491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/>
            <a:r>
              <a:t>Step 1: Find the key. If it is not in a leaf</a:t>
            </a:r>
          </a:p>
          <a:p>
            <a:pPr algn="l"/>
            <a:r>
              <a:t>Step 2: Determine the key just before it, necessarily in a leaf</a:t>
            </a:r>
          </a:p>
          <a:p>
            <a:pPr algn="l"/>
            <a:r>
              <a:t>Step 3: Interchange the two keys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Memory Hierarch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Memory Hierarchy</a:t>
            </a:r>
          </a:p>
        </p:txBody>
      </p:sp>
      <p:sp>
        <p:nvSpPr>
          <p:cNvPr id="132" name="Durability with fallible componen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Durability with fallible components</a:t>
            </a:r>
          </a:p>
          <a:p>
            <a:pPr lvl="1"/>
            <a:r>
              <a:t>All storage systems are fallible</a:t>
            </a:r>
          </a:p>
          <a:p>
            <a:pPr lvl="2"/>
            <a:r>
              <a:t>Use mirroring or redundant storage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0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2783" y="3659158"/>
            <a:ext cx="12039234" cy="2701240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Step 4:  Remove the key now from a leaf"/>
          <p:cNvSpPr txBox="1"/>
          <p:nvPr/>
        </p:nvSpPr>
        <p:spPr>
          <a:xfrm>
            <a:off x="3524199" y="6716370"/>
            <a:ext cx="595640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/>
          </a:lstStyle>
          <a:p>
            <a:pPr/>
            <a:r>
              <a:t>Step 4:  Remove the key now from a leaf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0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65915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This causes an underflow…"/>
          <p:cNvSpPr txBox="1"/>
          <p:nvPr/>
        </p:nvSpPr>
        <p:spPr>
          <a:xfrm>
            <a:off x="2427071" y="7230720"/>
            <a:ext cx="8150658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This causes an underflow</a:t>
            </a:r>
          </a:p>
          <a:p>
            <a:pPr/>
            <a:r>
              <a:t>Remedy the underflow by right rotating from the sibling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1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65915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Everything is now in order"/>
          <p:cNvSpPr txBox="1"/>
          <p:nvPr/>
        </p:nvSpPr>
        <p:spPr>
          <a:xfrm>
            <a:off x="4557166" y="7262470"/>
            <a:ext cx="389046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Everything is now in order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1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00840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Now delete fly"/>
          <p:cNvSpPr txBox="1"/>
          <p:nvPr/>
        </p:nvSpPr>
        <p:spPr>
          <a:xfrm>
            <a:off x="5409691" y="7548220"/>
            <a:ext cx="218541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Now delete fly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1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91620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witch “fly” with “emu”…"/>
          <p:cNvSpPr txBox="1"/>
          <p:nvPr/>
        </p:nvSpPr>
        <p:spPr>
          <a:xfrm>
            <a:off x="4585512" y="6557620"/>
            <a:ext cx="3833776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Switch “fly” with “emu”</a:t>
            </a:r>
          </a:p>
          <a:p>
            <a:pPr/>
            <a:r>
              <a:t>remove “fly” from the leaf</a:t>
            </a:r>
          </a:p>
          <a:p>
            <a:pPr/>
            <a:r>
              <a:t>Again: underflow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2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41785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Cannot left-rotate:  There is no left sibling…"/>
          <p:cNvSpPr txBox="1"/>
          <p:nvPr/>
        </p:nvSpPr>
        <p:spPr>
          <a:xfrm>
            <a:off x="1818995" y="7040220"/>
            <a:ext cx="9366810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Cannot left-rotate:  There is no left sibling</a:t>
            </a:r>
          </a:p>
          <a:p>
            <a:pPr/>
            <a:r>
              <a:t>Cannot right-rotate:  The right sibling has only one key</a:t>
            </a:r>
          </a:p>
          <a:p>
            <a:pPr/>
            <a:r>
              <a:t>Need to merge:  Combine the two nodes by bringing down “elk”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2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724648"/>
            <a:ext cx="13004800" cy="3059954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We can merge the two nodes because…"/>
          <p:cNvSpPr txBox="1"/>
          <p:nvPr/>
        </p:nvSpPr>
        <p:spPr>
          <a:xfrm>
            <a:off x="3168954" y="6998945"/>
            <a:ext cx="6666892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We can merge the two nodes because</a:t>
            </a:r>
          </a:p>
          <a:p>
            <a:pPr/>
            <a:r>
              <a:t>the number of keys combined is less than 2 </a:t>
            </a:r>
            <a:r>
              <a:rPr i="1"/>
              <a:t>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3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561619"/>
            <a:ext cx="13004800" cy="2928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561619"/>
            <a:ext cx="13004800" cy="2928813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Delete “emu”"/>
          <p:cNvSpPr txBox="1"/>
          <p:nvPr/>
        </p:nvSpPr>
        <p:spPr>
          <a:xfrm>
            <a:off x="6569710" y="6976720"/>
            <a:ext cx="204978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Delete “emu”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105" y="3640108"/>
            <a:ext cx="12386590" cy="2779176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Switch predecessor, then delete from node"/>
          <p:cNvSpPr txBox="1"/>
          <p:nvPr/>
        </p:nvSpPr>
        <p:spPr>
          <a:xfrm>
            <a:off x="3329584" y="6951320"/>
            <a:ext cx="634563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Switch predecessor, then delete from node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Memory Hierarch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Memory Hierarchy</a:t>
            </a:r>
          </a:p>
        </p:txBody>
      </p:sp>
      <p:sp>
        <p:nvSpPr>
          <p:cNvPr id="135" name="Memory hierarchy might be in for a big chang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Memory hierarchy might be in for a big change</a:t>
            </a:r>
          </a:p>
          <a:p>
            <a:pPr lvl="1"/>
            <a:r>
              <a:t>Non-volatile memories</a:t>
            </a:r>
          </a:p>
        </p:txBody>
      </p:sp>
      <p:pic>
        <p:nvPicPr>
          <p:cNvPr id="136" name="Screen Shot 2020-03-26 at 10.10.54 PM.png" descr="Screen Shot 2020-03-26 at 10.10.5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1324" y="5238204"/>
            <a:ext cx="6472701" cy="3639096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A perspective on NVRAM technology for future computing system, K. Hoya, K. Hatsadu,K. Tsuchida, Y. Watanabe, Y. Shirota, T. Kanai"/>
          <p:cNvSpPr txBox="1"/>
          <p:nvPr/>
        </p:nvSpPr>
        <p:spPr>
          <a:xfrm>
            <a:off x="6212854" y="6379170"/>
            <a:ext cx="5680622" cy="55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2900"/>
              </a:lnSpc>
              <a:defRPr b="0"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 perspective on NVRAM technology for future computing system, K. Hoya, K. Hatsadu,K. Tsuchida, Y. Watanabe, Y. Shirota, T. Kanai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105" y="3640108"/>
            <a:ext cx="12386590" cy="2779176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Now delete “elk”"/>
          <p:cNvSpPr txBox="1"/>
          <p:nvPr/>
        </p:nvSpPr>
        <p:spPr>
          <a:xfrm>
            <a:off x="5226507" y="2607920"/>
            <a:ext cx="255178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Now delete “elk”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336" y="4008408"/>
            <a:ext cx="12478128" cy="2799715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Results in an underflow"/>
          <p:cNvSpPr txBox="1"/>
          <p:nvPr/>
        </p:nvSpPr>
        <p:spPr>
          <a:xfrm>
            <a:off x="4735169" y="7256120"/>
            <a:ext cx="353446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Results in an underflow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336" y="4008408"/>
            <a:ext cx="12478128" cy="2799715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Results in an underflow…"/>
          <p:cNvSpPr txBox="1"/>
          <p:nvPr/>
        </p:nvSpPr>
        <p:spPr>
          <a:xfrm>
            <a:off x="4393031" y="7256120"/>
            <a:ext cx="4218738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Results in an underflow</a:t>
            </a:r>
          </a:p>
          <a:p>
            <a:pPr/>
            <a:r>
              <a:t>But can rotate a key into the</a:t>
            </a:r>
          </a:p>
          <a:p>
            <a:pPr/>
            <a:r>
              <a:t>underflowing node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41785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Result after left-rotation"/>
          <p:cNvSpPr txBox="1"/>
          <p:nvPr/>
        </p:nvSpPr>
        <p:spPr>
          <a:xfrm>
            <a:off x="4698746" y="6849720"/>
            <a:ext cx="360730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Result after left-rotation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41785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“Now delete “eel”"/>
          <p:cNvSpPr txBox="1"/>
          <p:nvPr/>
        </p:nvSpPr>
        <p:spPr>
          <a:xfrm>
            <a:off x="5676646" y="2684899"/>
            <a:ext cx="269290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“Now delete “eel”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6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00840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Interchange “eel” with its predecessor…"/>
          <p:cNvSpPr txBox="1"/>
          <p:nvPr/>
        </p:nvSpPr>
        <p:spPr>
          <a:xfrm>
            <a:off x="4053840" y="7433920"/>
            <a:ext cx="5684521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Interchange “eel” with its predecessor</a:t>
            </a:r>
          </a:p>
          <a:p>
            <a:pPr/>
            <a:r>
              <a:t>Delete “eel” from leaf:</a:t>
            </a:r>
          </a:p>
          <a:p>
            <a:pPr/>
            <a:r>
              <a:t>Underflow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00840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Need to merge"/>
          <p:cNvSpPr txBox="1"/>
          <p:nvPr/>
        </p:nvSpPr>
        <p:spPr>
          <a:xfrm>
            <a:off x="5765292" y="7802220"/>
            <a:ext cx="226161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Need to merge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6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00840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Merge results in another underflow…"/>
          <p:cNvSpPr txBox="1"/>
          <p:nvPr/>
        </p:nvSpPr>
        <p:spPr>
          <a:xfrm>
            <a:off x="3901084" y="7554570"/>
            <a:ext cx="5202632" cy="156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Merge results in another underflow</a:t>
            </a:r>
          </a:p>
          <a:p>
            <a:pPr/>
            <a:r>
              <a:t>Use right rotate</a:t>
            </a:r>
          </a:p>
          <a:p>
            <a:pPr/>
            <a:r>
              <a:t>(though merge with right sibling</a:t>
            </a:r>
          </a:p>
          <a:p>
            <a:pPr/>
            <a:r>
              <a:t>is possible)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7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00840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“ass”  goes up, “bot” goes down…"/>
          <p:cNvSpPr txBox="1"/>
          <p:nvPr/>
        </p:nvSpPr>
        <p:spPr>
          <a:xfrm>
            <a:off x="4080154" y="7922870"/>
            <a:ext cx="4844492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“ass”  goes up, “bot” goes down</a:t>
            </a:r>
          </a:p>
          <a:p>
            <a:pPr/>
            <a:r>
              <a:t>One node is reattached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7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008408"/>
            <a:ext cx="13004800" cy="2917884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Reattach node"/>
          <p:cNvSpPr txBox="1"/>
          <p:nvPr/>
        </p:nvSpPr>
        <p:spPr>
          <a:xfrm>
            <a:off x="5724093" y="7713320"/>
            <a:ext cx="224241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Reattach node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hase Change Memo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440"/>
            </a:lvl1pPr>
          </a:lstStyle>
          <a:p>
            <a:pPr/>
            <a:r>
              <a:t>Phase Change Memories</a:t>
            </a:r>
          </a:p>
        </p:txBody>
      </p:sp>
      <p:sp>
        <p:nvSpPr>
          <p:cNvPr id="140" name="Phase change material is in crystalline (low resistance) or amorphous (high resistance) state…"/>
          <p:cNvSpPr txBox="1"/>
          <p:nvPr>
            <p:ph type="body" sz="half" idx="1"/>
          </p:nvPr>
        </p:nvSpPr>
        <p:spPr>
          <a:xfrm>
            <a:off x="952500" y="2590800"/>
            <a:ext cx="6977311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Phase change material is in crystalline (low resistance) or amorphous (high resistance) state</a:t>
            </a:r>
          </a:p>
          <a:p>
            <a:pPr/>
            <a:r>
              <a:t>To change phase:</a:t>
            </a:r>
          </a:p>
          <a:p>
            <a:pPr lvl="1"/>
            <a:r>
              <a:t>Short burst of current leads to amorphous state</a:t>
            </a:r>
          </a:p>
          <a:p>
            <a:pPr lvl="1"/>
            <a:r>
              <a:t>Longer, but lower burst of current leads to crystalline state</a:t>
            </a:r>
          </a:p>
        </p:txBody>
      </p:sp>
      <p:pic>
        <p:nvPicPr>
          <p:cNvPr id="141" name="Screen Shot 2020-03-26 at 11.12.22 PM.png" descr="Screen Shot 2020-03-26 at 11.12.2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38684" y="2679700"/>
            <a:ext cx="3104762" cy="39227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B-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B-tree</a:t>
            </a:r>
          </a:p>
        </p:txBody>
      </p:sp>
      <p:pic>
        <p:nvPicPr>
          <p:cNvPr id="38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900" y="3771900"/>
            <a:ext cx="12065000" cy="339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In real lif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 real life</a:t>
            </a:r>
          </a:p>
        </p:txBody>
      </p:sp>
      <p:sp>
        <p:nvSpPr>
          <p:cNvPr id="384" name="Use B+ tree for better access with block storag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B+ tree for better access with block storage</a:t>
            </a:r>
          </a:p>
          <a:p>
            <a:pPr lvl="1"/>
            <a:r>
              <a:t>Data pointers  / data are only in the leaf nodes</a:t>
            </a:r>
          </a:p>
          <a:p>
            <a:pPr lvl="1"/>
            <a:r>
              <a:t>Interior nodes only have keys as signals</a:t>
            </a:r>
          </a:p>
          <a:p>
            <a:pPr lvl="1"/>
            <a:r>
              <a:t>Link leaf nodes for faster range queries.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B+ 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B+ Tree</a:t>
            </a:r>
          </a:p>
        </p:txBody>
      </p:sp>
      <p:pic>
        <p:nvPicPr>
          <p:cNvPr id="38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428" y="3267709"/>
            <a:ext cx="11643944" cy="28927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B+ 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B+ Tree</a:t>
            </a:r>
          </a:p>
        </p:txBody>
      </p:sp>
      <p:sp>
        <p:nvSpPr>
          <p:cNvPr id="390" name="Real life B+ tre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Real life B+ trees:</a:t>
            </a:r>
          </a:p>
          <a:p>
            <a:pPr lvl="1"/>
            <a:r>
              <a:t>Interior nodes have many more keys (e.g. 100)</a:t>
            </a:r>
          </a:p>
          <a:p>
            <a:pPr lvl="1"/>
            <a:r>
              <a:t>Leaf nodes have as much data as they can keep</a:t>
            </a:r>
          </a:p>
          <a:p>
            <a:pPr lvl="1"/>
            <a:r>
              <a:t>Need few levels:</a:t>
            </a:r>
          </a:p>
          <a:p>
            <a:pPr lvl="2"/>
            <a:r>
              <a:t>Fast lookup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Has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Hashing</a:t>
            </a:r>
          </a:p>
        </p:txBody>
      </p:sp>
      <p:sp>
        <p:nvSpPr>
          <p:cNvPr id="393" name="Basic idea: Place records in a bucket defined by the hash value of the ke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Basic idea: Place records in a bucket defined by the hash value of the key</a:t>
            </a:r>
          </a:p>
          <a:p>
            <a:pPr lvl="1"/>
            <a:r>
              <a:t>Hash value: Pseudo-random number</a:t>
            </a:r>
          </a:p>
          <a:p>
            <a:pPr/>
            <a:r>
              <a:t>Extensible hashing:</a:t>
            </a:r>
          </a:p>
          <a:p>
            <a:pPr lvl="1"/>
            <a:r>
              <a:t>Number of buckets increases with number of records through bucket splits </a:t>
            </a:r>
          </a:p>
          <a:p>
            <a:pPr lvl="2"/>
            <a:r>
              <a:t>Extendible hashing (Fegan): Update a data structure in order to find out which buckets are split</a:t>
            </a:r>
          </a:p>
          <a:p>
            <a:pPr lvl="2"/>
            <a:r>
              <a:t>Linear Hashing (Litwin): Buckets split in order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Linear Hashing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Hashing</a:t>
            </a:r>
          </a:p>
        </p:txBody>
      </p:sp>
      <p:sp>
        <p:nvSpPr>
          <p:cNvPr id="396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Linear Has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Hashing</a:t>
            </a:r>
          </a:p>
        </p:txBody>
      </p:sp>
      <p:sp>
        <p:nvSpPr>
          <p:cNvPr id="399" name="Extensible Hashing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Extensible Hashing:</a:t>
            </a:r>
          </a:p>
          <a:p>
            <a:pPr lvl="1"/>
            <a:r>
              <a:t>Uses a lot of metadata to reflect history of splitting</a:t>
            </a:r>
          </a:p>
          <a:p>
            <a:pPr lvl="2"/>
            <a:r>
              <a:t>But only splits buckets when they are needed</a:t>
            </a:r>
          </a:p>
          <a:p>
            <a:pPr lvl="1"/>
            <a:r>
              <a:t>Linear Hashing</a:t>
            </a:r>
          </a:p>
          <a:p>
            <a:pPr lvl="2"/>
            <a:r>
              <a:t>Splits buckets in a predefined order</a:t>
            </a:r>
          </a:p>
          <a:p>
            <a:pPr lvl="2"/>
            <a:r>
              <a:t>Minimal meta-data</a:t>
            </a:r>
          </a:p>
          <a:p>
            <a:pPr lvl="2"/>
            <a:r>
              <a:t>Sounds like a horrible idea, but 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Linear Has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Hashing</a:t>
            </a:r>
          </a:p>
        </p:txBody>
      </p:sp>
      <p:sp>
        <p:nvSpPr>
          <p:cNvPr id="402" name="Assume a hash function that creates a large string of bi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Assume a hash function that creates a large string of bits</a:t>
            </a:r>
          </a:p>
          <a:p>
            <a:pPr lvl="1"/>
            <a:r>
              <a:t>We start using these bits as we extend the address space</a:t>
            </a:r>
          </a:p>
          <a:p>
            <a:pPr lvl="1"/>
            <a:r>
              <a:t>Start out with a single bucket, Bucket 0</a:t>
            </a:r>
          </a:p>
          <a:p>
            <a:pPr lvl="1"/>
            <a:r>
              <a:t>All items are located in Bucket 0</a:t>
            </a:r>
          </a:p>
        </p:txBody>
      </p:sp>
      <p:sp>
        <p:nvSpPr>
          <p:cNvPr id="403" name="Items with keys 19, 28, 33"/>
          <p:cNvSpPr txBox="1"/>
          <p:nvPr/>
        </p:nvSpPr>
        <p:spPr>
          <a:xfrm>
            <a:off x="3162300" y="8253070"/>
            <a:ext cx="357530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Items with keys 19, 28, 33</a:t>
            </a:r>
          </a:p>
        </p:txBody>
      </p:sp>
      <p:pic>
        <p:nvPicPr>
          <p:cNvPr id="40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7600" y="6261100"/>
            <a:ext cx="1549400" cy="154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Linear Has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Hashing</a:t>
            </a:r>
          </a:p>
        </p:txBody>
      </p:sp>
      <p:sp>
        <p:nvSpPr>
          <p:cNvPr id="407" name="Eventually, this bucket will overflow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Eventually, this bucket will overflow</a:t>
            </a:r>
          </a:p>
          <a:p>
            <a:pPr lvl="1"/>
            <a:r>
              <a:t>E.g. if the load factor is more than 2</a:t>
            </a:r>
          </a:p>
          <a:p>
            <a:pPr lvl="1"/>
            <a:r>
              <a:t>Bucket 0 splits</a:t>
            </a:r>
          </a:p>
          <a:p>
            <a:pPr lvl="1"/>
            <a:r>
              <a:t>All items in Bucket 0 are rehashed:</a:t>
            </a:r>
          </a:p>
          <a:p>
            <a:pPr lvl="2"/>
            <a:r>
              <a:t>Use the last bit in order to determine whether the item goes into Bucket 0 or Bucket 1</a:t>
            </a:r>
          </a:p>
          <a:p>
            <a:pPr lvl="2"/>
            <a:r>
              <a:t>Address is </a:t>
            </a:r>
          </a:p>
        </p:txBody>
      </p:sp>
      <p:sp>
        <p:nvSpPr>
          <p:cNvPr id="408" name="Equation"/>
          <p:cNvSpPr txBox="1"/>
          <p:nvPr/>
        </p:nvSpPr>
        <p:spPr>
          <a:xfrm>
            <a:off x="4891925" y="7021197"/>
            <a:ext cx="3615843" cy="45061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mod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Linear Has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Hashing</a:t>
            </a:r>
          </a:p>
        </p:txBody>
      </p:sp>
      <p:sp>
        <p:nvSpPr>
          <p:cNvPr id="411" name="After the split, the hash table has two buckets: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After the split, the hash table has two buckets:</a:t>
            </a:r>
          </a:p>
          <a:p>
            <a:pPr/>
          </a:p>
          <a:p>
            <a:pPr/>
          </a:p>
          <a:p>
            <a:pPr/>
          </a:p>
          <a:p>
            <a:pPr/>
            <a:r>
              <a:t>After more insertions, the load factor again exceeds 2</a:t>
            </a:r>
          </a:p>
        </p:txBody>
      </p:sp>
      <p:pic>
        <p:nvPicPr>
          <p:cNvPr id="41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8550" y="3530600"/>
            <a:ext cx="3187700" cy="154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08550" y="6350000"/>
            <a:ext cx="3187700" cy="154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hase Change Memo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440"/>
            </a:lvl1pPr>
          </a:lstStyle>
          <a:p>
            <a:pPr/>
            <a:r>
              <a:t>Phase Change Memories</a:t>
            </a:r>
          </a:p>
        </p:txBody>
      </p:sp>
      <p:sp>
        <p:nvSpPr>
          <p:cNvPr id="144" name="Almost as fast as RA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Almost as fast as RAM</a:t>
            </a:r>
          </a:p>
          <a:p>
            <a:pPr/>
            <a:r>
              <a:t>Denser than Flash —&gt; Will become cheaper</a:t>
            </a:r>
          </a:p>
          <a:p>
            <a:pPr/>
            <a:r>
              <a:t>On the market as Intel Optane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Linear Has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Hashing</a:t>
            </a:r>
          </a:p>
        </p:txBody>
      </p:sp>
      <p:sp>
        <p:nvSpPr>
          <p:cNvPr id="416" name="Again, the bucket split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Again, the bucket splits.</a:t>
            </a:r>
          </a:p>
          <a:p>
            <a:pPr lvl="1"/>
            <a:r>
              <a:t>But it has to be Bucket 0</a:t>
            </a:r>
          </a:p>
          <a:p>
            <a:pPr lvl="1"/>
          </a:p>
          <a:p>
            <a:pPr lvl="1"/>
          </a:p>
          <a:p>
            <a:pPr lvl="1"/>
          </a:p>
          <a:p>
            <a:pPr lvl="1"/>
            <a:r>
              <a:t>For the rehashing, we now use two bits, i.e. </a:t>
            </a:r>
          </a:p>
          <a:p>
            <a:pPr lvl="1"/>
          </a:p>
          <a:p>
            <a:pPr lvl="2"/>
            <a:r>
              <a:t>But only for those items in Bucket 0</a:t>
            </a:r>
          </a:p>
        </p:txBody>
      </p:sp>
      <p:pic>
        <p:nvPicPr>
          <p:cNvPr id="41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83050" y="4203700"/>
            <a:ext cx="4838700" cy="1549400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Equation"/>
          <p:cNvSpPr txBox="1"/>
          <p:nvPr/>
        </p:nvSpPr>
        <p:spPr>
          <a:xfrm>
            <a:off x="4808894" y="7082770"/>
            <a:ext cx="2959071" cy="36760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e>
                    <m:sub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mod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1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Linear Has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Hashing</a:t>
            </a:r>
          </a:p>
        </p:txBody>
      </p:sp>
      <p:sp>
        <p:nvSpPr>
          <p:cNvPr id="421" name="After some more insertions, Bucket 1 will spl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After some more insertions, Bucket 1 will split</a:t>
            </a:r>
          </a:p>
        </p:txBody>
      </p:sp>
      <p:pic>
        <p:nvPicPr>
          <p:cNvPr id="42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63900" y="3359150"/>
            <a:ext cx="6477000" cy="4965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Linear Has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Hashing</a:t>
            </a:r>
          </a:p>
        </p:txBody>
      </p:sp>
      <p:sp>
        <p:nvSpPr>
          <p:cNvPr id="425" name="The state of a linear hash table is described by the number      of bucke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state of a linear hash table is described by the number      of buckets</a:t>
            </a:r>
          </a:p>
          <a:p>
            <a:pPr lvl="1"/>
            <a:r>
              <a:t>The level     is the number of bits that are being used to calculate the hash</a:t>
            </a:r>
          </a:p>
          <a:p>
            <a:pPr lvl="1"/>
            <a:r>
              <a:t>The split pointer     points to the next bucket to be split</a:t>
            </a:r>
          </a:p>
          <a:p>
            <a:pPr lvl="1"/>
            <a:r>
              <a:t>The relationship is</a:t>
            </a:r>
          </a:p>
          <a:p>
            <a:pPr lvl="1"/>
          </a:p>
          <a:p>
            <a:pPr lvl="2"/>
            <a:r>
              <a:t>This is unique, since always </a:t>
            </a:r>
          </a:p>
        </p:txBody>
      </p:sp>
      <p:sp>
        <p:nvSpPr>
          <p:cNvPr id="426" name="Equation"/>
          <p:cNvSpPr txBox="1"/>
          <p:nvPr/>
        </p:nvSpPr>
        <p:spPr>
          <a:xfrm>
            <a:off x="2984804" y="3162183"/>
            <a:ext cx="398985" cy="35684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</m:oMath>
              </m:oMathPara>
            </a14:m>
            <a:endParaRPr sz="4200"/>
          </a:p>
        </p:txBody>
      </p:sp>
      <p:sp>
        <p:nvSpPr>
          <p:cNvPr id="427" name="Equation"/>
          <p:cNvSpPr txBox="1"/>
          <p:nvPr/>
        </p:nvSpPr>
        <p:spPr>
          <a:xfrm>
            <a:off x="3697376" y="3938693"/>
            <a:ext cx="112307" cy="32658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</m:oMath>
              </m:oMathPara>
            </a14:m>
            <a:endParaRPr sz="3700"/>
          </a:p>
        </p:txBody>
      </p:sp>
      <p:sp>
        <p:nvSpPr>
          <p:cNvPr id="428" name="Equation"/>
          <p:cNvSpPr txBox="1"/>
          <p:nvPr/>
        </p:nvSpPr>
        <p:spPr>
          <a:xfrm>
            <a:off x="5026507" y="5273900"/>
            <a:ext cx="191682" cy="2490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3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</m:oMath>
              </m:oMathPara>
            </a14:m>
            <a:endParaRPr sz="4300"/>
          </a:p>
        </p:txBody>
      </p:sp>
      <p:sp>
        <p:nvSpPr>
          <p:cNvPr id="429" name="Equation"/>
          <p:cNvSpPr txBox="1"/>
          <p:nvPr/>
        </p:nvSpPr>
        <p:spPr>
          <a:xfrm>
            <a:off x="5277401" y="6568781"/>
            <a:ext cx="2303028" cy="50120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p>
                  </m:sSup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</m:oMath>
              </m:oMathPara>
            </a14:m>
            <a:endParaRPr sz="4400"/>
          </a:p>
        </p:txBody>
      </p:sp>
      <p:sp>
        <p:nvSpPr>
          <p:cNvPr id="430" name="Equation"/>
          <p:cNvSpPr txBox="1"/>
          <p:nvPr/>
        </p:nvSpPr>
        <p:spPr>
          <a:xfrm>
            <a:off x="7572396" y="7354776"/>
            <a:ext cx="1204045" cy="45818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4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&lt;</m:t>
                  </m:r>
                  <m:sSup>
                    <m:e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4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sup>
                  </m:sSup>
                </m:oMath>
              </m:oMathPara>
            </a14:m>
            <a:endParaRPr sz="41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Linear Hash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Hashing</a:t>
            </a:r>
          </a:p>
        </p:txBody>
      </p:sp>
      <p:sp>
        <p:nvSpPr>
          <p:cNvPr id="433" name="Addressing fun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Addressing function</a:t>
            </a:r>
          </a:p>
          <a:p>
            <a:pPr lvl="1"/>
            <a:r>
              <a:t>The address of an item with key    is calculated by</a:t>
            </a:r>
          </a:p>
          <a:p>
            <a:pPr lvl="1"/>
          </a:p>
          <a:p>
            <a:pPr lvl="1"/>
          </a:p>
          <a:p>
            <a:pPr lvl="1"/>
          </a:p>
          <a:p>
            <a:pPr lvl="1"/>
            <a:r>
              <a:t>This reflects the fact that we use more bits for buckets that are already split</a:t>
            </a:r>
          </a:p>
        </p:txBody>
      </p:sp>
      <p:sp>
        <p:nvSpPr>
          <p:cNvPr id="434" name="Equation"/>
          <p:cNvSpPr txBox="1"/>
          <p:nvPr/>
        </p:nvSpPr>
        <p:spPr>
          <a:xfrm>
            <a:off x="7788249" y="3553297"/>
            <a:ext cx="226315" cy="25889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</m:oMath>
              </m:oMathPara>
            </a14:m>
            <a:endParaRPr sz="4500"/>
          </a:p>
        </p:txBody>
      </p:sp>
      <p:sp>
        <p:nvSpPr>
          <p:cNvPr id="435" name="def address(c):…"/>
          <p:cNvSpPr txBox="1"/>
          <p:nvPr/>
        </p:nvSpPr>
        <p:spPr>
          <a:xfrm>
            <a:off x="4981971" y="4146550"/>
            <a:ext cx="5052716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address(c):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2**l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if a &lt; s:</a:t>
            </a:r>
          </a:p>
          <a:p>
            <a:pPr lvl="4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2**(l+1)</a:t>
            </a:r>
          </a:p>
          <a:p>
            <a:pPr lvl="4" indent="457200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Linear Hashtable 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Linear Hashtable Evolution</a:t>
            </a:r>
          </a:p>
        </p:txBody>
      </p:sp>
      <p:sp>
        <p:nvSpPr>
          <p:cNvPr id="438" name="def address(c):…"/>
          <p:cNvSpPr txBox="1"/>
          <p:nvPr/>
        </p:nvSpPr>
        <p:spPr>
          <a:xfrm>
            <a:off x="6772671" y="2292350"/>
            <a:ext cx="5052716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address(c):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2**l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if a &lt; s:</a:t>
            </a:r>
          </a:p>
          <a:p>
            <a:pPr lvl="4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2**(l+1)</a:t>
            </a:r>
          </a:p>
          <a:p>
            <a:pPr lvl="4" indent="457200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a</a:t>
            </a:r>
          </a:p>
        </p:txBody>
      </p:sp>
      <p:sp>
        <p:nvSpPr>
          <p:cNvPr id="439" name="Equation"/>
          <p:cNvSpPr txBox="1"/>
          <p:nvPr/>
        </p:nvSpPr>
        <p:spPr>
          <a:xfrm>
            <a:off x="983555" y="2269067"/>
            <a:ext cx="2413207" cy="3511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p>
                  </m:sSup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3100"/>
          </a:p>
        </p:txBody>
      </p:sp>
      <p:sp>
        <p:nvSpPr>
          <p:cNvPr id="440" name="Number of buckets: 1…"/>
          <p:cNvSpPr txBox="1"/>
          <p:nvPr/>
        </p:nvSpPr>
        <p:spPr>
          <a:xfrm>
            <a:off x="901700" y="3016250"/>
            <a:ext cx="3772496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Number of buckets: 1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Split pointer: 0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Level: 0</a:t>
            </a:r>
          </a:p>
        </p:txBody>
      </p:sp>
      <p:pic>
        <p:nvPicPr>
          <p:cNvPr id="4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7100" y="5156200"/>
            <a:ext cx="1549400" cy="154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Linear Hashtable 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Linear Hashtable Evolution</a:t>
            </a:r>
          </a:p>
        </p:txBody>
      </p:sp>
      <p:sp>
        <p:nvSpPr>
          <p:cNvPr id="444" name="def address(c):…"/>
          <p:cNvSpPr txBox="1"/>
          <p:nvPr/>
        </p:nvSpPr>
        <p:spPr>
          <a:xfrm>
            <a:off x="6772671" y="2292350"/>
            <a:ext cx="5052716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address(c):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2**l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if a &lt; s:</a:t>
            </a:r>
          </a:p>
          <a:p>
            <a:pPr lvl="4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2**(l+1)</a:t>
            </a:r>
          </a:p>
          <a:p>
            <a:pPr lvl="4" indent="457200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a</a:t>
            </a:r>
          </a:p>
        </p:txBody>
      </p:sp>
      <p:sp>
        <p:nvSpPr>
          <p:cNvPr id="445" name="Equation"/>
          <p:cNvSpPr txBox="1"/>
          <p:nvPr/>
        </p:nvSpPr>
        <p:spPr>
          <a:xfrm>
            <a:off x="983555" y="2269067"/>
            <a:ext cx="2413207" cy="3511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3100"/>
          </a:p>
        </p:txBody>
      </p:sp>
      <p:sp>
        <p:nvSpPr>
          <p:cNvPr id="446" name="Number of buckets: 2…"/>
          <p:cNvSpPr txBox="1"/>
          <p:nvPr/>
        </p:nvSpPr>
        <p:spPr>
          <a:xfrm>
            <a:off x="901700" y="3016250"/>
            <a:ext cx="3772496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Number of buckets: 2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Split pointer: 0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Level: 1</a:t>
            </a:r>
          </a:p>
        </p:txBody>
      </p:sp>
      <p:pic>
        <p:nvPicPr>
          <p:cNvPr id="4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750" y="4965700"/>
            <a:ext cx="3187700" cy="1549400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Add items with hashes 40 and 11…"/>
          <p:cNvSpPr txBox="1"/>
          <p:nvPr/>
        </p:nvSpPr>
        <p:spPr>
          <a:xfrm>
            <a:off x="2421235" y="6813549"/>
            <a:ext cx="816233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Add items with hashes 40 and 11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This gives an overflow and we split Bucket 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Linear Hashtable 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Linear Hashtable Evolution</a:t>
            </a:r>
          </a:p>
        </p:txBody>
      </p:sp>
      <p:sp>
        <p:nvSpPr>
          <p:cNvPr id="451" name="def address(c):…"/>
          <p:cNvSpPr txBox="1"/>
          <p:nvPr/>
        </p:nvSpPr>
        <p:spPr>
          <a:xfrm>
            <a:off x="6772671" y="2292350"/>
            <a:ext cx="5052716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address(c):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2**l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if a &lt; s:</a:t>
            </a:r>
          </a:p>
          <a:p>
            <a:pPr lvl="4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2**(l+1)</a:t>
            </a:r>
          </a:p>
          <a:p>
            <a:pPr lvl="4" indent="457200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a</a:t>
            </a:r>
          </a:p>
        </p:txBody>
      </p:sp>
      <p:sp>
        <p:nvSpPr>
          <p:cNvPr id="452" name="Equation"/>
          <p:cNvSpPr txBox="1"/>
          <p:nvPr/>
        </p:nvSpPr>
        <p:spPr>
          <a:xfrm>
            <a:off x="983555" y="2269067"/>
            <a:ext cx="2380924" cy="3511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  <a:endParaRPr sz="3100"/>
          </a:p>
        </p:txBody>
      </p:sp>
      <p:sp>
        <p:nvSpPr>
          <p:cNvPr id="453" name="Number of buckets: 3…"/>
          <p:cNvSpPr txBox="1"/>
          <p:nvPr/>
        </p:nvSpPr>
        <p:spPr>
          <a:xfrm>
            <a:off x="901700" y="3016250"/>
            <a:ext cx="3772496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Number of buckets: 3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Split pointer: 1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Level: 1</a:t>
            </a:r>
          </a:p>
        </p:txBody>
      </p:sp>
      <p:pic>
        <p:nvPicPr>
          <p:cNvPr id="4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8050" y="4845050"/>
            <a:ext cx="3187700" cy="1549400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split Bucket 0…"/>
          <p:cNvSpPr txBox="1"/>
          <p:nvPr/>
        </p:nvSpPr>
        <p:spPr>
          <a:xfrm>
            <a:off x="4618930" y="5175250"/>
            <a:ext cx="7796511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split Bucket 0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Create Bucket 2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Use new hash function on items in Bucket 0</a:t>
            </a:r>
          </a:p>
        </p:txBody>
      </p:sp>
      <p:pic>
        <p:nvPicPr>
          <p:cNvPr id="45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6450" y="7372350"/>
            <a:ext cx="4838700" cy="1549400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No items were moved"/>
          <p:cNvSpPr txBox="1"/>
          <p:nvPr/>
        </p:nvSpPr>
        <p:spPr>
          <a:xfrm>
            <a:off x="6485830" y="7372350"/>
            <a:ext cx="3589587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No items were moved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7" grpId="2"/>
      <p:bldP build="whole" bldLvl="1" animBg="1" rev="0" advAuto="0" spid="456" grpId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Linear Hashtable 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Linear Hashtable Evolution</a:t>
            </a:r>
          </a:p>
        </p:txBody>
      </p:sp>
      <p:sp>
        <p:nvSpPr>
          <p:cNvPr id="460" name="def address(c):…"/>
          <p:cNvSpPr txBox="1"/>
          <p:nvPr/>
        </p:nvSpPr>
        <p:spPr>
          <a:xfrm>
            <a:off x="6772671" y="2292350"/>
            <a:ext cx="5052716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address(c):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2**l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if a &lt; s:</a:t>
            </a:r>
          </a:p>
          <a:p>
            <a:pPr lvl="4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2**(l+1)</a:t>
            </a:r>
          </a:p>
          <a:p>
            <a:pPr lvl="4" indent="457200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a</a:t>
            </a:r>
          </a:p>
        </p:txBody>
      </p:sp>
      <p:sp>
        <p:nvSpPr>
          <p:cNvPr id="461" name="Equation"/>
          <p:cNvSpPr txBox="1"/>
          <p:nvPr/>
        </p:nvSpPr>
        <p:spPr>
          <a:xfrm>
            <a:off x="983555" y="2269067"/>
            <a:ext cx="2380924" cy="3511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  <a:endParaRPr sz="3100"/>
          </a:p>
        </p:txBody>
      </p:sp>
      <p:sp>
        <p:nvSpPr>
          <p:cNvPr id="462" name="Number of buckets: 3…"/>
          <p:cNvSpPr txBox="1"/>
          <p:nvPr/>
        </p:nvSpPr>
        <p:spPr>
          <a:xfrm>
            <a:off x="901700" y="3016250"/>
            <a:ext cx="3772496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Number of buckets: 3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Split pointer: 1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Level: 1</a:t>
            </a:r>
          </a:p>
        </p:txBody>
      </p:sp>
      <p:pic>
        <p:nvPicPr>
          <p:cNvPr id="4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5350" y="4749800"/>
            <a:ext cx="4838700" cy="1549400"/>
          </a:xfrm>
          <a:prstGeom prst="rect">
            <a:avLst/>
          </a:prstGeom>
          <a:ln w="12700">
            <a:miter lim="400000"/>
          </a:ln>
        </p:spPr>
      </p:pic>
      <p:sp>
        <p:nvSpPr>
          <p:cNvPr id="464" name="Add items 6, 35"/>
          <p:cNvSpPr txBox="1"/>
          <p:nvPr/>
        </p:nvSpPr>
        <p:spPr>
          <a:xfrm>
            <a:off x="6320730" y="4749800"/>
            <a:ext cx="3223767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Add items 6, 35  </a:t>
            </a:r>
          </a:p>
        </p:txBody>
      </p:sp>
      <p:pic>
        <p:nvPicPr>
          <p:cNvPr id="46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5350" y="7042150"/>
            <a:ext cx="4838700" cy="1549400"/>
          </a:xfrm>
          <a:prstGeom prst="rect">
            <a:avLst/>
          </a:prstGeom>
          <a:ln w="12700">
            <a:miter lim="400000"/>
          </a:ln>
        </p:spPr>
      </p:pic>
      <p:sp>
        <p:nvSpPr>
          <p:cNvPr id="466" name="Because of overflow, we split…"/>
          <p:cNvSpPr txBox="1"/>
          <p:nvPr/>
        </p:nvSpPr>
        <p:spPr>
          <a:xfrm>
            <a:off x="6282630" y="7105649"/>
            <a:ext cx="541868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Because of overflow, we split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Bucket 1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5" grpId="1"/>
      <p:bldP build="whole" bldLvl="1" animBg="1" rev="0" advAuto="0" spid="466" grpId="2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Linear Hashtable 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Linear Hashtable Evolution</a:t>
            </a:r>
          </a:p>
        </p:txBody>
      </p:sp>
      <p:sp>
        <p:nvSpPr>
          <p:cNvPr id="469" name="def address(c):…"/>
          <p:cNvSpPr txBox="1"/>
          <p:nvPr/>
        </p:nvSpPr>
        <p:spPr>
          <a:xfrm>
            <a:off x="6772671" y="2292350"/>
            <a:ext cx="5052716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address(c):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2**l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if a &lt; s:</a:t>
            </a:r>
          </a:p>
          <a:p>
            <a:pPr lvl="4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2**(l+1)</a:t>
            </a:r>
          </a:p>
          <a:p>
            <a:pPr lvl="4" indent="457200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a</a:t>
            </a:r>
          </a:p>
        </p:txBody>
      </p:sp>
      <p:sp>
        <p:nvSpPr>
          <p:cNvPr id="470" name="Equation"/>
          <p:cNvSpPr txBox="1"/>
          <p:nvPr/>
        </p:nvSpPr>
        <p:spPr>
          <a:xfrm>
            <a:off x="983555" y="2269067"/>
            <a:ext cx="2413207" cy="3511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3100"/>
          </a:p>
        </p:txBody>
      </p:sp>
      <p:sp>
        <p:nvSpPr>
          <p:cNvPr id="471" name="Number of buckets: 4…"/>
          <p:cNvSpPr txBox="1"/>
          <p:nvPr/>
        </p:nvSpPr>
        <p:spPr>
          <a:xfrm>
            <a:off x="901700" y="3016250"/>
            <a:ext cx="3772496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Number of buckets: 4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Split pointer: 0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Level: 2</a:t>
            </a:r>
          </a:p>
        </p:txBody>
      </p:sp>
      <p:pic>
        <p:nvPicPr>
          <p:cNvPr id="4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4542568"/>
            <a:ext cx="6477000" cy="4965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Linear Hashtable 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Linear Hashtable Evolution</a:t>
            </a:r>
          </a:p>
        </p:txBody>
      </p:sp>
      <p:sp>
        <p:nvSpPr>
          <p:cNvPr id="475" name="def address(c):…"/>
          <p:cNvSpPr txBox="1"/>
          <p:nvPr/>
        </p:nvSpPr>
        <p:spPr>
          <a:xfrm>
            <a:off x="6772671" y="2292350"/>
            <a:ext cx="5052716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address(c):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2**l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if a &lt; s:</a:t>
            </a:r>
          </a:p>
          <a:p>
            <a:pPr lvl="4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2**(l+1)</a:t>
            </a:r>
          </a:p>
          <a:p>
            <a:pPr lvl="4" indent="457200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a</a:t>
            </a:r>
          </a:p>
        </p:txBody>
      </p:sp>
      <p:sp>
        <p:nvSpPr>
          <p:cNvPr id="476" name="Equation"/>
          <p:cNvSpPr txBox="1"/>
          <p:nvPr/>
        </p:nvSpPr>
        <p:spPr>
          <a:xfrm>
            <a:off x="983555" y="2269067"/>
            <a:ext cx="2413207" cy="3511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3100"/>
          </a:p>
        </p:txBody>
      </p:sp>
      <p:sp>
        <p:nvSpPr>
          <p:cNvPr id="477" name="Number of buckets: 4…"/>
          <p:cNvSpPr txBox="1"/>
          <p:nvPr/>
        </p:nvSpPr>
        <p:spPr>
          <a:xfrm>
            <a:off x="901700" y="3016250"/>
            <a:ext cx="3772496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Number of buckets: 4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Split pointer: 0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Level: 2</a:t>
            </a:r>
          </a:p>
        </p:txBody>
      </p:sp>
      <p:pic>
        <p:nvPicPr>
          <p:cNvPr id="4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3600" y="4654550"/>
            <a:ext cx="6477000" cy="1549400"/>
          </a:xfrm>
          <a:prstGeom prst="rect">
            <a:avLst/>
          </a:prstGeom>
          <a:ln w="12700">
            <a:miter lim="400000"/>
          </a:ln>
        </p:spPr>
      </p:pic>
      <p:sp>
        <p:nvSpPr>
          <p:cNvPr id="479" name="Now add keys 8, 49"/>
          <p:cNvSpPr txBox="1"/>
          <p:nvPr/>
        </p:nvSpPr>
        <p:spPr>
          <a:xfrm>
            <a:off x="7578030" y="4654550"/>
            <a:ext cx="3406677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Now add keys 8, 49</a:t>
            </a:r>
          </a:p>
        </p:txBody>
      </p:sp>
      <p:pic>
        <p:nvPicPr>
          <p:cNvPr id="48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3600" y="7156450"/>
            <a:ext cx="6477000" cy="1549400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Creates an overflow!…"/>
          <p:cNvSpPr txBox="1"/>
          <p:nvPr/>
        </p:nvSpPr>
        <p:spPr>
          <a:xfrm>
            <a:off x="7674446" y="7188199"/>
            <a:ext cx="377249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Creates an overflow!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Need to split!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Memory Hierarch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Memory Hierarchy</a:t>
            </a:r>
          </a:p>
        </p:txBody>
      </p:sp>
      <p:sp>
        <p:nvSpPr>
          <p:cNvPr id="147" name="With new technolog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With new technologies</a:t>
            </a:r>
          </a:p>
          <a:p>
            <a:pPr lvl="1"/>
            <a:r>
              <a:t>Non-volatile memories might be:</a:t>
            </a:r>
          </a:p>
          <a:p>
            <a:pPr lvl="2"/>
            <a:r>
              <a:t>Replacing /supplementing memory</a:t>
            </a:r>
          </a:p>
          <a:p>
            <a:pPr lvl="2"/>
            <a:r>
              <a:t>Replacing / supplementing storage</a:t>
            </a:r>
          </a:p>
          <a:p>
            <a:pPr lvl="2"/>
            <a:r>
              <a:t>Replace both with a single layer</a:t>
            </a:r>
          </a:p>
          <a:p>
            <a:pPr lvl="3"/>
            <a:r>
              <a:t>with large implications for OS design and database design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Linear Hashtable 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Linear Hashtable Evolution</a:t>
            </a:r>
          </a:p>
        </p:txBody>
      </p:sp>
      <p:sp>
        <p:nvSpPr>
          <p:cNvPr id="484" name="def address(c):…"/>
          <p:cNvSpPr txBox="1"/>
          <p:nvPr/>
        </p:nvSpPr>
        <p:spPr>
          <a:xfrm>
            <a:off x="6772671" y="2292350"/>
            <a:ext cx="5052716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address(c):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2**l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if a &lt; s:</a:t>
            </a:r>
          </a:p>
          <a:p>
            <a:pPr lvl="4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2**(l+1)</a:t>
            </a:r>
          </a:p>
          <a:p>
            <a:pPr lvl="4" indent="457200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a</a:t>
            </a:r>
          </a:p>
        </p:txBody>
      </p:sp>
      <p:sp>
        <p:nvSpPr>
          <p:cNvPr id="485" name="Equation"/>
          <p:cNvSpPr txBox="1"/>
          <p:nvPr/>
        </p:nvSpPr>
        <p:spPr>
          <a:xfrm>
            <a:off x="983555" y="2269067"/>
            <a:ext cx="2380924" cy="3511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  <a:endParaRPr sz="3100"/>
          </a:p>
        </p:txBody>
      </p:sp>
      <p:sp>
        <p:nvSpPr>
          <p:cNvPr id="486" name="Number of buckets: 1…"/>
          <p:cNvSpPr txBox="1"/>
          <p:nvPr/>
        </p:nvSpPr>
        <p:spPr>
          <a:xfrm>
            <a:off x="901700" y="3016250"/>
            <a:ext cx="3772496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Number of buckets: 1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Split pointer: 1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Level: 2</a:t>
            </a:r>
          </a:p>
        </p:txBody>
      </p:sp>
      <p:pic>
        <p:nvPicPr>
          <p:cNvPr id="48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50" y="4749800"/>
            <a:ext cx="8115300" cy="4622800"/>
          </a:xfrm>
          <a:prstGeom prst="rect">
            <a:avLst/>
          </a:prstGeom>
          <a:ln w="12700">
            <a:miter lim="400000"/>
          </a:ln>
        </p:spPr>
      </p:pic>
      <p:sp>
        <p:nvSpPr>
          <p:cNvPr id="488" name="Create Bucket 4.…"/>
          <p:cNvSpPr txBox="1"/>
          <p:nvPr/>
        </p:nvSpPr>
        <p:spPr>
          <a:xfrm>
            <a:off x="8992914" y="7867649"/>
            <a:ext cx="3040857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Create Bucket 4.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Rehash Bucket 0.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Linear Hashtable 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Linear Hashtable Evolution</a:t>
            </a:r>
          </a:p>
        </p:txBody>
      </p:sp>
      <p:sp>
        <p:nvSpPr>
          <p:cNvPr id="491" name="def address(c):…"/>
          <p:cNvSpPr txBox="1"/>
          <p:nvPr/>
        </p:nvSpPr>
        <p:spPr>
          <a:xfrm>
            <a:off x="6772671" y="2292350"/>
            <a:ext cx="5052716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address(c):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2**l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if a &lt; s:</a:t>
            </a:r>
          </a:p>
          <a:p>
            <a:pPr lvl="4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2**(l+1)</a:t>
            </a:r>
          </a:p>
          <a:p>
            <a:pPr lvl="4" indent="457200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a</a:t>
            </a:r>
          </a:p>
        </p:txBody>
      </p:sp>
      <p:sp>
        <p:nvSpPr>
          <p:cNvPr id="492" name="Equation"/>
          <p:cNvSpPr txBox="1"/>
          <p:nvPr/>
        </p:nvSpPr>
        <p:spPr>
          <a:xfrm>
            <a:off x="983555" y="2269067"/>
            <a:ext cx="2380924" cy="3511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  <a:endParaRPr sz="3100"/>
          </a:p>
        </p:txBody>
      </p:sp>
      <p:sp>
        <p:nvSpPr>
          <p:cNvPr id="493" name="Number of buckets: 5…"/>
          <p:cNvSpPr txBox="1"/>
          <p:nvPr/>
        </p:nvSpPr>
        <p:spPr>
          <a:xfrm>
            <a:off x="901700" y="3016250"/>
            <a:ext cx="3772496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Number of buckets: 5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Split pointer: 1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Level: 2</a:t>
            </a:r>
          </a:p>
        </p:txBody>
      </p:sp>
      <p:pic>
        <p:nvPicPr>
          <p:cNvPr id="49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1850" y="4542568"/>
            <a:ext cx="10477500" cy="154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5650" y="6729286"/>
            <a:ext cx="8115300" cy="1536701"/>
          </a:xfrm>
          <a:prstGeom prst="rect">
            <a:avLst/>
          </a:prstGeom>
          <a:ln w="12700">
            <a:miter lim="400000"/>
          </a:ln>
        </p:spPr>
      </p:pic>
      <p:sp>
        <p:nvSpPr>
          <p:cNvPr id="496" name="Creates an overflow!…"/>
          <p:cNvSpPr txBox="1"/>
          <p:nvPr/>
        </p:nvSpPr>
        <p:spPr>
          <a:xfrm>
            <a:off x="8995246" y="6730999"/>
            <a:ext cx="377249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Creates an overflow!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Need to split!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6" grpId="2"/>
      <p:bldP build="whole" bldLvl="1" animBg="1" rev="0" advAuto="0" spid="495" grpId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Linear Hashtable 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Linear Hashtable Evolution</a:t>
            </a:r>
          </a:p>
        </p:txBody>
      </p:sp>
      <p:sp>
        <p:nvSpPr>
          <p:cNvPr id="499" name="def address(c):…"/>
          <p:cNvSpPr txBox="1"/>
          <p:nvPr/>
        </p:nvSpPr>
        <p:spPr>
          <a:xfrm>
            <a:off x="6772671" y="2292350"/>
            <a:ext cx="5052716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address(c):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2**l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if a &lt; s:</a:t>
            </a:r>
          </a:p>
          <a:p>
            <a:pPr lvl="4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2**(l+1)</a:t>
            </a:r>
          </a:p>
          <a:p>
            <a:pPr lvl="4" indent="457200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a</a:t>
            </a:r>
          </a:p>
        </p:txBody>
      </p:sp>
      <p:sp>
        <p:nvSpPr>
          <p:cNvPr id="500" name="Equation"/>
          <p:cNvSpPr txBox="1"/>
          <p:nvPr/>
        </p:nvSpPr>
        <p:spPr>
          <a:xfrm>
            <a:off x="983555" y="2269067"/>
            <a:ext cx="2412420" cy="3511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6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</m:oMath>
              </m:oMathPara>
            </a14:m>
            <a:endParaRPr sz="3100"/>
          </a:p>
        </p:txBody>
      </p:sp>
      <p:sp>
        <p:nvSpPr>
          <p:cNvPr id="501" name="Number of buckets: 1…"/>
          <p:cNvSpPr txBox="1"/>
          <p:nvPr/>
        </p:nvSpPr>
        <p:spPr>
          <a:xfrm>
            <a:off x="901700" y="3016250"/>
            <a:ext cx="3772496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Number of buckets: 1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Split pointer: 2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Level: 2</a:t>
            </a:r>
          </a:p>
        </p:txBody>
      </p:sp>
      <p:pic>
        <p:nvPicPr>
          <p:cNvPr id="50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5350" y="4542568"/>
            <a:ext cx="9766300" cy="3365501"/>
          </a:xfrm>
          <a:prstGeom prst="rect">
            <a:avLst/>
          </a:prstGeom>
          <a:ln w="12700">
            <a:miter lim="400000"/>
          </a:ln>
        </p:spPr>
      </p:pic>
      <p:sp>
        <p:nvSpPr>
          <p:cNvPr id="503" name="No item actually moved, but average load factor is now…"/>
          <p:cNvSpPr txBox="1"/>
          <p:nvPr/>
        </p:nvSpPr>
        <p:spPr>
          <a:xfrm>
            <a:off x="872430" y="8132636"/>
            <a:ext cx="1017433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No item actually moved, but average load factor is now 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again under 2.</a:t>
            </a:r>
          </a:p>
        </p:txBody>
      </p:sp>
      <p:sp>
        <p:nvSpPr>
          <p:cNvPr id="504" name="Split"/>
          <p:cNvSpPr txBox="1"/>
          <p:nvPr/>
        </p:nvSpPr>
        <p:spPr>
          <a:xfrm>
            <a:off x="9851330" y="5050568"/>
            <a:ext cx="1028850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Split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Linear Hashtable 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Linear Hashtable Evolution</a:t>
            </a:r>
          </a:p>
        </p:txBody>
      </p:sp>
      <p:sp>
        <p:nvSpPr>
          <p:cNvPr id="507" name="def address(c):…"/>
          <p:cNvSpPr txBox="1"/>
          <p:nvPr/>
        </p:nvSpPr>
        <p:spPr>
          <a:xfrm>
            <a:off x="6772671" y="2292350"/>
            <a:ext cx="5052716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address(c):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2**l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if a &lt; s:</a:t>
            </a:r>
          </a:p>
          <a:p>
            <a:pPr lvl="4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2**(l+1)</a:t>
            </a:r>
          </a:p>
          <a:p>
            <a:pPr lvl="4" indent="457200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a</a:t>
            </a:r>
          </a:p>
        </p:txBody>
      </p:sp>
      <p:sp>
        <p:nvSpPr>
          <p:cNvPr id="508" name="Equation"/>
          <p:cNvSpPr txBox="1"/>
          <p:nvPr/>
        </p:nvSpPr>
        <p:spPr>
          <a:xfrm>
            <a:off x="983555" y="2269067"/>
            <a:ext cx="2412420" cy="3511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6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</m:oMath>
              </m:oMathPara>
            </a14:m>
            <a:endParaRPr sz="3100"/>
          </a:p>
        </p:txBody>
      </p:sp>
      <p:sp>
        <p:nvSpPr>
          <p:cNvPr id="509" name="Number of buckets: 6…"/>
          <p:cNvSpPr txBox="1"/>
          <p:nvPr/>
        </p:nvSpPr>
        <p:spPr>
          <a:xfrm>
            <a:off x="901700" y="3016250"/>
            <a:ext cx="3772496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Number of buckets: 6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Split pointer: 2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Level: 2</a:t>
            </a:r>
          </a:p>
        </p:txBody>
      </p:sp>
      <p:pic>
        <p:nvPicPr>
          <p:cNvPr id="51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7900" y="4699000"/>
            <a:ext cx="11049000" cy="153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1550" y="6413500"/>
            <a:ext cx="9766300" cy="1536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1" grpId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Linear Hashtable 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Linear Hashtable Evolution</a:t>
            </a:r>
          </a:p>
        </p:txBody>
      </p:sp>
      <p:sp>
        <p:nvSpPr>
          <p:cNvPr id="514" name="def address(c):…"/>
          <p:cNvSpPr txBox="1"/>
          <p:nvPr/>
        </p:nvSpPr>
        <p:spPr>
          <a:xfrm>
            <a:off x="6772671" y="2292350"/>
            <a:ext cx="5052716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address(c):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2**l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if a &lt; s:</a:t>
            </a:r>
          </a:p>
          <a:p>
            <a:pPr lvl="4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2**(l+1)</a:t>
            </a:r>
          </a:p>
          <a:p>
            <a:pPr lvl="4" indent="457200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a</a:t>
            </a:r>
          </a:p>
        </p:txBody>
      </p:sp>
      <p:sp>
        <p:nvSpPr>
          <p:cNvPr id="515" name="Equation"/>
          <p:cNvSpPr txBox="1"/>
          <p:nvPr/>
        </p:nvSpPr>
        <p:spPr>
          <a:xfrm>
            <a:off x="983555" y="2269067"/>
            <a:ext cx="2395491" cy="3511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</m:oMath>
              </m:oMathPara>
            </a14:m>
            <a:endParaRPr sz="3100"/>
          </a:p>
        </p:txBody>
      </p:sp>
      <p:sp>
        <p:nvSpPr>
          <p:cNvPr id="516" name="Number of buckets: 7…"/>
          <p:cNvSpPr txBox="1"/>
          <p:nvPr/>
        </p:nvSpPr>
        <p:spPr>
          <a:xfrm>
            <a:off x="901700" y="3016250"/>
            <a:ext cx="3772496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Number of buckets: 7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Split pointer: 3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Level: 2</a:t>
            </a:r>
          </a:p>
        </p:txBody>
      </p:sp>
      <p:pic>
        <p:nvPicPr>
          <p:cNvPr id="51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2950" y="4542568"/>
            <a:ext cx="9766300" cy="153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100" y="6743700"/>
            <a:ext cx="11404600" cy="1536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8" grpId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Linear Hashtable 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Linear Hashtable Evolution</a:t>
            </a:r>
          </a:p>
        </p:txBody>
      </p:sp>
      <p:sp>
        <p:nvSpPr>
          <p:cNvPr id="521" name="def address(c):…"/>
          <p:cNvSpPr txBox="1"/>
          <p:nvPr/>
        </p:nvSpPr>
        <p:spPr>
          <a:xfrm>
            <a:off x="6772671" y="2292350"/>
            <a:ext cx="5052716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address(c):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2**l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if a &lt; s:</a:t>
            </a:r>
          </a:p>
          <a:p>
            <a:pPr lvl="4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2**(l+1)</a:t>
            </a:r>
          </a:p>
          <a:p>
            <a:pPr lvl="4" indent="457200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a</a:t>
            </a:r>
          </a:p>
        </p:txBody>
      </p:sp>
      <p:sp>
        <p:nvSpPr>
          <p:cNvPr id="522" name="Equation"/>
          <p:cNvSpPr txBox="1"/>
          <p:nvPr/>
        </p:nvSpPr>
        <p:spPr>
          <a:xfrm>
            <a:off x="983555" y="2269067"/>
            <a:ext cx="2395491" cy="3511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</m:oMath>
              </m:oMathPara>
            </a14:m>
            <a:endParaRPr sz="3100"/>
          </a:p>
        </p:txBody>
      </p:sp>
      <p:sp>
        <p:nvSpPr>
          <p:cNvPr id="523" name="Number of buckets: 7…"/>
          <p:cNvSpPr txBox="1"/>
          <p:nvPr/>
        </p:nvSpPr>
        <p:spPr>
          <a:xfrm>
            <a:off x="901700" y="3016250"/>
            <a:ext cx="3772496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Number of buckets: 7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Split pointer: 3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Level: 2</a:t>
            </a:r>
          </a:p>
        </p:txBody>
      </p:sp>
      <p:pic>
        <p:nvPicPr>
          <p:cNvPr id="5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0332" y="6927850"/>
            <a:ext cx="9839536" cy="1336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2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508" y="4785562"/>
            <a:ext cx="11307184" cy="13180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4" grpId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Linear Hashtable 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Linear Hashtable Evolution</a:t>
            </a:r>
          </a:p>
        </p:txBody>
      </p:sp>
      <p:sp>
        <p:nvSpPr>
          <p:cNvPr id="528" name="def address(c):…"/>
          <p:cNvSpPr txBox="1"/>
          <p:nvPr/>
        </p:nvSpPr>
        <p:spPr>
          <a:xfrm>
            <a:off x="6772671" y="2292350"/>
            <a:ext cx="5052716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address(c):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2**l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if a &lt; s:</a:t>
            </a:r>
          </a:p>
          <a:p>
            <a:pPr lvl="4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2**(l+1)</a:t>
            </a:r>
          </a:p>
          <a:p>
            <a:pPr lvl="4" indent="457200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a</a:t>
            </a:r>
          </a:p>
        </p:txBody>
      </p:sp>
      <p:sp>
        <p:nvSpPr>
          <p:cNvPr id="529" name="Equation"/>
          <p:cNvSpPr txBox="1"/>
          <p:nvPr/>
        </p:nvSpPr>
        <p:spPr>
          <a:xfrm>
            <a:off x="983555" y="2269067"/>
            <a:ext cx="2413207" cy="3511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8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3100"/>
          </a:p>
        </p:txBody>
      </p:sp>
      <p:sp>
        <p:nvSpPr>
          <p:cNvPr id="530" name="Number of buckets: 8…"/>
          <p:cNvSpPr txBox="1"/>
          <p:nvPr/>
        </p:nvSpPr>
        <p:spPr>
          <a:xfrm>
            <a:off x="901700" y="3016250"/>
            <a:ext cx="3772496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Number of buckets: 8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Split pointer: 0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Level: 3</a:t>
            </a:r>
          </a:p>
        </p:txBody>
      </p:sp>
      <p:pic>
        <p:nvPicPr>
          <p:cNvPr id="5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8838" y="4542568"/>
            <a:ext cx="9596124" cy="1293019"/>
          </a:xfrm>
          <a:prstGeom prst="rect">
            <a:avLst/>
          </a:prstGeom>
          <a:ln w="12700">
            <a:miter lim="400000"/>
          </a:ln>
        </p:spPr>
      </p:pic>
      <p:pic>
        <p:nvPicPr>
          <p:cNvPr id="53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240" y="6269704"/>
            <a:ext cx="11147120" cy="13229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Linear Hashtable 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Linear Hashtable Evolution</a:t>
            </a:r>
          </a:p>
        </p:txBody>
      </p:sp>
      <p:sp>
        <p:nvSpPr>
          <p:cNvPr id="535" name="def address(c):…"/>
          <p:cNvSpPr txBox="1"/>
          <p:nvPr/>
        </p:nvSpPr>
        <p:spPr>
          <a:xfrm>
            <a:off x="6772671" y="2292350"/>
            <a:ext cx="5052716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address(c):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2**l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if a &lt; s:</a:t>
            </a:r>
          </a:p>
          <a:p>
            <a:pPr lvl="4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2**(l+1)</a:t>
            </a:r>
          </a:p>
          <a:p>
            <a:pPr lvl="4" indent="457200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a</a:t>
            </a:r>
          </a:p>
        </p:txBody>
      </p:sp>
      <p:sp>
        <p:nvSpPr>
          <p:cNvPr id="536" name="Equation"/>
          <p:cNvSpPr txBox="1"/>
          <p:nvPr/>
        </p:nvSpPr>
        <p:spPr>
          <a:xfrm>
            <a:off x="983555" y="2269067"/>
            <a:ext cx="2413207" cy="3511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8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3100"/>
          </a:p>
        </p:txBody>
      </p:sp>
      <p:sp>
        <p:nvSpPr>
          <p:cNvPr id="537" name="Number of buckets: 8…"/>
          <p:cNvSpPr txBox="1"/>
          <p:nvPr/>
        </p:nvSpPr>
        <p:spPr>
          <a:xfrm>
            <a:off x="901700" y="3016250"/>
            <a:ext cx="3772496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Number of buckets: 8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Split pointer: 0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Level: 3</a:t>
            </a:r>
          </a:p>
        </p:txBody>
      </p:sp>
      <p:pic>
        <p:nvPicPr>
          <p:cNvPr id="5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8825" y="4736805"/>
            <a:ext cx="10807150" cy="1214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660" y="6541244"/>
            <a:ext cx="9602880" cy="1130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Linear Hashtable 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Linear Hashtable Evolution</a:t>
            </a:r>
          </a:p>
        </p:txBody>
      </p:sp>
      <p:sp>
        <p:nvSpPr>
          <p:cNvPr id="542" name="def address(c):…"/>
          <p:cNvSpPr txBox="1"/>
          <p:nvPr/>
        </p:nvSpPr>
        <p:spPr>
          <a:xfrm>
            <a:off x="6772671" y="2292350"/>
            <a:ext cx="5052716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address(c):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2**l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if a &lt; s:</a:t>
            </a:r>
          </a:p>
          <a:p>
            <a:pPr lvl="4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2**(l+1)</a:t>
            </a:r>
          </a:p>
          <a:p>
            <a:pPr lvl="4" indent="457200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a</a:t>
            </a:r>
          </a:p>
        </p:txBody>
      </p:sp>
      <p:sp>
        <p:nvSpPr>
          <p:cNvPr id="543" name="Equation"/>
          <p:cNvSpPr txBox="1"/>
          <p:nvPr/>
        </p:nvSpPr>
        <p:spPr>
          <a:xfrm>
            <a:off x="983555" y="2269067"/>
            <a:ext cx="2380924" cy="3511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9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  <a:endParaRPr sz="3100"/>
          </a:p>
        </p:txBody>
      </p:sp>
      <p:sp>
        <p:nvSpPr>
          <p:cNvPr id="544" name="Number of buckets: 9…"/>
          <p:cNvSpPr txBox="1"/>
          <p:nvPr/>
        </p:nvSpPr>
        <p:spPr>
          <a:xfrm>
            <a:off x="901700" y="3016250"/>
            <a:ext cx="3772496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Number of buckets: 9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Split pointer: 1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Level: 3</a:t>
            </a:r>
          </a:p>
        </p:txBody>
      </p:sp>
      <p:pic>
        <p:nvPicPr>
          <p:cNvPr id="5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814" y="6447568"/>
            <a:ext cx="11795172" cy="1233549"/>
          </a:xfrm>
          <a:prstGeom prst="rect">
            <a:avLst/>
          </a:prstGeom>
          <a:ln w="12700">
            <a:miter lim="400000"/>
          </a:ln>
        </p:spPr>
      </p:pic>
      <p:pic>
        <p:nvPicPr>
          <p:cNvPr id="54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667" y="5123625"/>
            <a:ext cx="10480066" cy="1233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Linear Hashtable Ev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Linear Hashtable Evolution</a:t>
            </a:r>
          </a:p>
        </p:txBody>
      </p:sp>
      <p:sp>
        <p:nvSpPr>
          <p:cNvPr id="549" name="def address(c):…"/>
          <p:cNvSpPr txBox="1"/>
          <p:nvPr/>
        </p:nvSpPr>
        <p:spPr>
          <a:xfrm>
            <a:off x="6772671" y="2292350"/>
            <a:ext cx="5052716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def address(c):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2**l</a:t>
            </a:r>
          </a:p>
          <a:p>
            <a:pPr lvl="2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if a &lt; s:</a:t>
            </a:r>
          </a:p>
          <a:p>
            <a:pPr lvl="4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 = hash(c) % 2**(l+1)</a:t>
            </a:r>
          </a:p>
          <a:p>
            <a:pPr lvl="4" indent="457200"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a</a:t>
            </a:r>
          </a:p>
        </p:txBody>
      </p:sp>
      <p:sp>
        <p:nvSpPr>
          <p:cNvPr id="550" name="Equation"/>
          <p:cNvSpPr txBox="1"/>
          <p:nvPr/>
        </p:nvSpPr>
        <p:spPr>
          <a:xfrm>
            <a:off x="983555" y="2269067"/>
            <a:ext cx="2380924" cy="3511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9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  <a:endParaRPr sz="3100"/>
          </a:p>
        </p:txBody>
      </p:sp>
      <p:sp>
        <p:nvSpPr>
          <p:cNvPr id="551" name="Number of buckets: 9…"/>
          <p:cNvSpPr txBox="1"/>
          <p:nvPr/>
        </p:nvSpPr>
        <p:spPr>
          <a:xfrm>
            <a:off x="901700" y="3016250"/>
            <a:ext cx="3772496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Number of buckets: 9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Split pointer: 1</a:t>
            </a:r>
          </a:p>
          <a:p>
            <a:pPr algn="l">
              <a:defRPr b="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Level: 3</a:t>
            </a:r>
          </a:p>
        </p:txBody>
      </p:sp>
      <p:pic>
        <p:nvPicPr>
          <p:cNvPr id="5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8199" y="4749800"/>
            <a:ext cx="10888402" cy="1034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55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9551" y="6203012"/>
            <a:ext cx="9815098" cy="10349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