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2000"/>
              </a:spcBef>
            </a:lvl1pPr>
            <a:lvl2pPr>
              <a:spcBef>
                <a:spcPts val="2000"/>
              </a:spcBef>
            </a:lvl2pPr>
            <a:lvl3pPr>
              <a:spcBef>
                <a:spcPts val="2000"/>
              </a:spcBef>
            </a:lvl3pPr>
            <a:lvl4pPr>
              <a:spcBef>
                <a:spcPts val="2000"/>
              </a:spcBef>
            </a:lvl4pPr>
            <a:lvl5pPr>
              <a:spcBef>
                <a:spcPts val="2000"/>
              </a:spcBef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Introduction to Databas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 to Databases</a:t>
            </a:r>
          </a:p>
        </p:txBody>
      </p:sp>
      <p:sp>
        <p:nvSpPr>
          <p:cNvPr id="129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resid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Presidents</a:t>
            </a:r>
          </a:p>
        </p:txBody>
      </p:sp>
      <p:sp>
        <p:nvSpPr>
          <p:cNvPr id="156" name="Start out with the attributes of a president…"/>
          <p:cNvSpPr txBox="1"/>
          <p:nvPr>
            <p:ph type="body" sz="half" idx="1"/>
          </p:nvPr>
        </p:nvSpPr>
        <p:spPr>
          <a:xfrm>
            <a:off x="952500" y="6146204"/>
            <a:ext cx="11099800" cy="2731096"/>
          </a:xfrm>
          <a:prstGeom prst="rect">
            <a:avLst/>
          </a:prstGeom>
        </p:spPr>
        <p:txBody>
          <a:bodyPr anchor="t"/>
          <a:lstStyle/>
          <a:p>
            <a:pPr marL="257809" indent="-257809" defTabSz="338835">
              <a:spcBef>
                <a:spcPts val="1100"/>
              </a:spcBef>
              <a:defRPr sz="1856"/>
            </a:pPr>
            <a:r>
              <a:t>Start out with the attributes of a president</a:t>
            </a:r>
          </a:p>
          <a:p>
            <a:pPr lvl="1" marL="515619" indent="-257809" defTabSz="338835">
              <a:spcBef>
                <a:spcPts val="1100"/>
              </a:spcBef>
              <a:defRPr sz="1856"/>
            </a:pPr>
            <a:r>
              <a:t>Presidents have a name, a birth date, and a death date, though the latter might still be in the future</a:t>
            </a:r>
          </a:p>
          <a:p>
            <a:pPr lvl="1" marL="515619" indent="-257809" defTabSz="338835">
              <a:spcBef>
                <a:spcPts val="1100"/>
              </a:spcBef>
              <a:defRPr sz="1856"/>
            </a:pPr>
            <a:r>
              <a:t>They belong to parties, but parties cannot be attributes, since some presidents belonged to more than one party.</a:t>
            </a:r>
          </a:p>
          <a:p>
            <a:pPr lvl="2" marL="773429" indent="-257809" defTabSz="338835">
              <a:spcBef>
                <a:spcPts val="1100"/>
              </a:spcBef>
              <a:defRPr sz="1856"/>
            </a:pPr>
            <a:r>
              <a:t>Abraham Lincoln was a Whig who joined the Republican party when it was founded</a:t>
            </a:r>
          </a:p>
          <a:p>
            <a:pPr lvl="2" marL="773429" indent="-257809" defTabSz="338835">
              <a:spcBef>
                <a:spcPts val="1100"/>
              </a:spcBef>
              <a:defRPr sz="1856"/>
            </a:pPr>
            <a:r>
              <a:t>Monroe did not want to belong to a party, but he was not a Federalist</a:t>
            </a:r>
          </a:p>
        </p:txBody>
      </p:sp>
      <p:pic>
        <p:nvPicPr>
          <p:cNvPr id="15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58900" y="2178050"/>
            <a:ext cx="10287000" cy="3670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resid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Presidents</a:t>
            </a:r>
          </a:p>
        </p:txBody>
      </p:sp>
      <p:sp>
        <p:nvSpPr>
          <p:cNvPr id="160" name="Start out with the attributes of a president…"/>
          <p:cNvSpPr txBox="1"/>
          <p:nvPr>
            <p:ph type="body" sz="half" idx="1"/>
          </p:nvPr>
        </p:nvSpPr>
        <p:spPr>
          <a:xfrm>
            <a:off x="952500" y="6146204"/>
            <a:ext cx="11099800" cy="2731096"/>
          </a:xfrm>
          <a:prstGeom prst="rect">
            <a:avLst/>
          </a:prstGeom>
        </p:spPr>
        <p:txBody>
          <a:bodyPr anchor="t"/>
          <a:lstStyle/>
          <a:p>
            <a:pPr/>
            <a:r>
              <a:t>Start out with the attributes of a president</a:t>
            </a:r>
          </a:p>
          <a:p>
            <a:pPr lvl="1"/>
            <a:r>
              <a:t>Some presidents where married more than once, so the spouse cannot be an attribute</a:t>
            </a:r>
          </a:p>
        </p:txBody>
      </p:sp>
      <p:pic>
        <p:nvPicPr>
          <p:cNvPr id="16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58900" y="2178050"/>
            <a:ext cx="10287000" cy="3670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residen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Presidents</a:t>
            </a:r>
          </a:p>
        </p:txBody>
      </p:sp>
      <p:sp>
        <p:nvSpPr>
          <p:cNvPr id="164" name="Relationships are with other entities.…"/>
          <p:cNvSpPr txBox="1"/>
          <p:nvPr>
            <p:ph type="body" sz="half" idx="1"/>
          </p:nvPr>
        </p:nvSpPr>
        <p:spPr>
          <a:xfrm>
            <a:off x="952500" y="6146204"/>
            <a:ext cx="11099800" cy="3228232"/>
          </a:xfrm>
          <a:prstGeom prst="rect">
            <a:avLst/>
          </a:prstGeom>
        </p:spPr>
        <p:txBody>
          <a:bodyPr anchor="t"/>
          <a:lstStyle/>
          <a:p>
            <a:pPr marL="266700" indent="-266700" defTabSz="350520">
              <a:spcBef>
                <a:spcPts val="1200"/>
              </a:spcBef>
              <a:defRPr sz="1920"/>
            </a:pPr>
            <a:r>
              <a:t>Relationships are with other entities.</a:t>
            </a:r>
          </a:p>
          <a:p>
            <a:pPr lvl="1" marL="533400" indent="-266700" defTabSz="350520">
              <a:spcBef>
                <a:spcPts val="1200"/>
              </a:spcBef>
              <a:defRPr sz="1920"/>
            </a:pPr>
            <a:r>
              <a:t>We have an anemic entity name that stands for a person</a:t>
            </a:r>
          </a:p>
          <a:p>
            <a:pPr lvl="1" marL="533400" indent="-266700" defTabSz="350520">
              <a:spcBef>
                <a:spcPts val="1200"/>
              </a:spcBef>
              <a:defRPr sz="1920"/>
            </a:pPr>
            <a:r>
              <a:t>By design, we assume that the name of the first lady (first spouse?) is the only thing that we care about.</a:t>
            </a:r>
          </a:p>
          <a:p>
            <a:pPr lvl="1" marL="533400" indent="-266700" defTabSz="350520">
              <a:spcBef>
                <a:spcPts val="1200"/>
              </a:spcBef>
              <a:defRPr sz="1920"/>
            </a:pPr>
            <a:r>
              <a:t>Parties similarly are entities with only one attribute, namely their name</a:t>
            </a:r>
          </a:p>
          <a:p>
            <a:pPr lvl="1" marL="533400" indent="-266700" defTabSz="350520">
              <a:spcBef>
                <a:spcPts val="1200"/>
              </a:spcBef>
              <a:defRPr sz="1920"/>
            </a:pPr>
            <a:r>
              <a:t>States, Elections, and Congresses however are more involved.</a:t>
            </a:r>
          </a:p>
          <a:p>
            <a:pPr lvl="1" marL="533400" indent="-266700" defTabSz="350520">
              <a:spcBef>
                <a:spcPts val="1200"/>
              </a:spcBef>
              <a:defRPr sz="1920"/>
            </a:pPr>
            <a:r>
              <a:t>Even that is complicated: Andrew Jackson’s marriage might have been illegal and therefore void</a:t>
            </a:r>
          </a:p>
        </p:txBody>
      </p:sp>
      <p:pic>
        <p:nvPicPr>
          <p:cNvPr id="16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58900" y="2178050"/>
            <a:ext cx="10287000" cy="3670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residents"/>
          <p:cNvSpPr txBox="1"/>
          <p:nvPr>
            <p:ph type="title"/>
          </p:nvPr>
        </p:nvSpPr>
        <p:spPr>
          <a:xfrm>
            <a:off x="952500" y="254000"/>
            <a:ext cx="11099800" cy="1474193"/>
          </a:xfrm>
          <a:prstGeom prst="rect">
            <a:avLst/>
          </a:prstGeom>
        </p:spPr>
        <p:txBody>
          <a:bodyPr/>
          <a:lstStyle/>
          <a:p>
            <a:pPr/>
            <a:r>
              <a:t>Presidents</a:t>
            </a:r>
          </a:p>
        </p:txBody>
      </p:sp>
      <p:sp>
        <p:nvSpPr>
          <p:cNvPr id="168" name="The State-of-the-Union part of the E/R model…"/>
          <p:cNvSpPr txBox="1"/>
          <p:nvPr>
            <p:ph type="body" sz="half" idx="1"/>
          </p:nvPr>
        </p:nvSpPr>
        <p:spPr>
          <a:xfrm>
            <a:off x="952500" y="6108253"/>
            <a:ext cx="11099800" cy="2769047"/>
          </a:xfrm>
          <a:prstGeom prst="rect">
            <a:avLst/>
          </a:prstGeom>
        </p:spPr>
        <p:txBody>
          <a:bodyPr anchor="t"/>
          <a:lstStyle/>
          <a:p>
            <a:pPr marL="266700" indent="-266700" defTabSz="350520">
              <a:spcBef>
                <a:spcPts val="1200"/>
              </a:spcBef>
              <a:defRPr sz="1920"/>
            </a:pPr>
            <a:r>
              <a:t>The State-of-the-Union part of the E/R model</a:t>
            </a:r>
          </a:p>
          <a:p>
            <a:pPr lvl="1" marL="533400" indent="-266700" defTabSz="350520">
              <a:spcBef>
                <a:spcPts val="1200"/>
              </a:spcBef>
              <a:defRPr sz="1920"/>
            </a:pPr>
            <a:r>
              <a:t>A state has the “born-in” or “native-son” relationship with presidents</a:t>
            </a:r>
          </a:p>
          <a:p>
            <a:pPr lvl="1" marL="533400" indent="-266700" defTabSz="350520">
              <a:spcBef>
                <a:spcPts val="1200"/>
              </a:spcBef>
              <a:defRPr sz="1920"/>
            </a:pPr>
            <a:r>
              <a:t>A state has attributes: her name, the year of admission into the union (whatever that might be for Delaware or Vermont), an official population number, and the votes in the electoral college</a:t>
            </a:r>
          </a:p>
          <a:p>
            <a:pPr lvl="1" marL="533400" indent="-266700" defTabSz="350520">
              <a:spcBef>
                <a:spcPts val="1200"/>
              </a:spcBef>
              <a:defRPr sz="1920"/>
            </a:pPr>
            <a:r>
              <a:t>Strictly speaking, this is not good design since the number of votes in the electoral college and the official population varies with each new census. A reelected president might span two different census and in the case of F. D. Roosevelt, three. </a:t>
            </a:r>
          </a:p>
        </p:txBody>
      </p:sp>
      <p:pic>
        <p:nvPicPr>
          <p:cNvPr id="16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29050" y="1803400"/>
            <a:ext cx="5549900" cy="3937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residents"/>
          <p:cNvSpPr txBox="1"/>
          <p:nvPr>
            <p:ph type="title"/>
          </p:nvPr>
        </p:nvSpPr>
        <p:spPr>
          <a:xfrm>
            <a:off x="952500" y="254000"/>
            <a:ext cx="11099800" cy="1327498"/>
          </a:xfrm>
          <a:prstGeom prst="rect">
            <a:avLst/>
          </a:prstGeom>
        </p:spPr>
        <p:txBody>
          <a:bodyPr/>
          <a:lstStyle/>
          <a:p>
            <a:pPr/>
            <a:r>
              <a:t>Presidents</a:t>
            </a:r>
          </a:p>
        </p:txBody>
      </p:sp>
      <p:sp>
        <p:nvSpPr>
          <p:cNvPr id="172" name="Elections (in the electoral college) provide even more challenges.…"/>
          <p:cNvSpPr txBox="1"/>
          <p:nvPr>
            <p:ph type="body" sz="half" idx="1"/>
          </p:nvPr>
        </p:nvSpPr>
        <p:spPr>
          <a:xfrm>
            <a:off x="1126678" y="5315644"/>
            <a:ext cx="10925622" cy="3568006"/>
          </a:xfrm>
          <a:prstGeom prst="rect">
            <a:avLst/>
          </a:prstGeom>
        </p:spPr>
        <p:txBody>
          <a:bodyPr anchor="t"/>
          <a:lstStyle/>
          <a:p>
            <a:pPr marL="293370" indent="-293370" defTabSz="385572">
              <a:spcBef>
                <a:spcPts val="1300"/>
              </a:spcBef>
              <a:defRPr sz="2112"/>
            </a:pPr>
            <a:r>
              <a:t>Elections (in the electoral college) provide even more challenges. </a:t>
            </a:r>
          </a:p>
          <a:p>
            <a:pPr lvl="1" marL="586740" indent="-293370" defTabSz="385572">
              <a:spcBef>
                <a:spcPts val="1300"/>
              </a:spcBef>
              <a:defRPr sz="2112"/>
            </a:pPr>
            <a:r>
              <a:t>Try to extend the data model to give information about the votes of the candidates!</a:t>
            </a:r>
          </a:p>
          <a:p>
            <a:pPr lvl="1" marL="586740" indent="-293370" defTabSz="385572">
              <a:spcBef>
                <a:spcPts val="1300"/>
              </a:spcBef>
              <a:defRPr sz="2112"/>
            </a:pPr>
            <a:r>
              <a:t>In the current model, we only have votes for and votes for other than the winner</a:t>
            </a:r>
          </a:p>
          <a:p>
            <a:pPr lvl="1" marL="586740" indent="-293370" defTabSz="385572">
              <a:spcBef>
                <a:spcPts val="1300"/>
              </a:spcBef>
              <a:defRPr sz="2112"/>
            </a:pPr>
            <a:r>
              <a:t>It would be nice to have the names of people with votes in the college together with their party</a:t>
            </a:r>
          </a:p>
          <a:p>
            <a:pPr lvl="1" marL="586740" indent="-293370" defTabSz="385572">
              <a:spcBef>
                <a:spcPts val="1300"/>
              </a:spcBef>
              <a:defRPr sz="2112"/>
            </a:pPr>
            <a:r>
              <a:t>This is made more complicated because we can have several people. For example, Wallace got 46 electoral votes as a third-party candidate and the 1860 election had four, even though Lincoln garnered a comfortable majority in the college</a:t>
            </a:r>
          </a:p>
        </p:txBody>
      </p:sp>
      <p:pic>
        <p:nvPicPr>
          <p:cNvPr id="1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22700" y="1574800"/>
            <a:ext cx="5359400" cy="3632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Network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Network Model</a:t>
            </a:r>
          </a:p>
        </p:txBody>
      </p:sp>
      <p:sp>
        <p:nvSpPr>
          <p:cNvPr id="176" name="Attribute relationship:  Between attributes of the same entit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Attribute relationship:  Between attributes of the same entity</a:t>
            </a:r>
          </a:p>
          <a:p>
            <a:pPr lvl="3"/>
            <a:r>
              <a:t>Presidential candidate has a name</a:t>
            </a:r>
          </a:p>
          <a:p>
            <a:pPr lvl="3"/>
            <a:r>
              <a:t>Presidential candidate is affiliated with a party</a:t>
            </a:r>
          </a:p>
          <a:p>
            <a:pPr lvl="1"/>
            <a:r>
              <a:t>Represented by a record type: collection of data items</a:t>
            </a:r>
          </a:p>
          <a:p>
            <a:pPr/>
            <a:r>
              <a:t>Entity relationship: Between two different entities</a:t>
            </a:r>
          </a:p>
          <a:p>
            <a:pPr lvl="1"/>
            <a:r>
              <a:t>E.g. relationship between president and election</a:t>
            </a:r>
          </a:p>
          <a:p>
            <a:pPr lvl="2"/>
            <a:r>
              <a:t>Can be represented by a graph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Network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Network Model</a:t>
            </a:r>
          </a:p>
        </p:txBody>
      </p:sp>
      <p:sp>
        <p:nvSpPr>
          <p:cNvPr id="179" name="Relationships can be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Relationships can be:</a:t>
            </a:r>
          </a:p>
          <a:p>
            <a:pPr lvl="1"/>
            <a:r>
              <a:t>one-to-one</a:t>
            </a:r>
          </a:p>
          <a:p>
            <a:pPr lvl="1"/>
            <a:r>
              <a:t>one-to-many</a:t>
            </a:r>
          </a:p>
          <a:p>
            <a:pPr lvl="2"/>
            <a:r>
              <a:t>E.g. “administrations headed”, “administrated during”</a:t>
            </a:r>
          </a:p>
          <a:p>
            <a:pPr lvl="1"/>
            <a:r>
              <a:t>many-to-many:</a:t>
            </a:r>
          </a:p>
          <a:p>
            <a:pPr lvl="2"/>
            <a:r>
              <a:t>E.g.  Presidents - Congress</a:t>
            </a:r>
          </a:p>
          <a:p>
            <a:pPr lvl="2"/>
            <a:r>
              <a:t>Introduce a “link record”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Network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Network Model</a:t>
            </a:r>
          </a:p>
        </p:txBody>
      </p:sp>
      <p:pic>
        <p:nvPicPr>
          <p:cNvPr id="18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26740" y="2794000"/>
            <a:ext cx="10551320" cy="572038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Network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Network Model</a:t>
            </a:r>
          </a:p>
        </p:txBody>
      </p:sp>
      <p:sp>
        <p:nvSpPr>
          <p:cNvPr id="185" name="Implementing network model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Implementing network model:</a:t>
            </a:r>
          </a:p>
          <a:p>
            <a:pPr lvl="1"/>
            <a:r>
              <a:t>Double linked list of record (pointers) for implementing a one-to-many relationship</a:t>
            </a:r>
          </a:p>
        </p:txBody>
      </p:sp>
      <p:pic>
        <p:nvPicPr>
          <p:cNvPr id="18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08350" y="4876850"/>
            <a:ext cx="6388100" cy="3797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Network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Network Model</a:t>
            </a:r>
          </a:p>
        </p:txBody>
      </p:sp>
      <p:sp>
        <p:nvSpPr>
          <p:cNvPr id="189" name="Programmer is a navigato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Programmer is a </a:t>
            </a:r>
            <a:r>
              <a:rPr i="1" u="sng"/>
              <a:t>navigator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Beginnings: Data Base Management System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pPr/>
            <a:r>
              <a:t>Beginnings: Data Base Management Systems</a:t>
            </a:r>
          </a:p>
        </p:txBody>
      </p:sp>
      <p:sp>
        <p:nvSpPr>
          <p:cNvPr id="132" name="1960: “Computerization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1960: “Computerization”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Needs “totally integrated management information”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Beyond the capabilities of computation then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But: </a:t>
            </a:r>
          </a:p>
          <a:p>
            <a:pPr lvl="4" marL="1911350" indent="-382270" defTabSz="502412">
              <a:spcBef>
                <a:spcPts val="1800"/>
              </a:spcBef>
              <a:defRPr sz="2752"/>
            </a:pPr>
            <a:r>
              <a:t>disk storage + tapes</a:t>
            </a:r>
          </a:p>
          <a:p>
            <a:pPr lvl="4" marL="1911350" indent="-382270" defTabSz="502412">
              <a:spcBef>
                <a:spcPts val="1800"/>
              </a:spcBef>
              <a:defRPr sz="2752"/>
            </a:pPr>
            <a:r>
              <a:t>better processors</a:t>
            </a:r>
          </a:p>
          <a:p>
            <a:pPr lvl="4" marL="1911350" indent="-382270" defTabSz="502412">
              <a:spcBef>
                <a:spcPts val="1800"/>
              </a:spcBef>
              <a:defRPr sz="2752"/>
            </a:pPr>
            <a:r>
              <a:t>interactive terminals</a:t>
            </a:r>
          </a:p>
          <a:p>
            <a:pPr lvl="1" marL="764540" indent="-382270" defTabSz="502412">
              <a:spcBef>
                <a:spcPts val="1800"/>
              </a:spcBef>
              <a:defRPr sz="2752"/>
            </a:pPr>
            <a:r>
              <a:t>Actually: batch processing of large files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Weekly payroll processing, accounts payable, customer statement generation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Hierarchical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Hierarchical Model</a:t>
            </a:r>
          </a:p>
        </p:txBody>
      </p:sp>
      <p:sp>
        <p:nvSpPr>
          <p:cNvPr id="192" name="Use only hierarchical definition tre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only hierarchical definition trees</a:t>
            </a:r>
          </a:p>
          <a:p>
            <a:pPr lvl="1"/>
            <a:r>
              <a:t>No need to label relationships</a:t>
            </a:r>
          </a:p>
        </p:txBody>
      </p:sp>
      <p:pic>
        <p:nvPicPr>
          <p:cNvPr id="19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2100" y="4429302"/>
            <a:ext cx="12420600" cy="4432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Hierarchical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Hierarchical Model</a:t>
            </a:r>
          </a:p>
        </p:txBody>
      </p:sp>
      <p:sp>
        <p:nvSpPr>
          <p:cNvPr id="196" name="Implement via point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Implement via pointers</a:t>
            </a:r>
          </a:p>
          <a:p>
            <a:pPr/>
            <a:r>
              <a:t>Smart systems limit the number of pointers</a:t>
            </a:r>
          </a:p>
          <a:p>
            <a:pPr lvl="1"/>
            <a:r>
              <a:t>E.g. Only one pointer to child, then pointers to siblings</a:t>
            </a:r>
          </a:p>
          <a:p>
            <a:pPr/>
            <a:r>
              <a:t>Implement via </a:t>
            </a:r>
            <a:r>
              <a:rPr i="1"/>
              <a:t>traces</a:t>
            </a:r>
          </a:p>
          <a:p>
            <a:pPr lvl="1"/>
            <a:r>
              <a:t>records have logical addresses based on their position in the tree (</a:t>
            </a:r>
          </a:p>
          <a:p>
            <a:pPr lvl="3"/>
            <a:r>
              <a:t>e.g. path from root)</a:t>
            </a:r>
          </a:p>
          <a:p>
            <a:pPr lvl="1"/>
            <a:r>
              <a:t>trace is a translation between logical and physical addresses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Hierarchical Mode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Hierarchical Model</a:t>
            </a:r>
          </a:p>
        </p:txBody>
      </p:sp>
      <p:sp>
        <p:nvSpPr>
          <p:cNvPr id="199" name="Programmer is a navigat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Programmer is a </a:t>
            </a:r>
            <a:r>
              <a:rPr i="1" u="sng"/>
              <a:t>navigator</a:t>
            </a:r>
          </a:p>
          <a:p>
            <a:pPr lvl="1"/>
            <a:r>
              <a:t>Use tree traversal systems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Database Organiza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Database Organization</a:t>
            </a:r>
          </a:p>
        </p:txBody>
      </p:sp>
      <p:sp>
        <p:nvSpPr>
          <p:cNvPr id="202" name="We can observe that the hierarchical and less the network model of databases is tied to the logical organization of data acces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We can observe that the hierarchical and less the network model of databases is tied to the logical organization of data access</a:t>
            </a:r>
          </a:p>
          <a:p>
            <a:pPr/>
            <a:r>
              <a:t>Network model based databases were commercially successful</a:t>
            </a:r>
          </a:p>
          <a:p>
            <a:pPr/>
            <a:r>
              <a:t>In order to allow untrained or untrainable users to interact with them, manipulation mechanisms became more sophisticated</a:t>
            </a:r>
          </a:p>
          <a:p>
            <a:pPr/>
            <a:r>
              <a:t>Network model based databases still have problems with parallelism and record protection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lational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Relational Databases</a:t>
            </a:r>
          </a:p>
        </p:txBody>
      </p:sp>
      <p:sp>
        <p:nvSpPr>
          <p:cNvPr id="205" name="E. F. Codd (IBM, San José, CA) proposed relational databases in a 1970 pap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E. F. Codd (IBM, San José, CA) proposed relational databases in a 1970 paper</a:t>
            </a:r>
          </a:p>
          <a:p>
            <a:pPr/>
            <a:r>
              <a:t>Pressured IBM into developing System R, with a non-relational access language called Sequel</a:t>
            </a:r>
          </a:p>
          <a:p>
            <a:pPr/>
            <a:r>
              <a:t>Based on preprints of papers, Ellison founded Oracle, with a similar language called SQL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lational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Relational Databases</a:t>
            </a:r>
          </a:p>
        </p:txBody>
      </p:sp>
      <p:sp>
        <p:nvSpPr>
          <p:cNvPr id="208" name="&quot;Future users of large data banks must be protected from having to know how the data is organized in the machine…"/>
          <p:cNvSpPr txBox="1"/>
          <p:nvPr/>
        </p:nvSpPr>
        <p:spPr>
          <a:xfrm>
            <a:off x="660400" y="2654299"/>
            <a:ext cx="11215688" cy="302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"Future users of large data banks must be protected from having to know how the data is organized in the machine </a:t>
            </a:r>
          </a:p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(the internal representation). ... Activities of users at terminals and most application programs should remain unaffected </a:t>
            </a:r>
          </a:p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when the internal representation of data is changed and even when some aspects of the external representation are </a:t>
            </a:r>
          </a:p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changed. Changes in data representation will often be needed as a result of changes in query, update, and report traffic </a:t>
            </a:r>
          </a:p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and natural growth in the types of stored information.</a:t>
            </a:r>
          </a:p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"Existing noninferential, formatted data systems provide users with tree-structured files or slightly more general network </a:t>
            </a:r>
          </a:p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models of the data. In Section 1, inadequacies of these models are discussed. A model based on </a:t>
            </a:r>
            <a:r>
              <a:rPr i="1"/>
              <a:t>n</a:t>
            </a:r>
            <a:r>
              <a:t>-ary relations, a normal </a:t>
            </a:r>
          </a:p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form for data base relations, and the concept of a universal data sublanguage are introduced. In Section 2, certain </a:t>
            </a:r>
          </a:p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operations on relations (other than logical inference) are discussed and applied to the problems of redundancy and </a:t>
            </a:r>
          </a:p>
          <a:p>
            <a:pPr algn="l" defTabSz="457200">
              <a:defRPr b="0" sz="1800">
                <a:latin typeface="Times"/>
                <a:ea typeface="Times"/>
                <a:cs typeface="Times"/>
                <a:sym typeface="Times"/>
              </a:defRPr>
            </a:pPr>
            <a:r>
              <a:t>consistency in the user's model."</a:t>
            </a:r>
          </a:p>
        </p:txBody>
      </p:sp>
      <p:sp>
        <p:nvSpPr>
          <p:cNvPr id="209" name="Codd: ”A Relational Model of Data for Large Shared Data Banks”, CACM 1970"/>
          <p:cNvSpPr txBox="1"/>
          <p:nvPr/>
        </p:nvSpPr>
        <p:spPr>
          <a:xfrm>
            <a:off x="5054600" y="6470649"/>
            <a:ext cx="6673850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b="0" sz="16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r>
              <a:t>Codd: ”A Relational Model of Data for Large Shared Data Banks”, CACM 1970</a:t>
            </a:r>
          </a:p>
        </p:txBody>
      </p:sp>
      <p:sp>
        <p:nvSpPr>
          <p:cNvPr id="210" name="https://dl.acm.org/citation.cfm?id=362685"/>
          <p:cNvSpPr txBox="1"/>
          <p:nvPr/>
        </p:nvSpPr>
        <p:spPr>
          <a:xfrm>
            <a:off x="3571595" y="8291017"/>
            <a:ext cx="5861610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/>
            </a:lvl1pPr>
          </a:lstStyle>
          <a:p>
            <a:pPr/>
            <a:r>
              <a:t>https://dl.acm.org/citation.cfm?id=362685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Relational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Relational Databases</a:t>
            </a:r>
          </a:p>
        </p:txBody>
      </p:sp>
      <p:sp>
        <p:nvSpPr>
          <p:cNvPr id="213" name="Data is stored as tuples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Data is stored as tuples.</a:t>
            </a:r>
          </a:p>
          <a:p>
            <a:pPr lvl="1"/>
            <a:r>
              <a:t>A tuple is an array of values.</a:t>
            </a:r>
          </a:p>
          <a:p>
            <a:pPr lvl="1"/>
            <a:r>
              <a:t>Each coordinate is an </a:t>
            </a:r>
            <a:r>
              <a:rPr i="1"/>
              <a:t>attribute</a:t>
            </a:r>
            <a:endParaRPr i="1"/>
          </a:p>
          <a:p>
            <a:pPr/>
            <a:r>
              <a:t>Customary to present tuples as rows in a matrix</a:t>
            </a:r>
          </a:p>
        </p:txBody>
      </p:sp>
      <p:graphicFrame>
        <p:nvGraphicFramePr>
          <p:cNvPr id="214" name="Table"/>
          <p:cNvGraphicFramePr/>
          <p:nvPr/>
        </p:nvGraphicFramePr>
        <p:xfrm>
          <a:off x="2089373" y="5803900"/>
          <a:ext cx="6118226" cy="2897039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5593407"/>
                <a:gridCol w="961677"/>
                <a:gridCol w="1077118"/>
                <a:gridCol w="1193849"/>
              </a:tblGrid>
              <a:tr h="724259"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title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year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length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2200">
                          <a:solidFill>
                            <a:srgbClr val="FFFFFF"/>
                          </a:solidFill>
                          <a:sym typeface="Helvetica Neue"/>
                        </a:rPr>
                        <a:t>genre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242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Gone with the wind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1939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231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drama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242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Star wars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1977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124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SciFi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  <a:tr h="72425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Wayne’s World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1992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95</a:t>
                      </a:r>
                    </a:p>
                  </a:txBody>
                  <a:tcPr marL="50800" marR="50800" marT="50800" marB="5080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r>
                        <a:rPr sz="2200">
                          <a:sym typeface="Helvetica Neue"/>
                        </a:rPr>
                        <a:t>comedy</a:t>
                      </a: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Relational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Relational Databases</a:t>
            </a:r>
          </a:p>
        </p:txBody>
      </p:sp>
      <p:sp>
        <p:nvSpPr>
          <p:cNvPr id="217" name="Columns are called attribut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Columns are called attributes</a:t>
            </a:r>
          </a:p>
          <a:p>
            <a:pPr/>
            <a:r>
              <a:t>Name and the set of attributes are called the </a:t>
            </a:r>
            <a:r>
              <a:rPr i="1"/>
              <a:t>scheme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Movies(title, year, length, genre)</a:t>
            </a:r>
          </a:p>
          <a:p>
            <a:pPr/>
            <a:r>
              <a:t>Entries are called tuples</a:t>
            </a:r>
          </a:p>
          <a:p>
            <a:pPr/>
            <a:r>
              <a:t>Strict relational model requires that all attributes are atomic: an elementary type</a:t>
            </a:r>
          </a:p>
          <a:p>
            <a:pPr lvl="1">
              <a:defRPr>
                <a:latin typeface="Courier New"/>
                <a:ea typeface="Courier New"/>
                <a:cs typeface="Courier New"/>
                <a:sym typeface="Courier New"/>
              </a:defRPr>
            </a:pPr>
            <a:r>
              <a:t>Movies(title:str, year:int, length:int, genre:str)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Relational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Relational Databases</a:t>
            </a:r>
          </a:p>
        </p:txBody>
      </p:sp>
      <p:sp>
        <p:nvSpPr>
          <p:cNvPr id="220" name="Relational databases change over time through inserts and deletion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Relational databases change over time through inserts and deletions</a:t>
            </a:r>
          </a:p>
          <a:p>
            <a:pPr lvl="1"/>
            <a:r>
              <a:t>The state of a database at one time is called the </a:t>
            </a:r>
            <a:r>
              <a:rPr i="1"/>
              <a:t>current instance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Relational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Relational Databases</a:t>
            </a:r>
          </a:p>
        </p:txBody>
      </p:sp>
      <p:sp>
        <p:nvSpPr>
          <p:cNvPr id="223" name="Key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Keys:</a:t>
            </a:r>
          </a:p>
          <a:p>
            <a:pPr lvl="1"/>
            <a:r>
              <a:t>Relations are not ordered</a:t>
            </a:r>
          </a:p>
          <a:p>
            <a:pPr lvl="2"/>
            <a:r>
              <a:t>To allow fast access, need indices</a:t>
            </a:r>
          </a:p>
          <a:p>
            <a:pPr lvl="1"/>
            <a:r>
              <a:t>Information represented by the data also needs to be coherent</a:t>
            </a:r>
          </a:p>
          <a:p>
            <a:pPr lvl="2"/>
            <a:r>
              <a:t>A change in the information should result in a single update to a tuple</a:t>
            </a:r>
          </a:p>
          <a:p>
            <a:pPr lvl="2"/>
            <a:r>
              <a:t>Otherwise, programming errors are likely to render the information incoherent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eginnings: I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Beginnings: IDS</a:t>
            </a:r>
          </a:p>
        </p:txBody>
      </p:sp>
      <p:sp>
        <p:nvSpPr>
          <p:cNvPr id="135" name="1960:  General Electric: Bachman (Turing Award)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1960:  General Electric: Bachman (Turing Award):</a:t>
            </a:r>
          </a:p>
          <a:p>
            <a:pPr lvl="1"/>
            <a:r>
              <a:t>MIACS Materials/Manufacturing/Management Information and Control system</a:t>
            </a:r>
          </a:p>
          <a:p>
            <a:pPr lvl="1"/>
            <a:r>
              <a:t>Integrated Data Store (IDS) </a:t>
            </a:r>
          </a:p>
          <a:p>
            <a:pPr lvl="1"/>
            <a:r>
              <a:t>Problem Controller operating system</a:t>
            </a:r>
          </a:p>
          <a:p>
            <a:pPr lvl="3"/>
            <a:r>
              <a:t>early transactional support</a:t>
            </a:r>
          </a:p>
          <a:p>
            <a:pPr lvl="1"/>
            <a:r>
              <a:t>Data Structure Diagram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lational Databa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Relational Databases</a:t>
            </a:r>
          </a:p>
        </p:txBody>
      </p:sp>
      <p:sp>
        <p:nvSpPr>
          <p:cNvPr id="226" name="Notation of keys supports bot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1900"/>
              </a:spcBef>
              <a:defRPr sz="3040"/>
            </a:pPr>
            <a:r>
              <a:t>Notation of keys supports both</a:t>
            </a:r>
          </a:p>
          <a:p>
            <a:pPr lvl="1" marL="844550" indent="-422275" defTabSz="554990">
              <a:spcBef>
                <a:spcPts val="1900"/>
              </a:spcBef>
              <a:defRPr sz="3040"/>
            </a:pPr>
            <a:r>
              <a:t>Artificial keys:  an auto-generated ID that characterizes each tuple uniquely</a:t>
            </a:r>
          </a:p>
          <a:p>
            <a:pPr lvl="1" marL="844550" indent="-422275" defTabSz="554990">
              <a:spcBef>
                <a:spcPts val="1900"/>
              </a:spcBef>
              <a:defRPr sz="3040"/>
            </a:pPr>
            <a:r>
              <a:t>A or a combination of attributes that are unique to the tuple (for all eternity)</a:t>
            </a:r>
          </a:p>
          <a:p>
            <a:pPr lvl="2" marL="1266825" indent="-422275" defTabSz="554990">
              <a:spcBef>
                <a:spcPts val="1900"/>
              </a:spcBef>
              <a:defRPr sz="3040"/>
            </a:pPr>
            <a:r>
              <a:t>Movie database example:</a:t>
            </a:r>
          </a:p>
          <a:p>
            <a:pPr lvl="3" marL="1689100" indent="-422275" defTabSz="554990">
              <a:spcBef>
                <a:spcPts val="1900"/>
              </a:spcBef>
              <a:defRPr sz="3040"/>
            </a:pPr>
            <a:r>
              <a:t>Title is not sufficient, there were two King Kong movies</a:t>
            </a:r>
          </a:p>
          <a:p>
            <a:pPr lvl="3" marL="1689100" indent="-422275" defTabSz="554990">
              <a:spcBef>
                <a:spcPts val="1900"/>
              </a:spcBef>
              <a:defRPr sz="3040"/>
            </a:pPr>
            <a:r>
              <a:t>Underline keys in a scheme</a:t>
            </a:r>
          </a:p>
          <a:p>
            <a:pPr lvl="3" marL="1689100" indent="-422275" defTabSz="554990">
              <a:spcBef>
                <a:spcPts val="1900"/>
              </a:spcBef>
              <a:defRPr sz="304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Movies(</a:t>
            </a:r>
            <a:r>
              <a:rPr u="sng">
                <a:latin typeface="Courier New"/>
                <a:ea typeface="Courier New"/>
                <a:cs typeface="Courier New"/>
                <a:sym typeface="Courier New"/>
              </a:rPr>
              <a:t>title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u="sng">
                <a:latin typeface="Courier New"/>
                <a:ea typeface="Courier New"/>
                <a:cs typeface="Courier New"/>
                <a:sym typeface="Courier New"/>
              </a:rPr>
              <a:t>year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, length, genre)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Relational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Relational </a:t>
            </a:r>
          </a:p>
          <a:p>
            <a:pPr defTabSz="484886">
              <a:defRPr sz="6640"/>
            </a:pPr>
            <a:r>
              <a:t>Databases</a:t>
            </a:r>
          </a:p>
        </p:txBody>
      </p:sp>
      <p:sp>
        <p:nvSpPr>
          <p:cNvPr id="229" name="SQL is descriptiv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SQL is </a:t>
            </a:r>
            <a:r>
              <a:rPr b="1" u="sng"/>
              <a:t>descriptive</a:t>
            </a:r>
          </a:p>
          <a:p>
            <a:pPr lvl="1"/>
            <a:r>
              <a:t>Does not provide a way to obtain the result</a:t>
            </a:r>
          </a:p>
          <a:p>
            <a:pPr lvl="2"/>
            <a:r>
              <a:t>This is left to the DBMS itself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32" name="DBM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DBMS:</a:t>
            </a:r>
          </a:p>
          <a:p>
            <a:pPr lvl="1"/>
            <a:r>
              <a:t>Conventional users and application programs ask for data or modify data</a:t>
            </a:r>
          </a:p>
          <a:p>
            <a:pPr lvl="1"/>
            <a:r>
              <a:t>Database administrator: define and change </a:t>
            </a:r>
            <a:r>
              <a:rPr i="1"/>
              <a:t>structure </a:t>
            </a:r>
            <a:r>
              <a:t>(</a:t>
            </a:r>
            <a:r>
              <a:rPr b="1" i="1"/>
              <a:t>schema</a:t>
            </a:r>
            <a:r>
              <a:t>) of a data base</a:t>
            </a:r>
          </a:p>
          <a:p>
            <a:pPr/>
            <a:r>
              <a:t>Data Definition Language</a:t>
            </a:r>
          </a:p>
          <a:p>
            <a:pPr lvl="1"/>
            <a:r>
              <a:t>Commands alter schema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78525" y="105105"/>
            <a:ext cx="7047750" cy="93754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37" name="Query Process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Query Processing</a:t>
            </a:r>
          </a:p>
          <a:p>
            <a:pPr lvl="1"/>
            <a:r>
              <a:t>Parsed and optimized by a query compiler</a:t>
            </a:r>
          </a:p>
          <a:p>
            <a:pPr lvl="1"/>
            <a:r>
              <a:t>Results in query plan</a:t>
            </a:r>
          </a:p>
          <a:p>
            <a:pPr lvl="1"/>
            <a:r>
              <a:t>Execution engine requests small pieces of data</a:t>
            </a:r>
          </a:p>
          <a:p>
            <a:pPr lvl="2"/>
            <a:r>
              <a:t>Records or tuples of a relation</a:t>
            </a:r>
          </a:p>
          <a:p>
            <a:pPr lvl="1"/>
            <a:r>
              <a:t>Made to Index / File / Record Manager</a:t>
            </a:r>
          </a:p>
          <a:p>
            <a:pPr lvl="2"/>
            <a:r>
              <a:t>Knows about data files, format and size of records</a:t>
            </a:r>
          </a:p>
          <a:p>
            <a:pPr lvl="2"/>
            <a:r>
              <a:t>Knows about index files (to find records faster)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40" name="Query Processing (cont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Query Processing (cont)</a:t>
            </a:r>
          </a:p>
          <a:p>
            <a:pPr lvl="1"/>
            <a:r>
              <a:t>Requests for data are passed to the buffer manager</a:t>
            </a:r>
          </a:p>
          <a:p>
            <a:pPr lvl="1"/>
            <a:r>
              <a:t>Buffer manager brings pages / disk blocks from storage</a:t>
            </a:r>
          </a:p>
          <a:p>
            <a:pPr lvl="1"/>
            <a:r>
              <a:t>Mediated by storage manager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43" name="Transaction Process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Transaction Processing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Goal: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Atomicity</a:t>
            </a:r>
          </a:p>
          <a:p>
            <a:pPr lvl="3" marL="1475739" indent="-368934" defTabSz="484886">
              <a:spcBef>
                <a:spcPts val="1800"/>
              </a:spcBef>
              <a:defRPr sz="2656"/>
            </a:pPr>
            <a:r>
              <a:t>Updates either happen or do not happen at all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Isolation</a:t>
            </a:r>
          </a:p>
          <a:p>
            <a:pPr lvl="3" marL="1475739" indent="-368934" defTabSz="484886">
              <a:spcBef>
                <a:spcPts val="1800"/>
              </a:spcBef>
              <a:defRPr sz="2656"/>
            </a:pPr>
            <a:r>
              <a:t>Updates appear as if they were the only ones processed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Durability</a:t>
            </a:r>
          </a:p>
          <a:p>
            <a:pPr lvl="3" marL="1475739" indent="-368934" defTabSz="484886">
              <a:spcBef>
                <a:spcPts val="1800"/>
              </a:spcBef>
              <a:defRPr sz="2656"/>
            </a:pPr>
            <a:r>
              <a:t>Updates do not get lost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Consistency</a:t>
            </a:r>
          </a:p>
          <a:p>
            <a:pPr lvl="3" marL="1475739" indent="-368934" defTabSz="484886">
              <a:spcBef>
                <a:spcPts val="1800"/>
              </a:spcBef>
              <a:defRPr sz="2656"/>
            </a:pPr>
            <a:r>
              <a:t>Properties of / among data is maintained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46" name="Transaction Process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Transaction Processing</a:t>
            </a:r>
          </a:p>
          <a:p>
            <a:pPr lvl="1"/>
            <a:r>
              <a:t>Concurrency control manager aka scheduler</a:t>
            </a:r>
          </a:p>
          <a:p>
            <a:pPr lvl="2"/>
            <a:r>
              <a:t>Responsible for atomicity and isolation</a:t>
            </a:r>
          </a:p>
          <a:p>
            <a:pPr lvl="1"/>
            <a:r>
              <a:t>Logging and recovery manager</a:t>
            </a:r>
          </a:p>
          <a:p>
            <a:pPr lvl="2"/>
            <a:r>
              <a:t>Responsible for durability of transactions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49" name="Storage and Buffer Manage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Storage and Buffer Management</a:t>
            </a:r>
          </a:p>
          <a:p>
            <a:pPr lvl="1"/>
            <a:r>
              <a:t>Data usually resides in secondary storage</a:t>
            </a:r>
          </a:p>
          <a:p>
            <a:pPr lvl="2"/>
            <a:r>
              <a:t>Hard disk</a:t>
            </a:r>
          </a:p>
          <a:p>
            <a:pPr lvl="2"/>
            <a:r>
              <a:t>SSD</a:t>
            </a:r>
          </a:p>
          <a:p>
            <a:pPr lvl="1"/>
            <a:r>
              <a:t>Needs to be brought into RAM for reading / processing</a:t>
            </a:r>
          </a:p>
          <a:p>
            <a:pPr lvl="1"/>
            <a:r>
              <a:t>Storage manager controls placement of data on disk / SSD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52" name="Buffer manager partitions main memory  into buff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Buffer manager partitions main memory  into buffers</a:t>
            </a:r>
          </a:p>
          <a:p>
            <a:pPr lvl="2" marL="1280159" indent="-426719" defTabSz="560831">
              <a:spcBef>
                <a:spcPts val="2100"/>
              </a:spcBef>
              <a:defRPr sz="3072"/>
            </a:pPr>
            <a:r>
              <a:t>(Page-sized regions of memory) </a:t>
            </a:r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All other components interact with buffer manager for information on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Data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Metadata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Log Records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Statistics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Indexes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Beginnings: I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Beginnings: IDS</a:t>
            </a:r>
          </a:p>
        </p:txBody>
      </p:sp>
      <p:sp>
        <p:nvSpPr>
          <p:cNvPr id="138" name="Two big problems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Two big problems:</a:t>
            </a:r>
          </a:p>
          <a:p>
            <a:pPr lvl="1"/>
            <a:r>
              <a:t>Data is stored on tape in programmer defined formats</a:t>
            </a:r>
          </a:p>
          <a:p>
            <a:pPr lvl="2"/>
            <a:r>
              <a:t>Adding a field or changing the format means rewriting all data</a:t>
            </a:r>
          </a:p>
          <a:p>
            <a:pPr lvl="2"/>
            <a:r>
              <a:t>But the data is connected</a:t>
            </a:r>
          </a:p>
          <a:p>
            <a:pPr lvl="2"/>
            <a:r>
              <a:t>So, one change breaks many programs</a:t>
            </a:r>
          </a:p>
          <a:p>
            <a:pPr lvl="1"/>
            <a:r>
              <a:t>Today:  We have things like file systems and standardized file formats that makes this easier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55" name="Transaction processing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Transaction processing</a:t>
            </a:r>
          </a:p>
          <a:p>
            <a:pPr lvl="1"/>
            <a:r>
              <a:t>Transaction manager:</a:t>
            </a:r>
          </a:p>
          <a:p>
            <a:pPr lvl="2">
              <a:buSzPct val="80000"/>
              <a:defRPr i="1"/>
            </a:pPr>
            <a:r>
              <a:t>Logging</a:t>
            </a:r>
          </a:p>
          <a:p>
            <a:pPr lvl="2">
              <a:buSzPct val="80000"/>
              <a:defRPr i="1"/>
            </a:pPr>
            <a:r>
              <a:t>Concurrency control</a:t>
            </a:r>
          </a:p>
          <a:p>
            <a:pPr lvl="3">
              <a:buSzPct val="100000"/>
            </a:pPr>
            <a:r>
              <a:t>Typically uses locks</a:t>
            </a:r>
          </a:p>
          <a:p>
            <a:pPr lvl="4">
              <a:buSzPct val="100000"/>
            </a:pPr>
            <a:r>
              <a:t>Stored in the lock table</a:t>
            </a:r>
          </a:p>
          <a:p>
            <a:pPr lvl="2">
              <a:buSzPct val="80000"/>
              <a:defRPr i="1"/>
            </a:pPr>
            <a:r>
              <a:t>Deadlock Resolution</a:t>
            </a:r>
          </a:p>
          <a:p>
            <a:pPr lvl="3">
              <a:buSzPct val="100000"/>
            </a:pPr>
            <a:r>
              <a:t>Usually involves abort or rollback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58" name="Query process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Query processor</a:t>
            </a:r>
          </a:p>
          <a:p>
            <a:pPr lvl="1"/>
            <a:r>
              <a:t>Query compiler generates query plan</a:t>
            </a:r>
          </a:p>
          <a:p>
            <a:pPr lvl="1"/>
            <a:r>
              <a:t>Query compiler consists of</a:t>
            </a:r>
          </a:p>
          <a:p>
            <a:pPr lvl="2"/>
            <a:r>
              <a:t>Query parser</a:t>
            </a:r>
          </a:p>
          <a:p>
            <a:pPr lvl="2"/>
            <a:r>
              <a:t>Query preprocessor</a:t>
            </a:r>
          </a:p>
          <a:p>
            <a:pPr lvl="3"/>
            <a:r>
              <a:t>Semantic checks / changes parse tree</a:t>
            </a:r>
          </a:p>
          <a:p>
            <a:pPr lvl="2"/>
            <a:r>
              <a:t>Query optimizer</a:t>
            </a:r>
          </a:p>
          <a:p>
            <a:pPr lvl="3"/>
            <a:r>
              <a:t>Transforms initial query plan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Database Management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Database Management</a:t>
            </a:r>
          </a:p>
          <a:p>
            <a:pPr defTabSz="484886">
              <a:defRPr sz="6640"/>
            </a:pPr>
            <a:r>
              <a:t>System</a:t>
            </a:r>
          </a:p>
        </p:txBody>
      </p:sp>
      <p:sp>
        <p:nvSpPr>
          <p:cNvPr id="261" name="Query processo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Query processor</a:t>
            </a:r>
          </a:p>
          <a:p>
            <a:pPr lvl="1"/>
            <a:r>
              <a:t>Execution Engine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Beginnings: I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Beginnings: IDS</a:t>
            </a:r>
          </a:p>
        </p:txBody>
      </p:sp>
      <p:sp>
        <p:nvSpPr>
          <p:cNvPr id="141" name="Second problem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Second problem:</a:t>
            </a:r>
          </a:p>
          <a:p>
            <a:pPr lvl="1"/>
            <a:r>
              <a:t>Using Random access storage (disks) efficiently</a:t>
            </a:r>
          </a:p>
          <a:p>
            <a:pPr lvl="2"/>
            <a:r>
              <a:t>Easy to instruct program to pull data from a disk at a certain spot</a:t>
            </a:r>
          </a:p>
          <a:p>
            <a:pPr lvl="2"/>
            <a:r>
              <a:t>But need to find the spot</a:t>
            </a:r>
          </a:p>
          <a:p>
            <a:pPr/>
            <a:r>
              <a:t>Today:  File systems make this so much easier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Beginnings: I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Beginnings: IDS</a:t>
            </a:r>
          </a:p>
        </p:txBody>
      </p:sp>
      <p:sp>
        <p:nvSpPr>
          <p:cNvPr id="144" name="IDS integrates data fil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82270" indent="-382270" defTabSz="502412">
              <a:spcBef>
                <a:spcPts val="1800"/>
              </a:spcBef>
              <a:defRPr sz="2752"/>
            </a:pPr>
            <a:r>
              <a:t>IDS integrates data files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Allows programming in high level programs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IDS introduces:  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Storing and manipulating metadata about records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Enforces relationships between different record types</a:t>
            </a:r>
          </a:p>
          <a:p>
            <a:pPr lvl="3" marL="1529080" indent="-382270" defTabSz="502412">
              <a:spcBef>
                <a:spcPts val="1800"/>
              </a:spcBef>
              <a:defRPr sz="2752"/>
            </a:pPr>
            <a:r>
              <a:t>Ergo: protects database integrity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Introduces concept of transaction</a:t>
            </a:r>
          </a:p>
          <a:p>
            <a:pPr lvl="2" marL="1146810" indent="-382270" defTabSz="502412">
              <a:spcBef>
                <a:spcPts val="1800"/>
              </a:spcBef>
              <a:defRPr sz="2752"/>
            </a:pPr>
            <a:r>
              <a:t>A set of changes to records that need to be executed all or none at all</a:t>
            </a:r>
          </a:p>
          <a:p>
            <a:pPr marL="382270" indent="-382270" defTabSz="502412">
              <a:spcBef>
                <a:spcPts val="1800"/>
              </a:spcBef>
              <a:defRPr sz="2752"/>
            </a:pPr>
            <a:r>
              <a:t>First system that interacts with teletypers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Beginnings: I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Beginnings: IDS</a:t>
            </a:r>
          </a:p>
        </p:txBody>
      </p:sp>
      <p:sp>
        <p:nvSpPr>
          <p:cNvPr id="147" name="1964: Backup and recovery system was adde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1964: Backup and recovery system was added</a:t>
            </a:r>
          </a:p>
          <a:p>
            <a:pPr/>
            <a:r>
              <a:t>Report Generation was not integrated:</a:t>
            </a:r>
          </a:p>
          <a:p>
            <a:pPr lvl="1"/>
            <a:r>
              <a:t>All access to database is programmatic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Beginnings: Codasy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Beginnings: Codasyl</a:t>
            </a:r>
          </a:p>
        </p:txBody>
      </p:sp>
      <p:sp>
        <p:nvSpPr>
          <p:cNvPr id="150" name="CODASYL - standards body for data processing indust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368934" indent="-368934" defTabSz="484886">
              <a:spcBef>
                <a:spcPts val="1800"/>
              </a:spcBef>
              <a:defRPr sz="2656"/>
            </a:pPr>
            <a:r>
              <a:t>CODASYL - standards body for data processing industry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Created and promoted COBOL</a:t>
            </a:r>
          </a:p>
          <a:p>
            <a:pPr lvl="1" marL="737869" indent="-368934" defTabSz="484886">
              <a:spcBef>
                <a:spcPts val="1800"/>
              </a:spcBef>
              <a:defRPr sz="2656"/>
            </a:pPr>
            <a:r>
              <a:t>1969:  Report documenting foundational concepts and vocabulary: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Data Definition Language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Data Manipulation Language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Schemas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Data independence and program independence</a:t>
            </a:r>
          </a:p>
          <a:p>
            <a:pPr lvl="1" marL="737869" indent="-368934" defTabSz="484886">
              <a:spcBef>
                <a:spcPts val="1800"/>
              </a:spcBef>
              <a:defRPr b="1" sz="2656"/>
            </a:pPr>
            <a:r>
              <a:t>Adds: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“Privacy locks”</a:t>
            </a:r>
          </a:p>
          <a:p>
            <a:pPr lvl="2" marL="1106805" indent="-368934" defTabSz="484886">
              <a:spcBef>
                <a:spcPts val="1800"/>
              </a:spcBef>
              <a:defRPr sz="2656"/>
            </a:pPr>
            <a:r>
              <a:t>Sub-schemas (like modern views)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Underlying technolog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Underlying technology</a:t>
            </a:r>
          </a:p>
        </p:txBody>
      </p:sp>
      <p:sp>
        <p:nvSpPr>
          <p:cNvPr id="153" name="“Network Data Model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“Network Data Model”</a:t>
            </a:r>
          </a:p>
          <a:p>
            <a:pPr lvl="1"/>
            <a:r>
              <a:t>Data items are collections of </a:t>
            </a:r>
            <a:r>
              <a:rPr i="1"/>
              <a:t>records</a:t>
            </a:r>
            <a:endParaRPr i="1"/>
          </a:p>
          <a:p>
            <a:pPr lvl="1"/>
            <a:r>
              <a:t>Relationships among data is represented by </a:t>
            </a:r>
            <a:r>
              <a:rPr i="1"/>
              <a:t>links</a:t>
            </a:r>
            <a:endParaRPr i="1"/>
          </a:p>
          <a:p>
            <a:pPr lvl="2"/>
            <a:r>
              <a:t>basically, pointers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