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ySQL Marath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MySQL Marathon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49" name="SELECT…"/>
          <p:cNvSpPr txBox="1"/>
          <p:nvPr/>
        </p:nvSpPr>
        <p:spPr>
          <a:xfrm>
            <a:off x="1598141" y="2552700"/>
            <a:ext cx="9808518" cy="318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last_name, salary, from_date, to_date</a:t>
            </a:r>
          </a:p>
          <a:p>
            <a:pPr/>
            <a:r>
              <a:t>FROM</a:t>
            </a:r>
          </a:p>
          <a:p>
            <a:pPr/>
            <a:r>
              <a:t>    employees,</a:t>
            </a:r>
          </a:p>
          <a:p>
            <a:pPr/>
            <a:r>
              <a:t>    salaries</a:t>
            </a:r>
          </a:p>
          <a:p>
            <a:pPr/>
            <a:r>
              <a:t>WHERE</a:t>
            </a:r>
          </a:p>
          <a:p>
            <a:pPr/>
            <a:r>
              <a:t>    employees.emp_no = salaries.emp_no</a:t>
            </a:r>
          </a:p>
          <a:p>
            <a:pPr/>
            <a:r>
              <a:t>        AND salaries.salary &gt; 100000</a:t>
            </a:r>
          </a:p>
          <a:p>
            <a:pPr/>
            <a:r>
              <a:t>        AND salaries.to_date = '9999-01-01';</a:t>
            </a:r>
          </a:p>
        </p:txBody>
      </p:sp>
      <p:sp>
        <p:nvSpPr>
          <p:cNvPr id="150" name="We do not need to preface the attributes with the table name if they are unambiguous…"/>
          <p:cNvSpPr txBox="1"/>
          <p:nvPr>
            <p:ph type="body" sz="half" idx="1"/>
          </p:nvPr>
        </p:nvSpPr>
        <p:spPr>
          <a:xfrm>
            <a:off x="952500" y="6114553"/>
            <a:ext cx="11099800" cy="2762747"/>
          </a:xfrm>
          <a:prstGeom prst="rect">
            <a:avLst/>
          </a:prstGeom>
        </p:spPr>
        <p:txBody>
          <a:bodyPr anchor="t"/>
          <a:lstStyle/>
          <a:p>
            <a:pPr/>
            <a:r>
              <a:t>We do not need to preface the attributes with the table name if they are unambiguous</a:t>
            </a:r>
          </a:p>
          <a:p>
            <a:pPr/>
            <a:r>
              <a:t>Notice how we pile on conditions</a:t>
            </a:r>
          </a:p>
          <a:p>
            <a:pPr/>
            <a:r>
              <a:t>Since we are accessing two tables, we can also use a join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53" name="SELECT…"/>
          <p:cNvSpPr txBox="1"/>
          <p:nvPr/>
        </p:nvSpPr>
        <p:spPr>
          <a:xfrm>
            <a:off x="1913830" y="3282950"/>
            <a:ext cx="9808519" cy="318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last_name, salary, from_date, to_date</a:t>
            </a:r>
          </a:p>
          <a:p>
            <a:pPr/>
            <a:r>
              <a:t>FROM</a:t>
            </a:r>
          </a:p>
          <a:p>
            <a:pPr/>
            <a:r>
              <a:t>    employees</a:t>
            </a:r>
          </a:p>
          <a:p>
            <a:pPr/>
            <a:r>
              <a:t>        JOIN</a:t>
            </a:r>
          </a:p>
          <a:p>
            <a:pPr/>
            <a:r>
              <a:t>    salaries ON employees.emp_no = salaries.emp_no</a:t>
            </a:r>
          </a:p>
          <a:p>
            <a:pPr/>
            <a:r>
              <a:t>WHERE</a:t>
            </a:r>
          </a:p>
          <a:p>
            <a:pPr/>
            <a:r>
              <a:t>    salaries.salary &gt; 100000</a:t>
            </a:r>
          </a:p>
          <a:p>
            <a:pPr/>
            <a:r>
              <a:t>        AND salaries.to_date = '9999-01-01';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56" name="Use the in-clause to find all employees with first name Denis or Elvi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the in-clause to find all employees with first name Denis or Elvis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59" name="SELECT…"/>
          <p:cNvSpPr txBox="1"/>
          <p:nvPr/>
        </p:nvSpPr>
        <p:spPr>
          <a:xfrm>
            <a:off x="3135138" y="3238499"/>
            <a:ext cx="6734524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	first_name, last_name, gender</a:t>
            </a:r>
          </a:p>
          <a:p>
            <a:pPr/>
            <a:r>
              <a:t>FROM </a:t>
            </a:r>
          </a:p>
          <a:p>
            <a:pPr/>
            <a:r>
              <a:t>	employees</a:t>
            </a:r>
          </a:p>
          <a:p>
            <a:pPr/>
            <a:r>
              <a:t>WHERE</a:t>
            </a:r>
          </a:p>
          <a:p>
            <a:pPr/>
            <a:r>
              <a:t>	first_name in ('Denis', 'Elvis');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62" name="Find how many employees were hired in 1998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how many employees were hired in 1998 </a:t>
            </a:r>
          </a:p>
          <a:p>
            <a:pPr lvl="1"/>
            <a:r>
              <a:t>Remember that LIKE allows similarity queries</a:t>
            </a:r>
          </a:p>
          <a:p>
            <a:pPr lvl="2"/>
            <a:r>
              <a:t>Wild cards:</a:t>
            </a:r>
          </a:p>
          <a:p>
            <a:pPr lvl="2"/>
            <a:r>
              <a:t>%  — any sequence of characters </a:t>
            </a:r>
          </a:p>
          <a:p>
            <a:pPr lvl="2"/>
            <a:r>
              <a:t>_  (underscore) a single character</a:t>
            </a:r>
          </a:p>
          <a:p>
            <a:pPr lvl="2"/>
            <a:r>
              <a:t>*  (asterisk)  anything</a:t>
            </a:r>
          </a:p>
          <a:p>
            <a:pPr lvl="1"/>
            <a:r>
              <a:t>Remember count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65" name="SELECT…"/>
          <p:cNvSpPr txBox="1"/>
          <p:nvPr/>
        </p:nvSpPr>
        <p:spPr>
          <a:xfrm>
            <a:off x="3866777" y="3581399"/>
            <a:ext cx="5271245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COUNT(*)</a:t>
            </a:r>
          </a:p>
          <a:p>
            <a:pPr/>
            <a:r>
              <a:t>FROM</a:t>
            </a:r>
          </a:p>
          <a:p>
            <a:pPr/>
            <a:r>
              <a:t>    employees</a:t>
            </a:r>
          </a:p>
          <a:p>
            <a:pPr/>
            <a:r>
              <a:t>WHERE</a:t>
            </a:r>
          </a:p>
          <a:p>
            <a:pPr/>
            <a:r>
              <a:t>	hire_date LIKE ('1998%');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68" name="Use   'BETWEEN' — 'AND' to find the first, last name, salary, and timeframe of the salalry of all employees that made at one point between 40,000 and 50,000 dollars in salar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  'BETWEEN' — 'AND' to find the first, last name, salary, and timeframe of the salalry of all employees that made at one point between 40,000 and 50,000 dollars in salary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71" name="SELECT…"/>
          <p:cNvSpPr txBox="1"/>
          <p:nvPr/>
        </p:nvSpPr>
        <p:spPr>
          <a:xfrm>
            <a:off x="643830" y="2374899"/>
            <a:ext cx="9661079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</a:t>
            </a:r>
          </a:p>
          <a:p>
            <a:pPr/>
            <a:r>
              <a:t>	first_name, last_name, salary, from_date, to_date</a:t>
            </a:r>
          </a:p>
          <a:p>
            <a:pPr/>
            <a:r>
              <a:t>FROM </a:t>
            </a:r>
          </a:p>
          <a:p>
            <a:pPr/>
            <a:r>
              <a:t>	employees, salaries </a:t>
            </a:r>
          </a:p>
          <a:p>
            <a:pPr/>
            <a:r>
              <a:t>WHERE</a:t>
            </a:r>
          </a:p>
          <a:p>
            <a:pPr/>
            <a:r>
              <a:t>	employees.emp_no = salaries.emp_no</a:t>
            </a:r>
          </a:p>
          <a:p>
            <a:pPr/>
            <a:r>
              <a:t>    AND salary BETWEEN 40000 AND 50000;</a:t>
            </a:r>
          </a:p>
        </p:txBody>
      </p:sp>
      <p:sp>
        <p:nvSpPr>
          <p:cNvPr id="172" name="SELECT…"/>
          <p:cNvSpPr txBox="1"/>
          <p:nvPr/>
        </p:nvSpPr>
        <p:spPr>
          <a:xfrm>
            <a:off x="643830" y="5930899"/>
            <a:ext cx="9808519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last_name, salary, from_date, to_date</a:t>
            </a:r>
          </a:p>
          <a:p>
            <a:pPr/>
            <a:r>
              <a:t>FROM</a:t>
            </a:r>
          </a:p>
          <a:p>
            <a:pPr/>
            <a:r>
              <a:t>    employees</a:t>
            </a:r>
          </a:p>
          <a:p>
            <a:pPr/>
            <a:r>
              <a:t>        JOIN</a:t>
            </a:r>
          </a:p>
          <a:p>
            <a:pPr/>
            <a:r>
              <a:t>    salaries ON employees.emp_no = salaries.emp_no</a:t>
            </a:r>
          </a:p>
          <a:p>
            <a:pPr/>
            <a:r>
              <a:t>WHERE</a:t>
            </a:r>
          </a:p>
          <a:p>
            <a:pPr/>
            <a:r>
              <a:t>    employees.emp_no = salaries.emp_no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75" name="Use BETWEEN — AND to find all employees with first name that were hired between March 1 1988 and June 1 1988 and whose first name is 'Gunilla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BETWEEN — AND to find all employees with first name that were hired between March 1 1988 and June 1 1988 and whose first name is 'Gunilla'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olution"/>
          <p:cNvSpPr txBox="1"/>
          <p:nvPr>
            <p:ph type="title"/>
          </p:nvPr>
        </p:nvSpPr>
        <p:spPr>
          <a:xfrm>
            <a:off x="952500" y="4318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78" name="SELECT…"/>
          <p:cNvSpPr txBox="1"/>
          <p:nvPr/>
        </p:nvSpPr>
        <p:spPr>
          <a:xfrm>
            <a:off x="2220590" y="4489449"/>
            <a:ext cx="8563621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</a:t>
            </a:r>
          </a:p>
          <a:p>
            <a:pPr/>
            <a:r>
              <a:t>	first_name, last_name, hire_date</a:t>
            </a:r>
          </a:p>
          <a:p>
            <a:pPr/>
            <a:r>
              <a:t>FROM </a:t>
            </a:r>
          </a:p>
          <a:p>
            <a:pPr/>
            <a:r>
              <a:t>	employees</a:t>
            </a:r>
          </a:p>
          <a:p>
            <a:pPr/>
            <a:r>
              <a:t>WHERE</a:t>
            </a:r>
          </a:p>
          <a:p>
            <a:pPr/>
            <a:r>
              <a:t>	hire_date BETWEEN '1986-3-1' AND '1986-6-1'</a:t>
            </a:r>
          </a:p>
          <a:p>
            <a:pPr/>
            <a:r>
              <a:t>    AND first_name = 'Gunilla';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MySQL Mara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MySQL Marathon</a:t>
            </a:r>
          </a:p>
        </p:txBody>
      </p:sp>
      <p:sp>
        <p:nvSpPr>
          <p:cNvPr id="122" name="Build the employees database again from Module 4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Build the employees database again from Module 4</a:t>
            </a:r>
          </a:p>
          <a:p>
            <a:pPr/>
            <a:r>
              <a:t>Idea:  Practice your SQL</a:t>
            </a:r>
          </a:p>
          <a:p>
            <a:pPr/>
          </a:p>
          <a:p>
            <a:pPr lvl="1"/>
            <a:r>
              <a:t>Open the sql script downloaded from the website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81" name="What is the average life-time salary of people hired in 1985 compared to people hired in 1989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the average life-time salary of people hired in 1985 compared to people hired in 1989</a:t>
            </a:r>
          </a:p>
          <a:p>
            <a:pPr lvl="1"/>
            <a:r>
              <a:t>Hint: you need to calculate two averages.  First the average for a single employees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84" name="SELECT AVG(Averages.indAvg)…"/>
          <p:cNvSpPr txBox="1"/>
          <p:nvPr/>
        </p:nvSpPr>
        <p:spPr>
          <a:xfrm>
            <a:off x="500682" y="3378200"/>
            <a:ext cx="12003436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AVG(Averages.indAvg) </a:t>
            </a:r>
          </a:p>
          <a:p>
            <a:pPr/>
            <a:r>
              <a:t>FROM	(</a:t>
            </a:r>
          </a:p>
          <a:p>
            <a:pPr/>
            <a:r>
              <a:t>SELECT </a:t>
            </a:r>
          </a:p>
          <a:p>
            <a:pPr/>
            <a:r>
              <a:t>    AVG(salary) AS indAvg</a:t>
            </a:r>
          </a:p>
          <a:p>
            <a:pPr/>
            <a:r>
              <a:t>FROM</a:t>
            </a:r>
          </a:p>
          <a:p>
            <a:pPr/>
            <a:r>
              <a:t>    employees,</a:t>
            </a:r>
          </a:p>
          <a:p>
            <a:pPr/>
            <a:r>
              <a:t>    salaries</a:t>
            </a:r>
          </a:p>
          <a:p>
            <a:pPr/>
            <a:r>
              <a:t>WHERE</a:t>
            </a:r>
          </a:p>
          <a:p>
            <a:pPr/>
            <a:r>
              <a:t>    salaries.emp_no = employees.emp_no</a:t>
            </a:r>
          </a:p>
          <a:p>
            <a:pPr/>
            <a:r>
              <a:t>        AND employees.hire_date BETWEEN '1989-1-1' AND '1990-1-1'</a:t>
            </a:r>
          </a:p>
          <a:p>
            <a:pPr/>
            <a:r>
              <a:t>GROUP BY employees.emp_no) as Averages;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87" name="Here we have an inner table that we need to give its own alia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we have an inner table that we need to give its own alias.</a:t>
            </a:r>
          </a:p>
          <a:p>
            <a:pPr lvl="1"/>
            <a:r>
              <a:t>You notice that you forget it because the workbench gives you an error.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90" name="WHERE versus HAV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WHERE versus HAVING</a:t>
            </a:r>
          </a:p>
          <a:p>
            <a:pPr lvl="1"/>
            <a:r>
              <a:t>Example:</a:t>
            </a:r>
          </a:p>
          <a:p>
            <a:pPr lvl="2"/>
            <a:r>
              <a:t>Extract all first names from the employees table that appear more than three times, but only for employees hired after January 1 1999.</a:t>
            </a:r>
          </a:p>
          <a:p>
            <a:pPr lvl="1"/>
            <a:r>
              <a:t>The second condition is the selection of records, so that is a WHERE clause</a:t>
            </a:r>
          </a:p>
          <a:p>
            <a:pPr lvl="1"/>
            <a:r>
              <a:t>The first condition (count) is a condition after the grouping, so it is a HAVING clause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93" name="SELECT…"/>
          <p:cNvSpPr txBox="1"/>
          <p:nvPr/>
        </p:nvSpPr>
        <p:spPr>
          <a:xfrm>
            <a:off x="3427238" y="3282950"/>
            <a:ext cx="6150324" cy="318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COUNT(first_name)</a:t>
            </a:r>
          </a:p>
          <a:p>
            <a:pPr/>
            <a:r>
              <a:t>FROM</a:t>
            </a:r>
          </a:p>
          <a:p>
            <a:pPr/>
            <a:r>
              <a:t>    employees</a:t>
            </a:r>
          </a:p>
          <a:p>
            <a:pPr/>
            <a:r>
              <a:t>WHERE</a:t>
            </a:r>
          </a:p>
          <a:p>
            <a:pPr/>
            <a:r>
              <a:t>    hire_date &gt; '1999-01-01'</a:t>
            </a:r>
          </a:p>
          <a:p>
            <a:pPr/>
            <a:r>
              <a:t>GROUP BY first_name</a:t>
            </a:r>
          </a:p>
          <a:p>
            <a:pPr/>
            <a:r>
              <a:t>HAVING COUNT(first_name) &gt; 3</a:t>
            </a:r>
          </a:p>
          <a:p>
            <a:pPr/>
            <a:r>
              <a:t>ORDER BY COUNT(first_name) DESC;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96" name="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Problem:</a:t>
            </a:r>
          </a:p>
          <a:p>
            <a:pPr lvl="1"/>
            <a:r>
              <a:t>Select the number of employees who have had more than one contract after 2000</a:t>
            </a:r>
          </a:p>
          <a:p>
            <a:pPr lvl="2"/>
            <a:r>
              <a:t>Use the dept_emp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99" name="SELECT…"/>
          <p:cNvSpPr txBox="1"/>
          <p:nvPr/>
        </p:nvSpPr>
        <p:spPr>
          <a:xfrm>
            <a:off x="2604145" y="3111500"/>
            <a:ext cx="7796511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last_name</a:t>
            </a:r>
          </a:p>
          <a:p>
            <a:pPr/>
            <a:r>
              <a:t>FROM</a:t>
            </a:r>
          </a:p>
          <a:p>
            <a:pPr/>
            <a:r>
              <a:t>    dept_emp,</a:t>
            </a:r>
          </a:p>
          <a:p>
            <a:pPr/>
            <a:r>
              <a:t>    employees</a:t>
            </a:r>
          </a:p>
          <a:p>
            <a:pPr/>
            <a:r>
              <a:t>WHERE</a:t>
            </a:r>
          </a:p>
          <a:p>
            <a:pPr/>
            <a:r>
              <a:t>    dept_emp.emp_no = employees.emp_no</a:t>
            </a:r>
          </a:p>
          <a:p>
            <a:pPr/>
            <a:r>
              <a:t>    AND employees.hire_date &gt; '2000-01-01'</a:t>
            </a:r>
          </a:p>
          <a:p>
            <a:pPr/>
            <a:r>
              <a:t>GROUP BY employees.emp_no</a:t>
            </a:r>
          </a:p>
          <a:p>
            <a:pPr/>
            <a:r>
              <a:t>HAVING COUNT(dept_emp.from_date) &gt; 1;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Update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Update Statements</a:t>
            </a:r>
          </a:p>
        </p:txBody>
      </p:sp>
      <p:sp>
        <p:nvSpPr>
          <p:cNvPr id="202" name="Remember commits and rollbac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Remember commits and rollbacks</a:t>
            </a:r>
          </a:p>
          <a:p>
            <a:pPr/>
            <a:r>
              <a:t>Go to the SQL workbench and disable automatic commit</a:t>
            </a:r>
          </a:p>
          <a:p>
            <a:pPr lvl="1"/>
            <a:r>
              <a:t>Click on the right button to enable the commit and rollback buttons</a:t>
            </a:r>
          </a:p>
        </p:txBody>
      </p:sp>
      <p:pic>
        <p:nvPicPr>
          <p:cNvPr id="203" name="Screen Shot 2020-03-18 at 11.54.48 PM.png" descr="Screen Shot 2020-03-18 at 11.54.4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9220" y="5599509"/>
            <a:ext cx="10845801" cy="2438401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Rectangle"/>
          <p:cNvSpPr/>
          <p:nvPr/>
        </p:nvSpPr>
        <p:spPr>
          <a:xfrm>
            <a:off x="6125914" y="6850459"/>
            <a:ext cx="1270001" cy="549722"/>
          </a:xfrm>
          <a:prstGeom prst="rect">
            <a:avLst/>
          </a:prstGeom>
          <a:ln w="63500">
            <a:solidFill>
              <a:srgbClr val="FF0411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Update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Update Statements</a:t>
            </a:r>
          </a:p>
        </p:txBody>
      </p:sp>
      <p:sp>
        <p:nvSpPr>
          <p:cNvPr id="207" name="Change the record with employee number 99901 to your dat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Change the record with employee number 99901 to your data</a:t>
            </a:r>
          </a:p>
          <a:p>
            <a:pPr/>
            <a:r>
              <a:t>Before and after, check the values, then rollback and check the values for employee number 99901 again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10" name="UPDATE…"/>
          <p:cNvSpPr txBox="1"/>
          <p:nvPr/>
        </p:nvSpPr>
        <p:spPr>
          <a:xfrm>
            <a:off x="3793058" y="3117849"/>
            <a:ext cx="5418684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UPDATE</a:t>
            </a:r>
          </a:p>
          <a:p>
            <a:pPr/>
            <a:r>
              <a:t>    employees</a:t>
            </a:r>
          </a:p>
          <a:p>
            <a:pPr/>
            <a:r>
              <a:t>SET</a:t>
            </a:r>
          </a:p>
          <a:p>
            <a:pPr/>
            <a:r>
              <a:t>	first_name = 'Thomas',</a:t>
            </a:r>
          </a:p>
          <a:p>
            <a:pPr/>
            <a:r>
              <a:t>    last_name = 'Schwarz',</a:t>
            </a:r>
          </a:p>
          <a:p>
            <a:pPr/>
            <a:r>
              <a:t>    birth_date = '2000-12-15'</a:t>
            </a:r>
          </a:p>
          <a:p>
            <a:pPr/>
            <a:r>
              <a:t>WHERE</a:t>
            </a:r>
          </a:p>
          <a:p>
            <a:pPr/>
            <a:r>
              <a:t>    emp_no = 99901;</a:t>
            </a:r>
          </a:p>
          <a:p>
            <a:pPr/>
            <a:r>
              <a:t>    </a:t>
            </a:r>
          </a:p>
          <a:p>
            <a:pPr/>
            <a:r>
              <a:t>SELECT </a:t>
            </a:r>
          </a:p>
          <a:p>
            <a:pPr/>
            <a:r>
              <a:t>    * </a:t>
            </a:r>
          </a:p>
          <a:p>
            <a:pPr/>
            <a:r>
              <a:t>FROM</a:t>
            </a:r>
          </a:p>
          <a:p>
            <a:pPr/>
            <a:r>
              <a:t>    employees </a:t>
            </a:r>
          </a:p>
          <a:p>
            <a:pPr/>
            <a:r>
              <a:t>WHERE </a:t>
            </a:r>
          </a:p>
          <a:p>
            <a:pPr/>
            <a:r>
              <a:t>    emp_no = 99901;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25" name="Find out who is the employee with ID 20177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out who is the employee with ID 201771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Update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Update Statements</a:t>
            </a:r>
          </a:p>
        </p:txBody>
      </p:sp>
      <p:sp>
        <p:nvSpPr>
          <p:cNvPr id="213" name="Change the to_date to April 1, 2020 for all open-ended contracts (ending at 9999-01-01)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Change the to_date to April 1, 2020 for all open-ended contracts (ending at 9999-01-01).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16" name="UPDATE…"/>
          <p:cNvSpPr txBox="1"/>
          <p:nvPr/>
        </p:nvSpPr>
        <p:spPr>
          <a:xfrm>
            <a:off x="4049687" y="3797299"/>
            <a:ext cx="4905426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UPDATE</a:t>
            </a:r>
          </a:p>
          <a:p>
            <a:pPr/>
            <a:r>
              <a:t>	salaries</a:t>
            </a:r>
          </a:p>
          <a:p>
            <a:pPr/>
            <a:r>
              <a:t>SET</a:t>
            </a:r>
          </a:p>
          <a:p>
            <a:pPr/>
            <a:r>
              <a:t>	to_date = '2020-04-01'</a:t>
            </a:r>
          </a:p>
          <a:p>
            <a:pPr/>
            <a:r>
              <a:t>WHERE</a:t>
            </a:r>
          </a:p>
          <a:p>
            <a:pPr/>
            <a:r>
              <a:t>	to_date = '9999-01-01';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Update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Update Statements</a:t>
            </a:r>
          </a:p>
        </p:txBody>
      </p:sp>
      <p:sp>
        <p:nvSpPr>
          <p:cNvPr id="219" name="Insert into departments a new department with dept_no d010 and dept_name 'Business Analytics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Insert into departments a new department with dept_no d010 and dept_name 'Business Analytics'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22" name="INSERT INTO departments…"/>
          <p:cNvSpPr txBox="1"/>
          <p:nvPr/>
        </p:nvSpPr>
        <p:spPr>
          <a:xfrm>
            <a:off x="2969964" y="3435349"/>
            <a:ext cx="7064872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INSERT INTO departments</a:t>
            </a:r>
          </a:p>
          <a:p>
            <a:pPr/>
            <a:r>
              <a:t>VALUES ('d010', 'Business Analytics');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Update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Update Statements</a:t>
            </a:r>
          </a:p>
        </p:txBody>
      </p:sp>
      <p:sp>
        <p:nvSpPr>
          <p:cNvPr id="225" name="Change the name of the 'Business Analytics' department into 'Data Analysis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Change the name of the 'Business Analytics' department into 'Data Analysis'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28" name="UPDATE…"/>
          <p:cNvSpPr txBox="1"/>
          <p:nvPr/>
        </p:nvSpPr>
        <p:spPr>
          <a:xfrm>
            <a:off x="3135138" y="3289300"/>
            <a:ext cx="6734524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UPDATE </a:t>
            </a:r>
          </a:p>
          <a:p>
            <a:pPr/>
            <a:r>
              <a:t>	departments</a:t>
            </a:r>
          </a:p>
          <a:p>
            <a:pPr/>
            <a:r>
              <a:t>SET</a:t>
            </a:r>
          </a:p>
          <a:p>
            <a:pPr/>
            <a:r>
              <a:t>	dept_name = 'Data Analysis'</a:t>
            </a:r>
          </a:p>
          <a:p>
            <a:pPr/>
            <a:r>
              <a:t>WHERE</a:t>
            </a:r>
          </a:p>
          <a:p>
            <a:pPr/>
            <a:r>
              <a:t>	dept_name = 'Business Analytics';</a:t>
            </a:r>
          </a:p>
          <a:p>
            <a:pPr/>
            <a:r>
              <a:t>    </a:t>
            </a:r>
          </a:p>
          <a:p>
            <a:pPr/>
          </a:p>
          <a:p>
            <a:pPr/>
          </a:p>
          <a:p>
            <a:pPr/>
          </a:p>
          <a:p>
            <a:pPr/>
            <a:r>
              <a:t>SELECT </a:t>
            </a:r>
          </a:p>
          <a:p>
            <a:pPr/>
            <a:r>
              <a:t>    *</a:t>
            </a:r>
          </a:p>
          <a:p>
            <a:pPr/>
            <a:r>
              <a:t>FROM</a:t>
            </a:r>
          </a:p>
          <a:p>
            <a:pPr/>
            <a:r>
              <a:t>    departments;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Aggregate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Aggregate Statements</a:t>
            </a:r>
          </a:p>
        </p:txBody>
      </p:sp>
      <p:sp>
        <p:nvSpPr>
          <p:cNvPr id="231" name="How many departments are there now in departments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many departments are there now in departments?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34" name="SELECT…"/>
          <p:cNvSpPr txBox="1"/>
          <p:nvPr/>
        </p:nvSpPr>
        <p:spPr>
          <a:xfrm>
            <a:off x="4981971" y="4559300"/>
            <a:ext cx="3040858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COUNT(*)</a:t>
            </a:r>
          </a:p>
          <a:p>
            <a:pPr/>
            <a:r>
              <a:t>FROM</a:t>
            </a:r>
          </a:p>
          <a:p>
            <a:pPr/>
            <a:r>
              <a:t>    departments;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Aggregate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Aggregate Statements</a:t>
            </a:r>
          </a:p>
        </p:txBody>
      </p:sp>
      <p:sp>
        <p:nvSpPr>
          <p:cNvPr id="237" name="Find the average salary of contracts after January 1, 1985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average salary of contracts after January 1, 1985</a:t>
            </a:r>
          </a:p>
          <a:p>
            <a:pPr lvl="1"/>
            <a:r>
              <a:t>Round to the nearest cent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40" name="SELECT…"/>
          <p:cNvSpPr txBox="1"/>
          <p:nvPr/>
        </p:nvSpPr>
        <p:spPr>
          <a:xfrm>
            <a:off x="3866777" y="3797299"/>
            <a:ext cx="5271245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</a:t>
            </a:r>
          </a:p>
          <a:p>
            <a:pPr/>
            <a:r>
              <a:t>	ROUND(AVG(salary),2)</a:t>
            </a:r>
          </a:p>
          <a:p>
            <a:pPr/>
            <a:r>
              <a:t>FROM</a:t>
            </a:r>
          </a:p>
          <a:p>
            <a:pPr/>
            <a:r>
              <a:t>	salaries</a:t>
            </a:r>
          </a:p>
          <a:p>
            <a:pPr/>
            <a:r>
              <a:t>WHERE</a:t>
            </a:r>
          </a:p>
          <a:p>
            <a:pPr/>
            <a:r>
              <a:t>	from_date &gt; '1985-01-01';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128" name="Ms. Fumitaka Gammag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Ms. Fumitaka Gammage:</a:t>
            </a:r>
          </a:p>
        </p:txBody>
      </p:sp>
      <p:sp>
        <p:nvSpPr>
          <p:cNvPr id="129" name="SELECT…"/>
          <p:cNvSpPr txBox="1"/>
          <p:nvPr/>
        </p:nvSpPr>
        <p:spPr>
          <a:xfrm>
            <a:off x="2924236" y="3644899"/>
            <a:ext cx="7156327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SELECT </a:t>
            </a:r>
          </a:p>
          <a:p>
            <a:pPr>
              <a:defRPr sz="2800"/>
            </a:pPr>
            <a:r>
              <a:t>    first_name, last_name, gender</a:t>
            </a:r>
          </a:p>
          <a:p>
            <a:pPr>
              <a:defRPr sz="2800"/>
            </a:pPr>
            <a:r>
              <a:t>FROM</a:t>
            </a:r>
          </a:p>
          <a:p>
            <a:pPr>
              <a:defRPr sz="2800"/>
            </a:pPr>
            <a:r>
              <a:t>    employees</a:t>
            </a:r>
          </a:p>
          <a:p>
            <a:pPr>
              <a:defRPr sz="2800"/>
            </a:pPr>
            <a:r>
              <a:t>WHERE</a:t>
            </a:r>
          </a:p>
          <a:p>
            <a:pPr>
              <a:defRPr sz="2800"/>
            </a:pPr>
            <a:r>
              <a:t>    emp_no = 201771;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JOIN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 Statements</a:t>
            </a:r>
          </a:p>
        </p:txBody>
      </p:sp>
      <p:sp>
        <p:nvSpPr>
          <p:cNvPr id="243" name="Find the first name, last name, gender, and department name together with their tenure of all department managers using a JOIN statemen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first name, last name, gender, and department name together with their tenure of all department managers using a JOIN statement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46" name="SELECT…"/>
          <p:cNvSpPr txBox="1"/>
          <p:nvPr/>
        </p:nvSpPr>
        <p:spPr>
          <a:xfrm>
            <a:off x="859730" y="3892549"/>
            <a:ext cx="11820526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last_name, gender, dept_name, from_date, to_date</a:t>
            </a:r>
          </a:p>
          <a:p>
            <a:pPr/>
            <a:r>
              <a:t>FROM</a:t>
            </a:r>
          </a:p>
          <a:p>
            <a:pPr/>
            <a:r>
              <a:t>    employees</a:t>
            </a:r>
          </a:p>
          <a:p>
            <a:pPr/>
            <a:r>
              <a:t>        JOIN</a:t>
            </a:r>
          </a:p>
          <a:p>
            <a:pPr/>
            <a:r>
              <a:t>    (dept_manager JOIN departments ON dept_manager.dept_no = departments.dept_no) </a:t>
            </a:r>
          </a:p>
          <a:p>
            <a:pPr/>
            <a:r>
              <a:t>    ON dept_manager.emp_no = employees.emp_no;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JOIN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 Statements</a:t>
            </a:r>
          </a:p>
        </p:txBody>
      </p:sp>
      <p:sp>
        <p:nvSpPr>
          <p:cNvPr id="249" name="Join the employees and the department manager table in order to find out whether any one with last name 'Markovitch'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Join the employees and the department manager table in order to find out whether any one with last name 'Markovitch'</a:t>
            </a:r>
          </a:p>
          <a:p>
            <a:pPr/>
            <a:r>
              <a:t>Order the results first by deptartment number, then by the employee number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52" name="SELECT…"/>
          <p:cNvSpPr txBox="1"/>
          <p:nvPr/>
        </p:nvSpPr>
        <p:spPr>
          <a:xfrm>
            <a:off x="2110412" y="3282950"/>
            <a:ext cx="9808519" cy="318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e.first_name, e.last_name, m.dept_no, m.from_date</a:t>
            </a:r>
          </a:p>
          <a:p>
            <a:pPr/>
            <a:r>
              <a:t>FROM</a:t>
            </a:r>
          </a:p>
          <a:p>
            <a:pPr/>
            <a:r>
              <a:t>    employees e</a:t>
            </a:r>
          </a:p>
          <a:p>
            <a:pPr/>
            <a:r>
              <a:t>        JOIN</a:t>
            </a:r>
          </a:p>
          <a:p>
            <a:pPr/>
            <a:r>
              <a:t>    dept_manager m ON e.emp_no = m.emp_no</a:t>
            </a:r>
          </a:p>
          <a:p>
            <a:pPr/>
            <a:r>
              <a:t>WHERE</a:t>
            </a:r>
          </a:p>
          <a:p>
            <a:pPr/>
            <a:r>
              <a:t>    e.last_name = 'Markovitch'</a:t>
            </a:r>
          </a:p>
          <a:p>
            <a:pPr/>
            <a:r>
              <a:t>ORDER BY m.dept_no DESC , e.emp_no;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JOIN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 Statements</a:t>
            </a:r>
          </a:p>
        </p:txBody>
      </p:sp>
      <p:sp>
        <p:nvSpPr>
          <p:cNvPr id="255" name="Remember that we introduced another depart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Remember that we introduced another department</a:t>
            </a:r>
          </a:p>
          <a:p>
            <a:pPr lvl="1"/>
            <a:r>
              <a:t>It has no manager, so it is not represented in the manager table.</a:t>
            </a:r>
          </a:p>
          <a:p>
            <a:pPr lvl="1"/>
            <a:r>
              <a:t>Create a table that shows all manager emp_no and their departments, but including the new department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58" name="SELECT…"/>
          <p:cNvSpPr txBox="1"/>
          <p:nvPr/>
        </p:nvSpPr>
        <p:spPr>
          <a:xfrm>
            <a:off x="2512690" y="3625849"/>
            <a:ext cx="7979421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*</a:t>
            </a:r>
          </a:p>
          <a:p>
            <a:pPr/>
            <a:r>
              <a:t>FROM</a:t>
            </a:r>
          </a:p>
          <a:p>
            <a:pPr/>
            <a:r>
              <a:t>	departments d  </a:t>
            </a:r>
          </a:p>
          <a:p>
            <a:pPr/>
            <a:r>
              <a:t>    LEFT JOIN </a:t>
            </a:r>
          </a:p>
          <a:p>
            <a:pPr/>
            <a:r>
              <a:t>    dept_manager m ON d.dept_no = m.dept_no</a:t>
            </a:r>
          </a:p>
          <a:p>
            <a:pPr/>
            <a:r>
              <a:t>ORDER BY d.dept_no;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JOIN Statem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JOIN Statements</a:t>
            </a:r>
          </a:p>
        </p:txBody>
      </p:sp>
      <p:sp>
        <p:nvSpPr>
          <p:cNvPr id="261" name="Select the first name, last name, the hire date, and the job title of all employees whose first name is 'Margareta' and whose last name is 'Markovitch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Select the first name, last name, the hire date, and the job title of all employees whose first name is 'Margareta' and whose last name is 'Markovitch'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264" name="SELECT…"/>
          <p:cNvSpPr txBox="1"/>
          <p:nvPr/>
        </p:nvSpPr>
        <p:spPr>
          <a:xfrm>
            <a:off x="697950" y="3091069"/>
            <a:ext cx="1130726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	e.first_name, e.last_name, t.title, t.from_date, t.to_date</a:t>
            </a:r>
          </a:p>
          <a:p>
            <a:pPr/>
            <a:r>
              <a:t>FROM</a:t>
            </a:r>
          </a:p>
          <a:p>
            <a:pPr/>
            <a:r>
              <a:t>	employees e JOIN titles t ON e.emp_no = t.emp_no</a:t>
            </a:r>
          </a:p>
          <a:p>
            <a:pPr/>
            <a:r>
              <a:t>WHERE </a:t>
            </a:r>
          </a:p>
          <a:p>
            <a:pPr/>
            <a:r>
              <a:t>   e.first_name = 'Margareta' and e.last_name = 'Markovitch';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32" name="Find out all data from the departments tab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out all data from the departments 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35" name="'d009','Customer Service'…"/>
          <p:cNvSpPr txBox="1"/>
          <p:nvPr/>
        </p:nvSpPr>
        <p:spPr>
          <a:xfrm>
            <a:off x="6502399" y="4813300"/>
            <a:ext cx="5052865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'd009','Customer Service'</a:t>
            </a:r>
          </a:p>
          <a:p>
            <a:pPr/>
            <a:r>
              <a:t>'d005','Development'</a:t>
            </a:r>
          </a:p>
          <a:p>
            <a:pPr/>
            <a:r>
              <a:t>'d002','Finance'</a:t>
            </a:r>
          </a:p>
          <a:p>
            <a:pPr/>
            <a:r>
              <a:t>'d003','Human Resources'</a:t>
            </a:r>
          </a:p>
          <a:p>
            <a:pPr/>
            <a:r>
              <a:t>'d001','Marketing'</a:t>
            </a:r>
          </a:p>
          <a:p>
            <a:pPr/>
            <a:r>
              <a:t>'d004','Production'</a:t>
            </a:r>
          </a:p>
          <a:p>
            <a:pPr/>
            <a:r>
              <a:t>'d006','Quality Management'</a:t>
            </a:r>
          </a:p>
          <a:p>
            <a:pPr/>
            <a:r>
              <a:t>'d008','Research'</a:t>
            </a:r>
          </a:p>
          <a:p>
            <a:pPr/>
            <a:r>
              <a:t>'d007','Sales'</a:t>
            </a:r>
          </a:p>
        </p:txBody>
      </p:sp>
      <p:sp>
        <p:nvSpPr>
          <p:cNvPr id="136" name="SELECT…"/>
          <p:cNvSpPr txBox="1"/>
          <p:nvPr/>
        </p:nvSpPr>
        <p:spPr>
          <a:xfrm>
            <a:off x="1393130" y="3257550"/>
            <a:ext cx="3040857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*</a:t>
            </a:r>
          </a:p>
          <a:p>
            <a:pPr/>
            <a:r>
              <a:t>FROM</a:t>
            </a:r>
          </a:p>
          <a:p>
            <a:pPr/>
            <a:r>
              <a:t>    departments;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39" name="Find all employee's last name whose first name is 'Elvis'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all employee's last name whose first name is 'Elvis'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031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Solution</a:t>
            </a:r>
          </a:p>
        </p:txBody>
      </p:sp>
      <p:sp>
        <p:nvSpPr>
          <p:cNvPr id="142" name="SELECT…"/>
          <p:cNvSpPr txBox="1"/>
          <p:nvPr/>
        </p:nvSpPr>
        <p:spPr>
          <a:xfrm>
            <a:off x="1815355" y="2863849"/>
            <a:ext cx="4687046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SELECT </a:t>
            </a:r>
          </a:p>
          <a:p>
            <a:pPr/>
            <a:r>
              <a:t>    first_name, last_name</a:t>
            </a:r>
          </a:p>
          <a:p>
            <a:pPr/>
            <a:r>
              <a:t>FROM</a:t>
            </a:r>
          </a:p>
          <a:p>
            <a:pPr/>
            <a:r>
              <a:t>    employees</a:t>
            </a:r>
          </a:p>
          <a:p>
            <a:pPr/>
            <a:r>
              <a:t>WHERE</a:t>
            </a:r>
          </a:p>
          <a:p>
            <a:pPr/>
            <a:r>
              <a:t>    first_name = 'Elvis';</a:t>
            </a:r>
          </a:p>
        </p:txBody>
      </p:sp>
      <p:sp>
        <p:nvSpPr>
          <p:cNvPr id="143" name="returns 246 rows"/>
          <p:cNvSpPr txBox="1"/>
          <p:nvPr/>
        </p:nvSpPr>
        <p:spPr>
          <a:xfrm>
            <a:off x="6079430" y="6273800"/>
            <a:ext cx="3040857" cy="444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returns 246 rows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elect State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 Statement</a:t>
            </a:r>
          </a:p>
        </p:txBody>
      </p:sp>
      <p:sp>
        <p:nvSpPr>
          <p:cNvPr id="146" name="Find the name of  all employees with a salary of more than $100,000 current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name of  all employees with a salary of more than $100,000 currently</a:t>
            </a:r>
          </a:p>
          <a:p>
            <a:pPr lvl="1"/>
            <a:r>
              <a:t>Currently:   to_date in salaries is 9999-01-01</a:t>
            </a:r>
          </a:p>
          <a:p>
            <a:pPr lvl="1"/>
          </a:p>
          <a:p>
            <a:pPr/>
            <a:r>
              <a:t>Two solutions, first without join, then with join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