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ndic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Example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 MySQL</a:t>
            </a:r>
          </a:p>
        </p:txBody>
      </p:sp>
      <p:sp>
        <p:nvSpPr>
          <p:cNvPr id="155" name="There are three indices in my ve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three indices in my version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One created because emp_no is a primary key</a:t>
            </a:r>
          </a:p>
          <a:p>
            <a:pPr/>
            <a:r>
              <a:t>One called iName, and the one we just created: iLastName</a:t>
            </a:r>
          </a:p>
        </p:txBody>
      </p:sp>
      <p:pic>
        <p:nvPicPr>
          <p:cNvPr id="156" name="Screen Shot 2020-04-02 at 3.00.20 PM.png" descr="Screen Shot 2020-04-02 at 3.00.2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3676650"/>
            <a:ext cx="10693400" cy="2057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59" name="Some indices are created automatical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Some indices are created automatically</a:t>
            </a:r>
          </a:p>
          <a:p>
            <a:pPr lvl="1"/>
            <a:r>
              <a:t>DBMS needs them to enforce constraints</a:t>
            </a:r>
          </a:p>
          <a:p>
            <a:pPr lvl="2"/>
            <a:r>
              <a:t>Primary key</a:t>
            </a:r>
          </a:p>
          <a:p>
            <a:pPr lvl="2"/>
            <a:r>
              <a:t>Foreign 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MySQL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MySQL Example</a:t>
            </a:r>
          </a:p>
        </p:txBody>
      </p:sp>
      <p:sp>
        <p:nvSpPr>
          <p:cNvPr id="162" name="Example:  dept_emp in employees has a primary key and a foreign key restrai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dept_emp in employees has a primary key and a foreign key restraint. </a:t>
            </a:r>
          </a:p>
          <a:p>
            <a:pPr lvl="1"/>
            <a:r>
              <a:t>Both result in an index</a:t>
            </a:r>
          </a:p>
          <a:p>
            <a:pPr lvl="2"/>
            <a:r>
              <a:t>Primary key is two attributes</a:t>
            </a:r>
          </a:p>
          <a:p>
            <a:pPr lvl="2"/>
            <a:r>
              <a:t>Foreign key is one attribute</a:t>
            </a:r>
          </a:p>
        </p:txBody>
      </p:sp>
      <p:pic>
        <p:nvPicPr>
          <p:cNvPr id="163" name="Screen Shot 2020-04-02 at 3.16.58 PM.png" descr="Screen Shot 2020-04-02 at 3.16.5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9033" y="6354464"/>
            <a:ext cx="10833101" cy="2082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66" name="Indices where standardized in SQL-99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Indices where standardized in SQL-99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Even though most commercial database products had them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Typical syntax</a:t>
            </a:r>
          </a:p>
          <a:p>
            <a:pPr lvl="2" marL="1240155" indent="-413384" defTabSz="543305">
              <a:spcBef>
                <a:spcPts val="2000"/>
              </a:spcBef>
              <a:defRPr sz="2325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CREATE INDEX indexname ON tablename(listofcolumns)</a:t>
            </a:r>
          </a:p>
          <a:p>
            <a:pPr lvl="1" marL="942517" indent="-529132" defTabSz="543305">
              <a:spcBef>
                <a:spcPts val="2000"/>
              </a:spcBef>
              <a:defRPr sz="2976"/>
            </a:pPr>
            <a:r>
              <a:t>If you specify more than one column:</a:t>
            </a:r>
          </a:p>
          <a:p>
            <a:pPr lvl="2" marL="1355902" indent="-529132" defTabSz="543305">
              <a:spcBef>
                <a:spcPts val="2000"/>
              </a:spcBef>
              <a:defRPr sz="2976"/>
            </a:pPr>
            <a:r>
              <a:t>Only speeds up searches that specify values for all of these columns</a:t>
            </a:r>
          </a:p>
          <a:p>
            <a:pPr lvl="3" marL="1769287" indent="-529132" defTabSz="543305">
              <a:spcBef>
                <a:spcPts val="2000"/>
              </a:spcBef>
              <a:defRPr sz="2976"/>
            </a:pPr>
            <a:r>
              <a:t>E.g.: In the MySQL example, the index on first and last name did not speed up a query for last name only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69" name="During the table creation, you can just specify the indices you wa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During the table creation, you can just specify the indices you want</a:t>
            </a:r>
          </a:p>
          <a:p>
            <a:pPr lvl="1"/>
          </a:p>
          <a:p>
            <a:pPr lvl="1"/>
          </a:p>
          <a:p>
            <a:pPr lvl="1"/>
          </a:p>
          <a:p>
            <a:pPr/>
          </a:p>
          <a:p>
            <a:pPr/>
            <a:r>
              <a:t>You can also drop an index</a:t>
            </a:r>
          </a:p>
        </p:txBody>
      </p:sp>
      <p:sp>
        <p:nvSpPr>
          <p:cNvPr id="170" name="DROP INDEX iName;"/>
          <p:cNvSpPr txBox="1"/>
          <p:nvPr/>
        </p:nvSpPr>
        <p:spPr>
          <a:xfrm>
            <a:off x="3828975" y="7747000"/>
            <a:ext cx="400113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DROP INDEX iName;</a:t>
            </a:r>
          </a:p>
        </p:txBody>
      </p:sp>
      <p:sp>
        <p:nvSpPr>
          <p:cNvPr id="171" name="CREATE TABLE t(…"/>
          <p:cNvSpPr txBox="1"/>
          <p:nvPr/>
        </p:nvSpPr>
        <p:spPr>
          <a:xfrm>
            <a:off x="3473375" y="3682999"/>
            <a:ext cx="5144320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t(</a:t>
            </a:r>
          </a:p>
          <a:p>
            <a:pPr/>
            <a:r>
              <a:t>   c1 INT PRIMARY KEY,</a:t>
            </a:r>
          </a:p>
          <a:p>
            <a:pPr/>
            <a:r>
              <a:t>   c2 INT NOT NULL,</a:t>
            </a:r>
          </a:p>
          <a:p>
            <a:pPr/>
            <a:r>
              <a:t>   c3 INT NOT NULL,</a:t>
            </a:r>
          </a:p>
          <a:p>
            <a:pPr/>
            <a:r>
              <a:t>   c4 VARCHAR(10),</a:t>
            </a:r>
          </a:p>
          <a:p>
            <a:pPr/>
            <a:r>
              <a:t>   INDEX (c2,c3) 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74" name="Effectiveness of indi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Effectiveness of indices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Cost of indices: More work for updates, inserts, deletes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Benefits of indices: Can reduce the number of pages fetched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Looking at one record in a page takes almost as long as looking at all records in a page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Effect depends on:</a:t>
            </a:r>
          </a:p>
          <a:p>
            <a:pPr lvl="3" marL="1600200" indent="-400050" defTabSz="525779">
              <a:spcBef>
                <a:spcPts val="1900"/>
              </a:spcBef>
              <a:defRPr sz="2880"/>
            </a:pPr>
            <a:r>
              <a:t>What is your storage type</a:t>
            </a:r>
          </a:p>
          <a:p>
            <a:pPr lvl="4" marL="2000250" indent="-400050" defTabSz="525779">
              <a:spcBef>
                <a:spcPts val="1900"/>
              </a:spcBef>
              <a:defRPr sz="2880"/>
            </a:pPr>
            <a:r>
              <a:t>Hint: You can spend money on Intel Optane storage to speed it up</a:t>
            </a:r>
          </a:p>
          <a:p>
            <a:pPr lvl="3" marL="1600200" indent="-400050" defTabSz="525779">
              <a:spcBef>
                <a:spcPts val="1900"/>
              </a:spcBef>
              <a:defRPr sz="2880"/>
            </a:pPr>
            <a:r>
              <a:t>How clustered the records are that are indexed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77" name="Records with indexed value can be scattered over storage…"/>
          <p:cNvSpPr txBox="1"/>
          <p:nvPr>
            <p:ph type="body" idx="1"/>
          </p:nvPr>
        </p:nvSpPr>
        <p:spPr>
          <a:xfrm>
            <a:off x="952500" y="2590800"/>
            <a:ext cx="921633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Records with indexed value can be scattered over storage</a:t>
            </a:r>
          </a:p>
          <a:p>
            <a:pPr lvl="1"/>
            <a:r>
              <a:t>Use of the index only reduces number of pages by half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1865" y="537206"/>
            <a:ext cx="247031" cy="91871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81" name="Relevant records are cluster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Relevant records are clustered</a:t>
            </a:r>
          </a:p>
          <a:p>
            <a:pPr lvl="1"/>
            <a:r>
              <a:t>Need only retrieve a few pages</a:t>
            </a:r>
          </a:p>
        </p:txBody>
      </p:sp>
      <p:pic>
        <p:nvPicPr>
          <p:cNvPr id="1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1270" y="95250"/>
            <a:ext cx="262261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85" name="Clustering depends on the intrinsic design of a database management syst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Clustering depends on the intrinsic design of a database management system</a:t>
            </a:r>
          </a:p>
          <a:p>
            <a:pPr/>
            <a:r>
              <a:t>However, if we only look for few records with a given value, then indexing is bound to be effective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88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 </a:t>
            </a:r>
          </a:p>
          <a:p>
            <a:pPr lvl="1"/>
            <a:r>
              <a:t>Assume we have a frequent query</a:t>
            </a:r>
          </a:p>
          <a:p>
            <a:pPr lvl="2"/>
            <a:r>
              <a:t>  </a:t>
            </a:r>
          </a:p>
          <a:p>
            <a:pPr lvl="2"/>
          </a:p>
          <a:p>
            <a:pPr lvl="1"/>
            <a:r>
              <a:t>Should we build an index on starName?  </a:t>
            </a:r>
          </a:p>
        </p:txBody>
      </p:sp>
      <p:sp>
        <p:nvSpPr>
          <p:cNvPr id="189" name="starsIn(movieTitle, movieYear, starName)"/>
          <p:cNvSpPr txBox="1"/>
          <p:nvPr/>
        </p:nvSpPr>
        <p:spPr>
          <a:xfrm>
            <a:off x="2000175" y="3371850"/>
            <a:ext cx="925978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starsIn(movieTitle, movieYear, starName)</a:t>
            </a:r>
          </a:p>
        </p:txBody>
      </p:sp>
      <p:sp>
        <p:nvSpPr>
          <p:cNvPr id="190" name="SELECT movieTitle, movieYear…"/>
          <p:cNvSpPr txBox="1"/>
          <p:nvPr/>
        </p:nvSpPr>
        <p:spPr>
          <a:xfrm>
            <a:off x="2711375" y="4876799"/>
            <a:ext cx="6516143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movieTitle, movieYear</a:t>
            </a:r>
          </a:p>
          <a:p>
            <a:pPr/>
            <a:r>
              <a:t>FROM starsIn</a:t>
            </a:r>
          </a:p>
          <a:p>
            <a:pPr/>
            <a:r>
              <a:t>WHERE starName = 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23" name="For a DBMS administrat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For a DBMS administrator: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Important to make </a:t>
            </a:r>
            <a:r>
              <a:rPr u="sng"/>
              <a:t>common</a:t>
            </a:r>
            <a:r>
              <a:t> queries fast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E.g.: Lookup by name can be a frequent occurrence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To speed up these queries, we use indices 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"Indexes" in SQL, which treats it as an English word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Index is a data structure that implements a generalized dictionary or key-value store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Given a key, find all records with that value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Unlike a dictionary / key-value store: keys can have multiple values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93" name="Example (cont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(cont):</a:t>
            </a:r>
          </a:p>
          <a:p>
            <a:pPr lvl="1"/>
            <a:r>
              <a:t>Each year, there are about 750 movies to put into a database</a:t>
            </a:r>
          </a:p>
          <a:p>
            <a:pPr lvl="1"/>
            <a:r>
              <a:t>Assume we have a database starting at 1950</a:t>
            </a:r>
          </a:p>
          <a:p>
            <a:pPr lvl="2"/>
            <a:r>
              <a:t>That would give us about 50,000 movies</a:t>
            </a:r>
          </a:p>
          <a:p>
            <a:pPr lvl="3"/>
            <a:r>
              <a:t>But there were more movies earlier</a:t>
            </a:r>
          </a:p>
          <a:p>
            <a:pPr lvl="4"/>
            <a:r>
              <a:t>So let's say 100,000 movies in the database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96" name="Example (cont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(cont):</a:t>
            </a:r>
          </a:p>
          <a:p>
            <a:pPr lvl="1"/>
            <a:r>
              <a:t>On average, we might have three or four stars per movie in our starsIn database</a:t>
            </a:r>
          </a:p>
          <a:p>
            <a:pPr lvl="1"/>
            <a:r>
              <a:t>Table should have 400,000 entries</a:t>
            </a:r>
          </a:p>
          <a:p>
            <a:pPr lvl="1"/>
            <a:r>
              <a:t>Each entry has about 50 B (big assumption)</a:t>
            </a:r>
          </a:p>
          <a:p>
            <a:pPr lvl="1"/>
            <a:r>
              <a:t>So, total size of table is 2,000,000 B = 2 MB</a:t>
            </a:r>
          </a:p>
          <a:p>
            <a:pPr lvl="1"/>
            <a:r>
              <a:t>Blocks have size 4KB, so about 500 blocks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99" name="Example (cont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Example (cont):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John Wayne has about 150 movies with credits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Carrie Fisher has about 30 movies with credits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Average is probably closer to the lower range: 30 movies per star on average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Without index: Need to fetch 500 pages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With index in the worst case: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Need to fetch 30 pages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Index fetches ~20 times less pages, so let's go for it if the query is frequent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202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Example: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What about the opposite query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   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</a:p>
          <a:p>
            <a:pPr lvl="1" marL="826769" indent="-413384" defTabSz="543305">
              <a:spcBef>
                <a:spcPts val="2000"/>
              </a:spcBef>
              <a:defRPr sz="2976"/>
            </a:pP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Even better, about four entries per title / year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Fetch about four blocks out of 500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Index speeds up fetching by a factor of 100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Close to actual wall-clock timing update</a:t>
            </a:r>
          </a:p>
        </p:txBody>
      </p:sp>
      <p:sp>
        <p:nvSpPr>
          <p:cNvPr id="203" name="SELECT starName…"/>
          <p:cNvSpPr txBox="1"/>
          <p:nvPr/>
        </p:nvSpPr>
        <p:spPr>
          <a:xfrm>
            <a:off x="2609775" y="4121149"/>
            <a:ext cx="72020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starName </a:t>
            </a:r>
          </a:p>
          <a:p>
            <a:pPr/>
            <a:r>
              <a:t>FROM starsIN</a:t>
            </a:r>
          </a:p>
          <a:p>
            <a:pPr/>
            <a:r>
              <a:t>WHERE movieTitle = 'Rio Hondo' </a:t>
            </a:r>
          </a:p>
          <a:p>
            <a:pPr/>
            <a:r>
              <a:t>   and movieYear = 1959;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206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However, if these queries are extremely rare, then the gain is not realized</a:t>
            </a:r>
          </a:p>
          <a:p>
            <a:pPr lvl="1"/>
            <a:r>
              <a:t>Cost of maintaining indices depends on the number of entries:</a:t>
            </a:r>
          </a:p>
          <a:p>
            <a:pPr lvl="2"/>
            <a:r>
              <a:t>In our case, about 750 movies are entered into the database</a:t>
            </a:r>
          </a:p>
          <a:p>
            <a:pPr lvl="2"/>
            <a:r>
              <a:t>About 3000 updates per year</a:t>
            </a:r>
          </a:p>
          <a:p>
            <a:pPr lvl="3"/>
            <a:r>
              <a:t>That is not a lot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209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Transactions at an e-auction house</a:t>
            </a:r>
          </a:p>
          <a:p>
            <a:pPr lvl="2"/>
            <a:r>
              <a:t>Any bid, any offer entered into a database</a:t>
            </a:r>
          </a:p>
          <a:p>
            <a:pPr lvl="2"/>
            <a:r>
              <a:t>Updates almost as frequents as queries</a:t>
            </a:r>
          </a:p>
          <a:p>
            <a:pPr lvl="2"/>
            <a:r>
              <a:t>Need to be very careful about the costs of indexing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Materialized View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Materialized Views</a:t>
            </a:r>
          </a:p>
        </p:txBody>
      </p:sp>
      <p:sp>
        <p:nvSpPr>
          <p:cNvPr id="212" name="Views are virtu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6715" indent="-386715" defTabSz="508254">
              <a:spcBef>
                <a:spcPts val="1900"/>
              </a:spcBef>
              <a:defRPr sz="2784"/>
            </a:pPr>
            <a:r>
              <a:t>Views are virtual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Created whenever they are accessed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But views can be heavily used</a:t>
            </a:r>
          </a:p>
          <a:p>
            <a:pPr lvl="2" marL="1160144" indent="-386715" defTabSz="508254">
              <a:spcBef>
                <a:spcPts val="1900"/>
              </a:spcBef>
              <a:defRPr sz="2784"/>
            </a:pPr>
            <a:r>
              <a:t>Views are used to:</a:t>
            </a:r>
          </a:p>
          <a:p>
            <a:pPr lvl="3" marL="1546860" indent="-386715" defTabSz="508254">
              <a:spcBef>
                <a:spcPts val="1900"/>
              </a:spcBef>
              <a:defRPr sz="2784"/>
            </a:pPr>
            <a:r>
              <a:t>Easier query logic because the definition of the view encompasses the difficulties </a:t>
            </a:r>
          </a:p>
          <a:p>
            <a:pPr lvl="4" marL="1933575" indent="-386715" defTabSz="508254">
              <a:spcBef>
                <a:spcPts val="1900"/>
              </a:spcBef>
              <a:defRPr sz="2784"/>
            </a:pPr>
            <a:r>
              <a:t>E.g. a view that uses a join of many tables</a:t>
            </a:r>
          </a:p>
          <a:p>
            <a:pPr lvl="3" marL="1546860" indent="-386715" defTabSz="508254">
              <a:spcBef>
                <a:spcPts val="1900"/>
              </a:spcBef>
              <a:defRPr sz="2784"/>
            </a:pPr>
            <a:r>
              <a:t>Security: Restrict access to tables, but give access to views</a:t>
            </a:r>
          </a:p>
          <a:p>
            <a:pPr lvl="3" marL="1546860" indent="-386715" defTabSz="508254">
              <a:spcBef>
                <a:spcPts val="1900"/>
              </a:spcBef>
              <a:defRPr sz="2784"/>
            </a:pPr>
            <a:r>
              <a:t>Enforce business rules: What is "active", what is "popular"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Materialized View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Materialized Views</a:t>
            </a:r>
          </a:p>
        </p:txBody>
      </p:sp>
      <p:sp>
        <p:nvSpPr>
          <p:cNvPr id="215" name="Virtual views that are heavily used means…"/>
          <p:cNvSpPr txBox="1"/>
          <p:nvPr>
            <p:ph type="body" idx="1"/>
          </p:nvPr>
        </p:nvSpPr>
        <p:spPr>
          <a:xfrm>
            <a:off x="952500" y="2590800"/>
            <a:ext cx="11099800" cy="4705301"/>
          </a:xfrm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Virtual views that are heavily used means 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running a query against a view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running a query to recreate the view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Materialized views store the view in a derived table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Not all DBMS support materialized views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Some give it a different name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Typical command:</a:t>
            </a:r>
          </a:p>
        </p:txBody>
      </p:sp>
      <p:sp>
        <p:nvSpPr>
          <p:cNvPr id="216" name="CREATE MATERIALIZED VIEW movieProd AS…"/>
          <p:cNvSpPr txBox="1"/>
          <p:nvPr/>
        </p:nvSpPr>
        <p:spPr>
          <a:xfrm>
            <a:off x="2215461" y="7207249"/>
            <a:ext cx="8573878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MATERIALIZED VIEW movieProd AS</a:t>
            </a:r>
          </a:p>
          <a:p>
            <a:pPr/>
            <a:r>
              <a:t>   SELECT title, year, name</a:t>
            </a:r>
          </a:p>
          <a:p>
            <a:pPr lvl="1"/>
            <a:r>
              <a:t>  FROM movies, movieExec</a:t>
            </a:r>
          </a:p>
          <a:p>
            <a:pPr lvl="1"/>
            <a:r>
              <a:t>  WHERE procuderC# = cert#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Materialized View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Materialized Views</a:t>
            </a:r>
          </a:p>
        </p:txBody>
      </p:sp>
      <p:sp>
        <p:nvSpPr>
          <p:cNvPr id="219" name="Materialized views need to be maintain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Materialized views need to be maintained</a:t>
            </a:r>
          </a:p>
          <a:p>
            <a:pPr lvl="1"/>
            <a:r>
              <a:t>Some updates / inserts / deletes to movieExec and movies need to be intercepted</a:t>
            </a:r>
          </a:p>
          <a:p>
            <a:pPr lvl="1"/>
            <a:r>
              <a:t>The changes to the materialized view are incremental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Materialized View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Materialized Views in MySQL</a:t>
            </a:r>
          </a:p>
        </p:txBody>
      </p:sp>
      <p:sp>
        <p:nvSpPr>
          <p:cNvPr id="222" name="They do not exists as materialized view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They do not exists as materialized views</a:t>
            </a:r>
          </a:p>
          <a:p>
            <a:pPr/>
            <a:r>
              <a:t>But we can work around it:</a:t>
            </a:r>
          </a:p>
          <a:p>
            <a:pPr lvl="1"/>
            <a:r>
              <a:t>Materialized views are tables that are modified by modifications to the base tables</a:t>
            </a:r>
          </a:p>
          <a:p>
            <a:pPr lvl="1"/>
            <a:r>
              <a:t>Can use triggers to intercept modifications of the base tables in order to update the materialized view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26" name="Indices come at a co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Indices come at a cost</a:t>
            </a:r>
          </a:p>
          <a:p>
            <a:pPr lvl="1"/>
            <a:r>
              <a:t>Need to be maintained at all updates, insertions, deletes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Indi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Indices</a:t>
            </a:r>
          </a:p>
        </p:txBody>
      </p:sp>
      <p:sp>
        <p:nvSpPr>
          <p:cNvPr id="129" name="Why can indices make a differenc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can indices make a difference?</a:t>
            </a:r>
          </a:p>
          <a:p>
            <a:pPr lvl="1"/>
            <a:r>
              <a:t>Usually, tables are stored in pages of SSD or blocks of HDD</a:t>
            </a:r>
          </a:p>
          <a:p>
            <a:pPr lvl="1"/>
            <a:r>
              <a:t>Fetching a page to look up it costs time</a:t>
            </a:r>
          </a:p>
          <a:p>
            <a:pPr lvl="2"/>
            <a:r>
              <a:t>SSD response time:  ~10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μ</m:t>
                </m:r>
              </m:oMath>
            </a14:m>
            <a:r>
              <a:t>sec</a:t>
            </a:r>
          </a:p>
          <a:p>
            <a:pPr lvl="2"/>
            <a:r>
              <a:t>HDD response time: ~ 5 msec</a:t>
            </a:r>
          </a:p>
          <a:p>
            <a:pPr/>
            <a:r>
              <a:t>An index can minimize the amount of data that needs to be fetched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MySQL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MySQL Example</a:t>
            </a:r>
          </a:p>
        </p:txBody>
      </p:sp>
      <p:sp>
        <p:nvSpPr>
          <p:cNvPr id="132" name="To see how indices work, we can use the EXPLAIN statement in MySQ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see how indices work, we can use the EXPLAIN statement in MySQL</a:t>
            </a:r>
          </a:p>
          <a:p>
            <a:pPr/>
            <a:r>
              <a:t>We use the employees database</a:t>
            </a:r>
          </a:p>
          <a:p>
            <a:pPr/>
            <a:r>
              <a:t>We look at a simple SELECT WHERE query</a:t>
            </a:r>
          </a:p>
          <a:p>
            <a:pPr/>
            <a:r>
              <a:t>We create an index</a:t>
            </a:r>
          </a:p>
          <a:p>
            <a:pPr/>
            <a:r>
              <a:t>We look at the same simple SELECT WHERE query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ySQL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MySQL Example</a:t>
            </a:r>
          </a:p>
        </p:txBody>
      </p:sp>
      <p:pic>
        <p:nvPicPr>
          <p:cNvPr id="135" name="Screen Shot 2020-04-02 at 2.48.41 PM.png" descr="Screen Shot 2020-04-02 at 2.48.4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8869" y="6404509"/>
            <a:ext cx="9867901" cy="1930401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EXPLAIN SELECT *…"/>
          <p:cNvSpPr txBox="1"/>
          <p:nvPr/>
        </p:nvSpPr>
        <p:spPr>
          <a:xfrm>
            <a:off x="3083385" y="3479800"/>
            <a:ext cx="6058869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EXPLAIN SELECT * </a:t>
            </a:r>
          </a:p>
          <a:p>
            <a:pPr/>
            <a:r>
              <a:t>FROM employees </a:t>
            </a:r>
          </a:p>
          <a:p>
            <a:pPr/>
            <a:r>
              <a:t>WHERE last_name = 'Rosis';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ySQL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MySQL Example</a:t>
            </a:r>
          </a:p>
        </p:txBody>
      </p:sp>
      <p:sp>
        <p:nvSpPr>
          <p:cNvPr id="139" name="Create an Index on last_n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an Index on last_name</a:t>
            </a:r>
          </a:p>
        </p:txBody>
      </p:sp>
      <p:sp>
        <p:nvSpPr>
          <p:cNvPr id="140" name="CREATE INDEX iLastName ON employees(last_name);"/>
          <p:cNvSpPr txBox="1"/>
          <p:nvPr/>
        </p:nvSpPr>
        <p:spPr>
          <a:xfrm>
            <a:off x="1317107" y="3893165"/>
            <a:ext cx="1086025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CREATE INDEX iLastName ON employees(last_name);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Example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 MySQL</a:t>
            </a:r>
          </a:p>
        </p:txBody>
      </p:sp>
      <p:pic>
        <p:nvPicPr>
          <p:cNvPr id="143" name="Screen Shot 2020-04-02 at 2.48.41 PM.png" descr="Screen Shot 2020-04-02 at 2.48.4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5031524"/>
            <a:ext cx="9867900" cy="193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Screen Shot 2020-04-02 at 2.51.07 PM.png" descr="Screen Shot 2020-04-02 at 2.51.07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100" y="6500861"/>
            <a:ext cx="11633200" cy="254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EXPLAIN SELECT *…"/>
          <p:cNvSpPr txBox="1"/>
          <p:nvPr/>
        </p:nvSpPr>
        <p:spPr>
          <a:xfrm>
            <a:off x="3206266" y="3023762"/>
            <a:ext cx="6058868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EXPLAIN SELECT * </a:t>
            </a:r>
          </a:p>
          <a:p>
            <a:pPr/>
            <a:r>
              <a:t>FROM employees </a:t>
            </a:r>
          </a:p>
          <a:p>
            <a:pPr/>
            <a:r>
              <a:t>WHERE last_name = 'Rosis';</a:t>
            </a:r>
          </a:p>
        </p:txBody>
      </p:sp>
      <p:sp>
        <p:nvSpPr>
          <p:cNvPr id="146" name="Circle"/>
          <p:cNvSpPr/>
          <p:nvPr/>
        </p:nvSpPr>
        <p:spPr>
          <a:xfrm>
            <a:off x="6891331" y="5199111"/>
            <a:ext cx="1270001" cy="1270001"/>
          </a:xfrm>
          <a:prstGeom prst="ellipse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" name="Circle"/>
          <p:cNvSpPr/>
          <p:nvPr/>
        </p:nvSpPr>
        <p:spPr>
          <a:xfrm>
            <a:off x="6650766" y="6993674"/>
            <a:ext cx="1270001" cy="1270001"/>
          </a:xfrm>
          <a:prstGeom prst="ellipse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" name="Before"/>
          <p:cNvSpPr txBox="1"/>
          <p:nvPr/>
        </p:nvSpPr>
        <p:spPr>
          <a:xfrm>
            <a:off x="1117739" y="4483392"/>
            <a:ext cx="1235965" cy="5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Before</a:t>
            </a:r>
          </a:p>
        </p:txBody>
      </p:sp>
      <p:sp>
        <p:nvSpPr>
          <p:cNvPr id="149" name="After"/>
          <p:cNvSpPr txBox="1"/>
          <p:nvPr/>
        </p:nvSpPr>
        <p:spPr>
          <a:xfrm>
            <a:off x="499757" y="5996724"/>
            <a:ext cx="925450" cy="5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After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6" grpId="2"/>
      <p:bldP build="whole" bldLvl="1" animBg="1" rev="0" advAuto="0" spid="148" grpId="1"/>
      <p:bldP build="whole" bldLvl="1" animBg="1" rev="0" advAuto="0" spid="149" grpId="3"/>
      <p:bldP build="whole" bldLvl="1" animBg="1" rev="0" advAuto="0" spid="147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xample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 MySQL</a:t>
            </a:r>
          </a:p>
        </p:txBody>
      </p:sp>
      <p:sp>
        <p:nvSpPr>
          <p:cNvPr id="152" name="Without the index, the query looked at all the row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Without the index, the query looked at all the rows</a:t>
            </a:r>
          </a:p>
          <a:p>
            <a:pPr/>
            <a:r>
              <a:t>With the index, the query located just a few hundred rows</a:t>
            </a:r>
          </a:p>
          <a:p>
            <a:pPr/>
          </a:p>
          <a:p>
            <a:pPr/>
          </a:p>
          <a:p>
            <a:pPr/>
            <a:r>
              <a:t>We can use the SHOW INDICES FROM tablename to display all indices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