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ews and Indic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Views and Indices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56" name="A view RichExec with name, address, certificate number, and net-worth of all executives with more than 10 million net-worth"/>
          <p:cNvSpPr txBox="1"/>
          <p:nvPr>
            <p:ph type="body" sz="half" idx="1"/>
          </p:nvPr>
        </p:nvSpPr>
        <p:spPr>
          <a:xfrm>
            <a:off x="952500" y="4722614"/>
            <a:ext cx="11099800" cy="4154686"/>
          </a:xfrm>
          <a:prstGeom prst="rect">
            <a:avLst/>
          </a:prstGeom>
        </p:spPr>
        <p:txBody>
          <a:bodyPr anchor="t"/>
          <a:lstStyle/>
          <a:p>
            <a:pPr/>
            <a:r>
              <a:t>A view RichExec with name, address, certificate number, and net-worth of all executives with more than 10 million net-worth</a:t>
            </a:r>
          </a:p>
        </p:txBody>
      </p:sp>
      <p:sp>
        <p:nvSpPr>
          <p:cNvPr id="157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58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59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  <p:sp>
        <p:nvSpPr>
          <p:cNvPr id="160" name="CREATE VIEW RichExec(execName, execAddress, cert#, netWorth) AS…"/>
          <p:cNvSpPr txBox="1"/>
          <p:nvPr/>
        </p:nvSpPr>
        <p:spPr>
          <a:xfrm>
            <a:off x="809342" y="6799957"/>
            <a:ext cx="11386116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VIEW RichExec(execName, execAddress, cert#, netWorth) AS</a:t>
            </a:r>
          </a:p>
          <a:p>
            <a:pPr/>
            <a:r>
              <a:t>     SELECT name, address, cert#, netWorth</a:t>
            </a:r>
          </a:p>
          <a:p>
            <a:pPr/>
            <a:r>
              <a:t>     WHERE netWorth &gt; 10000000;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63" name="A view StudioPres with name, address, netWorth of studio presidents"/>
          <p:cNvSpPr txBox="1"/>
          <p:nvPr>
            <p:ph type="body" sz="half" idx="1"/>
          </p:nvPr>
        </p:nvSpPr>
        <p:spPr>
          <a:xfrm>
            <a:off x="952500" y="4722614"/>
            <a:ext cx="11099800" cy="4154686"/>
          </a:xfrm>
          <a:prstGeom prst="rect">
            <a:avLst/>
          </a:prstGeom>
        </p:spPr>
        <p:txBody>
          <a:bodyPr anchor="t"/>
          <a:lstStyle/>
          <a:p>
            <a:pPr/>
            <a:r>
              <a:t>A view StudioPres with name, address, netWorth of studio presidents</a:t>
            </a:r>
          </a:p>
        </p:txBody>
      </p:sp>
      <p:sp>
        <p:nvSpPr>
          <p:cNvPr id="164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65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66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69" name="A view StudioPres with name, address, netWorth of studio presidents"/>
          <p:cNvSpPr txBox="1"/>
          <p:nvPr>
            <p:ph type="body" sz="half" idx="1"/>
          </p:nvPr>
        </p:nvSpPr>
        <p:spPr>
          <a:xfrm>
            <a:off x="952500" y="4722614"/>
            <a:ext cx="11099800" cy="4154686"/>
          </a:xfrm>
          <a:prstGeom prst="rect">
            <a:avLst/>
          </a:prstGeom>
        </p:spPr>
        <p:txBody>
          <a:bodyPr anchor="t"/>
          <a:lstStyle/>
          <a:p>
            <a:pPr/>
            <a:r>
              <a:t>A view StudioPres with name, address, netWorth of studio presidents</a:t>
            </a:r>
          </a:p>
        </p:txBody>
      </p:sp>
      <p:sp>
        <p:nvSpPr>
          <p:cNvPr id="170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71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72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  <p:sp>
        <p:nvSpPr>
          <p:cNvPr id="173" name="CREATE VIEW StudioPres AS…"/>
          <p:cNvSpPr txBox="1"/>
          <p:nvPr/>
        </p:nvSpPr>
        <p:spPr>
          <a:xfrm>
            <a:off x="1803914" y="6006207"/>
            <a:ext cx="8070876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VIEW StudioPres AS</a:t>
            </a:r>
          </a:p>
          <a:p>
            <a:pPr/>
            <a:r>
              <a:t>      SELECT name, address, netWorth</a:t>
            </a:r>
          </a:p>
          <a:p>
            <a:pPr/>
            <a:r>
              <a:t>      FROM movieExec </a:t>
            </a:r>
          </a:p>
          <a:p>
            <a:pPr/>
            <a:r>
              <a:t>      WHERE cert# IN (</a:t>
            </a:r>
          </a:p>
          <a:p>
            <a:pPr/>
            <a:r>
              <a:t>            SELECT presC#</a:t>
            </a:r>
          </a:p>
          <a:p>
            <a:pPr/>
            <a:r>
              <a:t>            FROM studio 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76" name="A view ExecutiveStar giving the name, address, gender, birth date  and certificate number of movie stars that are also movie executives…"/>
          <p:cNvSpPr txBox="1"/>
          <p:nvPr>
            <p:ph type="body" sz="half" idx="1"/>
          </p:nvPr>
        </p:nvSpPr>
        <p:spPr>
          <a:xfrm>
            <a:off x="952500" y="4722614"/>
            <a:ext cx="11099800" cy="4154686"/>
          </a:xfrm>
          <a:prstGeom prst="rect">
            <a:avLst/>
          </a:prstGeom>
        </p:spPr>
        <p:txBody>
          <a:bodyPr anchor="t"/>
          <a:lstStyle/>
          <a:p>
            <a:pPr/>
            <a:r>
              <a:t>A view ExecutiveStar giving the name, address, gender, birth date  and certificate number of movie stars that are also movie executives</a:t>
            </a:r>
          </a:p>
          <a:p>
            <a:pPr lvl="1"/>
            <a:r>
              <a:t>Assume that executives with the same name and address as a movie star are the movie star</a:t>
            </a:r>
          </a:p>
          <a:p>
            <a:pPr lvl="2"/>
            <a:r>
              <a:t>Even though there is no reason to assume this</a:t>
            </a:r>
          </a:p>
        </p:txBody>
      </p:sp>
      <p:sp>
        <p:nvSpPr>
          <p:cNvPr id="177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78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79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82" name="A view ExecutiveStar giving the name, address, gender, birth date  and certificate number of executives that are also movie executives"/>
          <p:cNvSpPr txBox="1"/>
          <p:nvPr>
            <p:ph type="body" sz="quarter" idx="1"/>
          </p:nvPr>
        </p:nvSpPr>
        <p:spPr>
          <a:xfrm>
            <a:off x="952500" y="4722614"/>
            <a:ext cx="11099800" cy="1017786"/>
          </a:xfrm>
          <a:prstGeom prst="rect">
            <a:avLst/>
          </a:prstGeom>
        </p:spPr>
        <p:txBody>
          <a:bodyPr anchor="t"/>
          <a:lstStyle>
            <a:lvl1pPr marL="382270" indent="-382270" defTabSz="502412">
              <a:spcBef>
                <a:spcPts val="1800"/>
              </a:spcBef>
              <a:defRPr sz="2752"/>
            </a:lvl1pPr>
          </a:lstStyle>
          <a:p>
            <a:pPr/>
            <a:r>
              <a:t>A view ExecutiveStar giving the name, address, gender, birth date  and certificate number of executives that are also movie executives</a:t>
            </a:r>
          </a:p>
        </p:txBody>
      </p:sp>
      <p:sp>
        <p:nvSpPr>
          <p:cNvPr id="183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84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85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  <p:sp>
        <p:nvSpPr>
          <p:cNvPr id="186" name="CREATE VIEW ExecutiveStar AS…"/>
          <p:cNvSpPr txBox="1"/>
          <p:nvPr/>
        </p:nvSpPr>
        <p:spPr>
          <a:xfrm>
            <a:off x="0" y="5930900"/>
            <a:ext cx="12963563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CREATE VIEW ExecutiveStar AS</a:t>
            </a:r>
          </a:p>
          <a:p>
            <a:pPr lvl="4"/>
            <a:r>
              <a:t> SELECT ms.name, ms.address, ms.gender, </a:t>
            </a:r>
          </a:p>
          <a:p>
            <a:pPr lvl="4"/>
            <a:r>
              <a:t>    ms.birthdate, me.cert#</a:t>
            </a:r>
          </a:p>
          <a:p>
            <a:pPr lvl="4"/>
            <a:r>
              <a:t> FROM movieStar ms, movieExec me</a:t>
            </a:r>
          </a:p>
          <a:p>
            <a:pPr lvl="4"/>
            <a:r>
              <a:t> WHERE ms.name = ms.name AND ms.address = me.address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189" name="Some views can be used to update the underlying t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 views can be used to update the underlying tables</a:t>
            </a:r>
          </a:p>
          <a:p>
            <a:pPr/>
            <a:r>
              <a:t>View Removal</a:t>
            </a:r>
          </a:p>
          <a:p>
            <a:pPr lvl="1"/>
            <a:r>
              <a:t> </a:t>
            </a:r>
          </a:p>
          <a:p>
            <a:pPr/>
            <a:r>
              <a:t>Just like Table removal</a:t>
            </a:r>
          </a:p>
          <a:p>
            <a:pPr lvl="1"/>
            <a:r>
              <a:t>  </a:t>
            </a:r>
          </a:p>
          <a:p>
            <a:pPr lvl="1"/>
            <a:r>
              <a:t>which would also make the view MGMMovies unusable </a:t>
            </a:r>
          </a:p>
        </p:txBody>
      </p:sp>
      <p:sp>
        <p:nvSpPr>
          <p:cNvPr id="190" name="DROP VIEW MGMMovies"/>
          <p:cNvSpPr txBox="1"/>
          <p:nvPr/>
        </p:nvSpPr>
        <p:spPr>
          <a:xfrm>
            <a:off x="2188796" y="4146550"/>
            <a:ext cx="43136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DROP VIEW MGMMovies</a:t>
            </a:r>
          </a:p>
        </p:txBody>
      </p:sp>
      <p:sp>
        <p:nvSpPr>
          <p:cNvPr id="191" name="DROP TABLE movies"/>
          <p:cNvSpPr txBox="1"/>
          <p:nvPr/>
        </p:nvSpPr>
        <p:spPr>
          <a:xfrm>
            <a:off x="2188796" y="5734050"/>
            <a:ext cx="387157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DROP TABLE movies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194" name="Updatable vie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Updatable views</a:t>
            </a:r>
          </a:p>
          <a:p>
            <a:pPr lvl="1"/>
            <a:r>
              <a:t>SQL has clear, but complicated definitions when a view can be updated (and an underlying table changed)</a:t>
            </a:r>
          </a:p>
          <a:p>
            <a:pPr lvl="2"/>
            <a:r>
              <a:t>View must be defined by SELECT</a:t>
            </a:r>
          </a:p>
          <a:p>
            <a:pPr lvl="2"/>
            <a:r>
              <a:t>There is only one relation R in the definition</a:t>
            </a:r>
          </a:p>
          <a:p>
            <a:pPr lvl="2"/>
            <a:r>
              <a:t>No subquery involving R in the WHERE clause</a:t>
            </a:r>
          </a:p>
          <a:p>
            <a:pPr lvl="2"/>
            <a:r>
              <a:t>Enough attributes of R are involved in the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197" name="MGMMovies fulfills the requir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MGMMovies fulfills the requirements</a:t>
            </a:r>
          </a:p>
          <a:p>
            <a:pPr/>
            <a:r>
              <a:t>If we insert via the view:</a:t>
            </a:r>
          </a:p>
          <a:p>
            <a:pPr lvl="1"/>
            <a:r>
              <a:t>  </a:t>
            </a:r>
          </a:p>
          <a:p>
            <a:pPr lvl="1"/>
            <a:r>
              <a:t>movies will get a new tuple</a:t>
            </a:r>
          </a:p>
          <a:p>
            <a:pPr lvl="2"/>
            <a:r>
              <a:t>title: 'Get Shorty',  year: 1995</a:t>
            </a:r>
          </a:p>
          <a:p>
            <a:pPr lvl="2"/>
            <a:r>
              <a:t>Everything else: Null</a:t>
            </a:r>
          </a:p>
          <a:p>
            <a:pPr/>
            <a:r>
              <a:t>Interestingly, because of the latter, the view itself would </a:t>
            </a:r>
            <a:r>
              <a:rPr u="sng"/>
              <a:t>not be updated</a:t>
            </a:r>
          </a:p>
        </p:txBody>
      </p:sp>
      <p:sp>
        <p:nvSpPr>
          <p:cNvPr id="198" name="INSERT INTO MGMMovies…"/>
          <p:cNvSpPr txBox="1"/>
          <p:nvPr/>
        </p:nvSpPr>
        <p:spPr>
          <a:xfrm>
            <a:off x="2028118" y="3936999"/>
            <a:ext cx="586071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MGMMovies</a:t>
            </a:r>
          </a:p>
          <a:p>
            <a:pPr/>
            <a:r>
              <a:t>VALUES('Get Shorty', 1995)</a:t>
            </a:r>
          </a:p>
        </p:txBody>
      </p:sp>
      <p:sp>
        <p:nvSpPr>
          <p:cNvPr id="199" name="movies(title, year, length, genre, studioName, producerC#)"/>
          <p:cNvSpPr txBox="1"/>
          <p:nvPr/>
        </p:nvSpPr>
        <p:spPr>
          <a:xfrm>
            <a:off x="371103" y="8909049"/>
            <a:ext cx="1028103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movies(title, year, length, genre, studioName, producerC#)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02" name="The view inser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view insertion</a:t>
            </a:r>
          </a:p>
          <a:p>
            <a:pPr/>
          </a:p>
          <a:p>
            <a:pPr/>
          </a:p>
          <a:p>
            <a:pPr/>
            <a:r>
              <a:t>has the same effect as inserting into the underlying table</a:t>
            </a:r>
          </a:p>
        </p:txBody>
      </p:sp>
      <p:sp>
        <p:nvSpPr>
          <p:cNvPr id="203" name="INSERT INTO MGMMovies…"/>
          <p:cNvSpPr txBox="1"/>
          <p:nvPr/>
        </p:nvSpPr>
        <p:spPr>
          <a:xfrm>
            <a:off x="2040818" y="3301999"/>
            <a:ext cx="586071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MGMMovies</a:t>
            </a:r>
          </a:p>
          <a:p>
            <a:pPr/>
            <a:r>
              <a:t>VALUES('Get Shorty', 1995)</a:t>
            </a:r>
          </a:p>
        </p:txBody>
      </p:sp>
      <p:sp>
        <p:nvSpPr>
          <p:cNvPr id="204" name="INSERT INTO movies…"/>
          <p:cNvSpPr txBox="1"/>
          <p:nvPr/>
        </p:nvSpPr>
        <p:spPr>
          <a:xfrm>
            <a:off x="2040818" y="6057899"/>
            <a:ext cx="586071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movies</a:t>
            </a:r>
          </a:p>
          <a:p>
            <a:pPr/>
            <a:r>
              <a:t>VALUES('Get Shorty', 1995)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07" name="To address this anomaly, need to add to the vie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address this anomaly, need to add to the view</a:t>
            </a:r>
          </a:p>
        </p:txBody>
      </p:sp>
      <p:sp>
        <p:nvSpPr>
          <p:cNvPr id="208" name="CREATE OR REPLACE VIEW MGMMovies(name, title, studio) AS…"/>
          <p:cNvSpPr txBox="1"/>
          <p:nvPr/>
        </p:nvSpPr>
        <p:spPr>
          <a:xfrm>
            <a:off x="256803" y="3695700"/>
            <a:ext cx="1249119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OR REPLACE VIEW MGMMovies(name, title, studio) AS</a:t>
            </a:r>
          </a:p>
          <a:p>
            <a:pPr/>
            <a:r>
              <a:t>   SELECT name, title, studioName </a:t>
            </a:r>
          </a:p>
          <a:p>
            <a:pPr/>
            <a:r>
              <a:t>   FROM movies</a:t>
            </a:r>
          </a:p>
          <a:p>
            <a:pPr/>
            <a:r>
              <a:t>   WHERE studio = 'MGM';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23" name="Relations can be re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Relations can be </a:t>
            </a:r>
            <a:r>
              <a:rPr u="sng"/>
              <a:t>real</a:t>
            </a:r>
          </a:p>
          <a:p>
            <a:pPr lvl="1"/>
            <a:r>
              <a:t>CREATE TABLE …</a:t>
            </a:r>
          </a:p>
          <a:p>
            <a:pPr/>
            <a:r>
              <a:t>or </a:t>
            </a:r>
            <a:r>
              <a:rPr u="sng"/>
              <a:t>virtual</a:t>
            </a:r>
            <a:endParaRPr u="sng"/>
          </a:p>
          <a:p>
            <a:pPr lvl="1"/>
            <a:r>
              <a:t>CREATE VIEW</a:t>
            </a:r>
          </a:p>
          <a:p>
            <a:pPr lvl="2"/>
            <a:r>
              <a:t>Do not exist physically</a:t>
            </a:r>
          </a:p>
          <a:p>
            <a:pPr lvl="2"/>
            <a:r>
              <a:t>Defined through a query like expression</a:t>
            </a:r>
          </a:p>
          <a:p>
            <a:pPr lvl="2"/>
            <a:r>
              <a:t>Can be queried as if they are real tables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11" name="Now it wo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it works</a:t>
            </a:r>
          </a:p>
          <a:p>
            <a:pPr/>
          </a:p>
          <a:p>
            <a:pPr/>
            <a:r>
              <a:t>which is equivalent to </a:t>
            </a:r>
          </a:p>
          <a:p>
            <a:pPr/>
          </a:p>
          <a:p>
            <a:pPr/>
          </a:p>
          <a:p>
            <a:pPr lvl="2"/>
            <a:r>
              <a:t>and assumes that we do not have any triggers or constraints against NULL values for the other attributes</a:t>
            </a:r>
          </a:p>
          <a:p>
            <a:pPr/>
            <a:r>
              <a:t>but now the view also changes</a:t>
            </a:r>
          </a:p>
        </p:txBody>
      </p:sp>
      <p:sp>
        <p:nvSpPr>
          <p:cNvPr id="212" name="INSERT INTO MGMMovies…"/>
          <p:cNvSpPr txBox="1"/>
          <p:nvPr/>
        </p:nvSpPr>
        <p:spPr>
          <a:xfrm>
            <a:off x="4009318" y="3136899"/>
            <a:ext cx="762884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MGMMovies</a:t>
            </a:r>
          </a:p>
          <a:p>
            <a:pPr/>
            <a:r>
              <a:t>VALUES('Find Shorty', 1995, 'MGM')</a:t>
            </a:r>
          </a:p>
        </p:txBody>
      </p:sp>
      <p:sp>
        <p:nvSpPr>
          <p:cNvPr id="213" name="INSERT INTO movies(name, year, studioName)…"/>
          <p:cNvSpPr txBox="1"/>
          <p:nvPr/>
        </p:nvSpPr>
        <p:spPr>
          <a:xfrm>
            <a:off x="1338076" y="5048249"/>
            <a:ext cx="939697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movies(name, year, studioName)</a:t>
            </a:r>
          </a:p>
          <a:p>
            <a:pPr/>
            <a:r>
              <a:t>VALUES ('Find Shorty', 1995, 'MGM')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16" name="Deletions are also passed through the underlying 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Deletions are also passed through the underlying table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gets translated into</a:t>
            </a:r>
          </a:p>
        </p:txBody>
      </p:sp>
      <p:sp>
        <p:nvSpPr>
          <p:cNvPr id="217" name="DELETE FROM MGMMovies…"/>
          <p:cNvSpPr txBox="1"/>
          <p:nvPr/>
        </p:nvSpPr>
        <p:spPr>
          <a:xfrm>
            <a:off x="2877334" y="3390899"/>
            <a:ext cx="653134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/>
            <a:r>
              <a:t>DELETE FROM MGMMovies</a:t>
            </a:r>
          </a:p>
          <a:p>
            <a:pPr lvl="1"/>
            <a:r>
              <a:t>WHERE title LIKE '%Shorty%';</a:t>
            </a:r>
          </a:p>
        </p:txBody>
      </p:sp>
      <p:sp>
        <p:nvSpPr>
          <p:cNvPr id="218" name="DELETE FROM movies…"/>
          <p:cNvSpPr txBox="1"/>
          <p:nvPr/>
        </p:nvSpPr>
        <p:spPr>
          <a:xfrm>
            <a:off x="952500" y="5734049"/>
            <a:ext cx="113861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FROM movies</a:t>
            </a:r>
          </a:p>
          <a:p>
            <a:pPr/>
            <a:r>
              <a:t>WHERE title LIKE '%Shorty%' AND studioName = 'MGM';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21" name="becom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  <a:r>
              <a:t>becomes</a:t>
            </a:r>
          </a:p>
        </p:txBody>
      </p:sp>
      <p:sp>
        <p:nvSpPr>
          <p:cNvPr id="222" name="UPDATE MGMMovies…"/>
          <p:cNvSpPr txBox="1"/>
          <p:nvPr/>
        </p:nvSpPr>
        <p:spPr>
          <a:xfrm>
            <a:off x="3572042" y="2768599"/>
            <a:ext cx="608173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UPDATE MGMMovies</a:t>
            </a:r>
          </a:p>
          <a:p>
            <a:pPr/>
            <a:r>
              <a:t>SET year = 1968</a:t>
            </a:r>
          </a:p>
          <a:p>
            <a:pPr/>
            <a:r>
              <a:t>WHERE title = 'Get Shorty';</a:t>
            </a:r>
          </a:p>
        </p:txBody>
      </p:sp>
      <p:sp>
        <p:nvSpPr>
          <p:cNvPr id="223" name="UPDATE movies…"/>
          <p:cNvSpPr txBox="1"/>
          <p:nvPr/>
        </p:nvSpPr>
        <p:spPr>
          <a:xfrm>
            <a:off x="3572042" y="5461000"/>
            <a:ext cx="674478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UPDATE movies</a:t>
            </a:r>
          </a:p>
          <a:p>
            <a:pPr/>
            <a:r>
              <a:t>SET year = 1968</a:t>
            </a:r>
          </a:p>
          <a:p>
            <a:pPr/>
            <a:r>
              <a:t>WHERE title = 'Get Shorty' AND</a:t>
            </a:r>
          </a:p>
          <a:p>
            <a:pPr/>
            <a:r>
              <a:t>      studioName = 'MGM';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odifying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Modifying Views</a:t>
            </a:r>
          </a:p>
        </p:txBody>
      </p:sp>
      <p:sp>
        <p:nvSpPr>
          <p:cNvPr id="226" name="Including all properties in a view is a klud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Including all properties in a view is a kludge </a:t>
            </a:r>
          </a:p>
          <a:p>
            <a:pPr lvl="1"/>
            <a:r>
              <a:t>Can use a trigger instead</a:t>
            </a:r>
          </a:p>
          <a:p>
            <a:pPr lvl="2"/>
            <a:r>
              <a:t>Use the INSTEAD OF syntax</a:t>
            </a:r>
          </a:p>
        </p:txBody>
      </p:sp>
      <p:sp>
        <p:nvSpPr>
          <p:cNvPr id="227" name="CREATE TRIGGER mgmInserts…"/>
          <p:cNvSpPr txBox="1"/>
          <p:nvPr/>
        </p:nvSpPr>
        <p:spPr>
          <a:xfrm>
            <a:off x="1278818" y="5734050"/>
            <a:ext cx="9617987" cy="261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CREATE TRIGGER mgmInserts</a:t>
            </a:r>
          </a:p>
          <a:p>
            <a:pPr/>
            <a:r>
              <a:t>INSTEAD OF INSERT ON mgmInserts</a:t>
            </a:r>
          </a:p>
          <a:p>
            <a:pPr/>
            <a:r>
              <a:t>REFERENCING NEW ROW as newRow</a:t>
            </a:r>
          </a:p>
          <a:p>
            <a:pPr/>
            <a:r>
              <a:t>FOR EACH ROW</a:t>
            </a:r>
          </a:p>
          <a:p>
            <a:pPr/>
            <a:r>
              <a:t>INSERT INTO movies(title, year, studioName)</a:t>
            </a:r>
          </a:p>
          <a:p>
            <a:pPr/>
            <a:r>
              <a:t>VALUES(newRow.title, newRow.year, 'MGM');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odifying Views in MySQ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Modifying Views in MySQL</a:t>
            </a:r>
          </a:p>
        </p:txBody>
      </p:sp>
      <p:sp>
        <p:nvSpPr>
          <p:cNvPr id="230" name="MySQL only started to support views in Version 5 (2008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MySQL only started to support views in Version 5 (2008)</a:t>
            </a:r>
          </a:p>
          <a:p>
            <a:pPr/>
            <a:r>
              <a:t>Supports updatable views</a:t>
            </a:r>
          </a:p>
          <a:p>
            <a:pPr lvl="1"/>
            <a:r>
              <a:t>But not the INSTEAD trigger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33" name="Use the employees database in MySQ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employees database in MySQL</a:t>
            </a:r>
          </a:p>
          <a:p>
            <a:pPr lvl="1"/>
            <a:r>
              <a:t>You might want to turn of automatic commits, then do a commit and at the end of the session a rollback</a:t>
            </a:r>
          </a:p>
          <a:p>
            <a:pPr lvl="1"/>
            <a:r>
              <a:t>Task 1:  Convince yourself that there are no emp_no larger than 500000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36" name="USE employees;…"/>
          <p:cNvSpPr txBox="1"/>
          <p:nvPr/>
        </p:nvSpPr>
        <p:spPr>
          <a:xfrm>
            <a:off x="3577518" y="3416299"/>
            <a:ext cx="4976652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SELECT * </a:t>
            </a:r>
          </a:p>
          <a:p>
            <a:pPr/>
            <a:r>
              <a:t>FROM dept_emp</a:t>
            </a:r>
          </a:p>
          <a:p>
            <a:pPr/>
            <a:r>
              <a:t>WHERE emp_no &gt;=500000;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39" name="Task 2:  Insert three persons into the employees table with employee numbers 600000, 600001, 600002. You can invent the missing dat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 2:  Insert three persons into the employees table with employee numbers 600000, 600001, 600002. You can invent the missing dates.</a:t>
            </a:r>
          </a:p>
          <a:p>
            <a:pPr/>
            <a:r>
              <a:t>The hire date should be the day of today </a:t>
            </a:r>
          </a:p>
          <a:p>
            <a:pPr lvl="1"/>
            <a:r>
              <a:t>In MySQL that is CURDATE(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42" name="INSERT INTO employees(emp_no, birth_date, first_name, last_name, gender, hire_date)…"/>
          <p:cNvSpPr txBox="1"/>
          <p:nvPr/>
        </p:nvSpPr>
        <p:spPr>
          <a:xfrm>
            <a:off x="952500" y="3098800"/>
            <a:ext cx="12270179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employees(emp_no, birth_date, first_name, last_name, gender, hire_date)</a:t>
            </a:r>
          </a:p>
          <a:p>
            <a:pPr/>
            <a:r>
              <a:t>VALUES</a:t>
            </a:r>
          </a:p>
          <a:p>
            <a:pPr/>
            <a:r>
              <a:t>    (600000, '1980-01-01', 'Hector', 'Garcia Molinas', 'M', CURDATE()),</a:t>
            </a:r>
          </a:p>
          <a:p>
            <a:pPr/>
            <a:r>
              <a:t>    (600001, '1981-01-01', 'Ursula', 'Leyendorf', 'F', CURDATE()),</a:t>
            </a:r>
          </a:p>
          <a:p>
            <a:pPr/>
            <a:r>
              <a:t>    (600002, '1982-01-01', 'Bob', 'Karragher', 'M', CURDATE());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45" name="Create a view of dept_emp that only contains entries with to_date unlimi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view of dept_emp that only contains entries with to_date unlimited </a:t>
            </a:r>
          </a:p>
          <a:p>
            <a:pPr lvl="1"/>
            <a:r>
              <a:t>i.e. '9999-01-01' which is used to indicate an open contract.</a:t>
            </a:r>
          </a:p>
          <a:p>
            <a:pPr lvl="1"/>
            <a:r>
              <a:t>Call the view v_current_dept_emp</a:t>
            </a:r>
          </a:p>
          <a:p>
            <a:pPr lvl="2"/>
            <a:r>
              <a:t>Include all attributes so that we can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26" name="SQL Programming Langua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SQL Programming Language:</a:t>
            </a:r>
          </a:p>
          <a:p>
            <a:pPr lvl="1"/>
            <a:r>
              <a:t>Table:  Relation that exists</a:t>
            </a:r>
          </a:p>
          <a:p>
            <a:pPr lvl="1"/>
            <a:r>
              <a:t>View:  Relation that is virtual</a:t>
            </a:r>
          </a:p>
          <a:p>
            <a:pPr lvl="1"/>
            <a:r>
              <a:t>Temporary:  Created while a query is executed and afterwards discarded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48" name="CREATE OR REPLACE VIEW v_current_dept_emp AS…"/>
          <p:cNvSpPr txBox="1"/>
          <p:nvPr/>
        </p:nvSpPr>
        <p:spPr>
          <a:xfrm>
            <a:off x="2071129" y="3219450"/>
            <a:ext cx="998117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OR REPLACE VIEW v_current_dept_emp AS</a:t>
            </a:r>
          </a:p>
          <a:p>
            <a:pPr/>
            <a:r>
              <a:t>	SELECT emp_no, dept_no, from_date, to_date</a:t>
            </a:r>
          </a:p>
          <a:p>
            <a:pPr/>
            <a:r>
              <a:t>    FROM dept_emp</a:t>
            </a:r>
          </a:p>
          <a:p>
            <a:pPr/>
            <a:r>
              <a:t>    WHERE to_date = '9999-01-01';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51" name="Now insert the three new employees into the vi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insert the three new employees into the view</a:t>
            </a:r>
          </a:p>
          <a:p>
            <a:pPr lvl="1"/>
            <a:r>
              <a:t>from_date is today</a:t>
            </a:r>
          </a:p>
          <a:p>
            <a:pPr lvl="1"/>
            <a:r>
              <a:t>Department is 'd004'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54" name="INSERT INTO v_current_dept_emp(emp_no, dept_no, from_date, to_date)…"/>
          <p:cNvSpPr txBox="1"/>
          <p:nvPr/>
        </p:nvSpPr>
        <p:spPr>
          <a:xfrm>
            <a:off x="0" y="2539999"/>
            <a:ext cx="13055600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v_current_dept_emp(emp_no, dept_no, from_date, to_date)</a:t>
            </a:r>
          </a:p>
          <a:p>
            <a:pPr/>
            <a:r>
              <a:t>VALUES</a:t>
            </a:r>
          </a:p>
          <a:p>
            <a:pPr/>
            <a:r>
              <a:t>    (600000, 'd004', CURDATE(), '9999-01-01'),</a:t>
            </a:r>
          </a:p>
          <a:p>
            <a:pPr/>
            <a:r>
              <a:t>    (600001, 'd004', CURDATE(), '9999-01-01'),</a:t>
            </a:r>
          </a:p>
          <a:p>
            <a:pPr/>
            <a:r>
              <a:t>    (600002, 'd004', CURDATE(), '9999-01-01');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57" name="Check that these updates made it to the dept_emp table as well as the vie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Check that these updates made it to the dept_emp table as well as the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60" name="SELECT *…"/>
          <p:cNvSpPr txBox="1"/>
          <p:nvPr/>
        </p:nvSpPr>
        <p:spPr>
          <a:xfrm>
            <a:off x="4276018" y="2997199"/>
            <a:ext cx="5197668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* </a:t>
            </a:r>
          </a:p>
          <a:p>
            <a:pPr/>
            <a:r>
              <a:t>FROM v_current_dept_emp</a:t>
            </a:r>
          </a:p>
          <a:p>
            <a:pPr/>
            <a:r>
              <a:t>WHERE emp_no &gt;=500000;</a:t>
            </a:r>
          </a:p>
          <a:p>
            <a:pPr/>
          </a:p>
          <a:p>
            <a:pPr/>
            <a:r>
              <a:t>SELECT * </a:t>
            </a:r>
          </a:p>
          <a:p>
            <a:pPr/>
            <a:r>
              <a:t>FROM dept_emp</a:t>
            </a:r>
          </a:p>
          <a:p>
            <a:pPr/>
            <a:r>
              <a:t>WHERE emp_no &gt;=500000;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63" name="Change the view v_current_dept_emp to have only three columns: emp_no, dept_no, from_date by recreating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Change the view v_current_dept_emp to have only three columns: emp_no, dept_no, from_date by recreating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66" name="CREATE OR REPLACE VIEW v_current_dept_emp AS…"/>
          <p:cNvSpPr txBox="1"/>
          <p:nvPr/>
        </p:nvSpPr>
        <p:spPr>
          <a:xfrm>
            <a:off x="1582898" y="3003550"/>
            <a:ext cx="9839004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OR REPLACE VIEW v_current_dept_emp AS</a:t>
            </a:r>
          </a:p>
          <a:p>
            <a:pPr/>
            <a:r>
              <a:t>	SELECT emp_no, dept_no, from_date</a:t>
            </a:r>
          </a:p>
          <a:p>
            <a:pPr/>
            <a:r>
              <a:t>    FROM dept_emp</a:t>
            </a:r>
          </a:p>
          <a:p>
            <a:pPr/>
            <a:r>
              <a:t>    WHERE to_date = '9999-01-01';</a:t>
            </a:r>
          </a:p>
        </p:txBody>
      </p:sp>
      <p:sp>
        <p:nvSpPr>
          <p:cNvPr id="267" name="The CREATE OR REPLACE clause makes it easy.…"/>
          <p:cNvSpPr txBox="1"/>
          <p:nvPr>
            <p:ph type="body" sz="half" idx="1"/>
          </p:nvPr>
        </p:nvSpPr>
        <p:spPr>
          <a:xfrm>
            <a:off x="952500" y="5372100"/>
            <a:ext cx="11099800" cy="35052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CREATE OR REPLACE clause makes it easy.</a:t>
            </a:r>
          </a:p>
          <a:p>
            <a:pPr/>
            <a:r>
              <a:t>You could also say DROP VIEW and then do a CREATE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70" name="Check the table dept_emp for its defini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Check the table dept_emp for its 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73" name="In MySQLWorkbenc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MySQLWorkbench:</a:t>
            </a:r>
          </a:p>
          <a:p>
            <a:pPr lvl="1"/>
            <a:r>
              <a:t>Click on the table and the info tab</a:t>
            </a:r>
          </a:p>
        </p:txBody>
      </p:sp>
      <p:pic>
        <p:nvPicPr>
          <p:cNvPr id="274" name="Screen Shot 2020-03-31 at 5.01.42 PM.png" descr="Screen Shot 2020-03-31 at 5.01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9811" y="4036119"/>
            <a:ext cx="5825178" cy="4435079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Oval"/>
          <p:cNvSpPr/>
          <p:nvPr/>
        </p:nvSpPr>
        <p:spPr>
          <a:xfrm>
            <a:off x="8318500" y="6318250"/>
            <a:ext cx="421680" cy="46037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78" name="In the view, select DDL, which gives you the definition of the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the view, select DDL, which gives you the definition of the table </a:t>
            </a:r>
          </a:p>
        </p:txBody>
      </p:sp>
      <p:pic>
        <p:nvPicPr>
          <p:cNvPr id="279" name="Screen Shot 2020-03-31 at 5.03.36 PM.png" descr="Screen Shot 2020-03-31 at 5.03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9821" y="4728857"/>
            <a:ext cx="10103368" cy="457717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Circle"/>
          <p:cNvSpPr/>
          <p:nvPr/>
        </p:nvSpPr>
        <p:spPr>
          <a:xfrm>
            <a:off x="10414000" y="5327650"/>
            <a:ext cx="603250" cy="606822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29" name="Views are defined via CREATE VIE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Views are defined via CREATE VIEW</a:t>
            </a:r>
          </a:p>
        </p:txBody>
      </p:sp>
      <p:sp>
        <p:nvSpPr>
          <p:cNvPr id="130" name="CREATE VIEW MGMMovies AS…"/>
          <p:cNvSpPr txBox="1"/>
          <p:nvPr/>
        </p:nvSpPr>
        <p:spPr>
          <a:xfrm>
            <a:off x="3240518" y="3956050"/>
            <a:ext cx="674478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CREATE VIEW MGMMovies AS </a:t>
            </a:r>
          </a:p>
          <a:p>
            <a:pPr/>
            <a:r>
              <a:t>     SELECT title, year</a:t>
            </a:r>
          </a:p>
          <a:p>
            <a:pPr/>
            <a:r>
              <a:t>     FROM Movies</a:t>
            </a:r>
          </a:p>
          <a:p>
            <a:pPr/>
            <a:r>
              <a:t>     WHERE studioName = 'MGM';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83" name="Alternatively, you can select colum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Alternatively, you can select columns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Both methods show that we have a NOT NULL constraint on to_date</a:t>
            </a:r>
          </a:p>
        </p:txBody>
      </p:sp>
      <p:pic>
        <p:nvPicPr>
          <p:cNvPr id="284" name="Screen Shot 2020-03-31 at 5.05.32 PM.png" descr="Screen Shot 2020-03-31 at 5.05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50" y="3448645"/>
            <a:ext cx="11696700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87" name="Alter the table dept_emp to have a default value of '9999-01-01' in the to_da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Alter the table dept_emp to have a default value of '9999-01-01' in the to_date.</a:t>
            </a:r>
          </a:p>
          <a:p>
            <a:pPr lvl="1"/>
            <a:r>
              <a:t>We could also remove the NOT NULL restriction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90" name="ALTER TABLE dept_emp…"/>
          <p:cNvSpPr txBox="1"/>
          <p:nvPr/>
        </p:nvSpPr>
        <p:spPr>
          <a:xfrm>
            <a:off x="477818" y="3587749"/>
            <a:ext cx="1204916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ALTER TABLE dept_emp</a:t>
            </a:r>
          </a:p>
          <a:p>
            <a:pPr/>
            <a:r>
              <a:t>MODIFY COLUMN to_date date NOT NULL DEFAUlT '1-01-01';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93" name="If we try to add directly to the table with new values, we violate a foreign key constrain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try to add directly to the table with new values, we violate a foreign key constraint.</a:t>
            </a:r>
          </a:p>
        </p:txBody>
      </p:sp>
      <p:sp>
        <p:nvSpPr>
          <p:cNvPr id="294" name="INSERT INTO v_current_dept_emp(emp_no, dept_no, from_date)…"/>
          <p:cNvSpPr txBox="1"/>
          <p:nvPr/>
        </p:nvSpPr>
        <p:spPr>
          <a:xfrm>
            <a:off x="35787" y="4464049"/>
            <a:ext cx="12933227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v_current_dept_emp(emp_no, dept_no, from_date)</a:t>
            </a:r>
          </a:p>
          <a:p>
            <a:pPr/>
            <a:r>
              <a:t>VALUES</a:t>
            </a:r>
          </a:p>
          <a:p>
            <a:pPr/>
            <a:r>
              <a:t>	(600003, 'd004', CURDATE()),</a:t>
            </a:r>
          </a:p>
          <a:p>
            <a:pPr/>
            <a:r>
              <a:t>    (600004, 'd004', CURDATE()),</a:t>
            </a:r>
          </a:p>
          <a:p>
            <a:pPr/>
            <a:r>
              <a:t>    (600005, 'd004', CURDATE());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97" name="Create a few more employees in the employee 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few more employees in the employee table</a:t>
            </a:r>
          </a:p>
          <a:p>
            <a:pPr lvl="1"/>
            <a:r>
              <a:t>With emp_no larger than 600000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300" name="INSERT INTO employees(emp_no, birth_date, first_name, last_name, gender, hire_date)…"/>
          <p:cNvSpPr txBox="1"/>
          <p:nvPr/>
        </p:nvSpPr>
        <p:spPr>
          <a:xfrm>
            <a:off x="955637" y="2838450"/>
            <a:ext cx="12049163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employees(emp_no, birth_date, first_name, last_name, gender, hire_date)</a:t>
            </a:r>
          </a:p>
          <a:p>
            <a:pPr/>
            <a:r>
              <a:t>VALUES</a:t>
            </a:r>
          </a:p>
          <a:p>
            <a:pPr/>
            <a:r>
              <a:t>    (600003, '1980-01-01', 'Javier', 'GPena', 'M', CURDATE()),</a:t>
            </a:r>
          </a:p>
          <a:p>
            <a:pPr/>
            <a:r>
              <a:t>    (600004, '1981-01-01', 'Dick', 'Murphy', 'M', CURDATE()),</a:t>
            </a:r>
          </a:p>
          <a:p>
            <a:pPr/>
            <a:r>
              <a:t>    (600005, '1982-01-01', 'Emilio', 'Zapato', 'M', CURDATE());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303" name="INSERT INTO employees(emp_no, birth_date, first_name, last_name, gender, hire_date)…"/>
          <p:cNvSpPr txBox="1"/>
          <p:nvPr/>
        </p:nvSpPr>
        <p:spPr>
          <a:xfrm>
            <a:off x="1164518" y="2660650"/>
            <a:ext cx="12049163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INTO employees(emp_no, birth_date, first_name, last_name, gender, hire_date)</a:t>
            </a:r>
          </a:p>
          <a:p>
            <a:pPr/>
            <a:r>
              <a:t>VALUES</a:t>
            </a:r>
          </a:p>
          <a:p>
            <a:pPr/>
            <a:r>
              <a:t>    (600003, '1980-01-01', 'Javier', 'Pena', 'M', CURDATE()),</a:t>
            </a:r>
          </a:p>
          <a:p>
            <a:pPr/>
            <a:r>
              <a:t>    (600004, '1981-01-01', 'Dick', 'Murphy', 'M', CURDATE()),</a:t>
            </a:r>
          </a:p>
          <a:p>
            <a:pPr/>
            <a:r>
              <a:t>    (600005, '1982-01-01', 'Emilio', 'Zapato', 'M', CURDATE());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306" name="Check that this updates the dept_emp table correct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Check that this updates the dept_emp table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309" name="MySQL trigger mechanisms are not so great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MySQL trigger mechanisms are not so great!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33" name="CREATE VIEW MovieProd AS…"/>
          <p:cNvSpPr txBox="1"/>
          <p:nvPr/>
        </p:nvSpPr>
        <p:spPr>
          <a:xfrm>
            <a:off x="3240518" y="5302250"/>
            <a:ext cx="674478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VIEW MovieProd AS</a:t>
            </a:r>
          </a:p>
          <a:p>
            <a:pPr/>
            <a:r>
              <a:t>     SELECT title, name</a:t>
            </a:r>
          </a:p>
          <a:p>
            <a:pPr/>
            <a:r>
              <a:t>     FROM movies, movieExec</a:t>
            </a:r>
          </a:p>
          <a:p>
            <a:pPr/>
            <a:r>
              <a:t>     WHERE producerC# = cert#;</a:t>
            </a:r>
          </a:p>
        </p:txBody>
      </p:sp>
      <p:sp>
        <p:nvSpPr>
          <p:cNvPr id="134" name="movies(title, year, length, genre, studioName, producerC#)"/>
          <p:cNvSpPr txBox="1"/>
          <p:nvPr/>
        </p:nvSpPr>
        <p:spPr>
          <a:xfrm>
            <a:off x="256803" y="3136900"/>
            <a:ext cx="124911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movies(title, year, length, genre, studioName, producerC#)</a:t>
            </a:r>
          </a:p>
        </p:txBody>
      </p:sp>
      <p:sp>
        <p:nvSpPr>
          <p:cNvPr id="135" name="movieExec(name, address, cert#, netWorth)"/>
          <p:cNvSpPr txBox="1"/>
          <p:nvPr/>
        </p:nvSpPr>
        <p:spPr>
          <a:xfrm>
            <a:off x="2070658" y="3609975"/>
            <a:ext cx="886348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800"/>
            </a:lvl1pPr>
          </a:lstStyle>
          <a:p>
            <a:pPr/>
            <a:r>
              <a:t>movieExec(name, address, cert#, netWorth)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38" name="Interacting with Vie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Interacting with Views</a:t>
            </a:r>
          </a:p>
          <a:p>
            <a:pPr lvl="1"/>
            <a:r>
              <a:t>A view, once defined, can be queried just like a real table</a:t>
            </a:r>
          </a:p>
        </p:txBody>
      </p:sp>
      <p:sp>
        <p:nvSpPr>
          <p:cNvPr id="139" name="SELECT title…"/>
          <p:cNvSpPr txBox="1"/>
          <p:nvPr/>
        </p:nvSpPr>
        <p:spPr>
          <a:xfrm>
            <a:off x="4456106" y="4876799"/>
            <a:ext cx="4092588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title</a:t>
            </a:r>
          </a:p>
          <a:p>
            <a:pPr/>
            <a:r>
              <a:t>FROM MGMMovies</a:t>
            </a:r>
          </a:p>
          <a:p>
            <a:pPr/>
            <a:r>
              <a:t>WHERE year = 1979;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42" name="SELECT DISTINCT starName…"/>
          <p:cNvSpPr txBox="1"/>
          <p:nvPr/>
        </p:nvSpPr>
        <p:spPr>
          <a:xfrm>
            <a:off x="1992281" y="4381499"/>
            <a:ext cx="10060020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DISTINCT starName</a:t>
            </a:r>
          </a:p>
          <a:p>
            <a:pPr/>
            <a:r>
              <a:t>FROM MGMMovies, starsIn</a:t>
            </a:r>
          </a:p>
          <a:p>
            <a:pPr/>
            <a:r>
              <a:t>WHERE title = movieTitle AND year = movieYear</a:t>
            </a:r>
          </a:p>
        </p:txBody>
      </p:sp>
      <p:sp>
        <p:nvSpPr>
          <p:cNvPr id="143" name="starName(title, year, name)"/>
          <p:cNvSpPr txBox="1"/>
          <p:nvPr/>
        </p:nvSpPr>
        <p:spPr>
          <a:xfrm>
            <a:off x="3981425" y="2647950"/>
            <a:ext cx="608173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starName(title, year, name)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Virtual Vi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Views</a:t>
            </a:r>
          </a:p>
        </p:txBody>
      </p:sp>
      <p:sp>
        <p:nvSpPr>
          <p:cNvPr id="146" name="We can rename the attributes in a VI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rename the attributes in a VIEW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attribute names in the view are now movieTitle and prodName</a:t>
            </a:r>
          </a:p>
        </p:txBody>
      </p:sp>
      <p:sp>
        <p:nvSpPr>
          <p:cNvPr id="147" name="CREATE VIEW movieProd(movieTitle, prodName) AS…"/>
          <p:cNvSpPr txBox="1"/>
          <p:nvPr/>
        </p:nvSpPr>
        <p:spPr>
          <a:xfrm>
            <a:off x="1361882" y="3956050"/>
            <a:ext cx="10281036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CREATE VIEW movieProd(movieTitle, prodName) AS</a:t>
            </a:r>
          </a:p>
          <a:p>
            <a:pPr/>
            <a:r>
              <a:t>      SELECT title, name</a:t>
            </a:r>
          </a:p>
          <a:p>
            <a:pPr/>
            <a:r>
              <a:t>      FROM movies, movieExec</a:t>
            </a:r>
          </a:p>
          <a:p>
            <a:pPr/>
            <a:r>
              <a:t>      WHERE producerC# = cert#;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150" name="A view RichExec with name address, certificate number, and net-worth of all executives with more than 10 million net-worth"/>
          <p:cNvSpPr txBox="1"/>
          <p:nvPr>
            <p:ph type="body" sz="half" idx="1"/>
          </p:nvPr>
        </p:nvSpPr>
        <p:spPr>
          <a:xfrm>
            <a:off x="952500" y="4722614"/>
            <a:ext cx="11099800" cy="4154686"/>
          </a:xfrm>
          <a:prstGeom prst="rect">
            <a:avLst/>
          </a:prstGeom>
        </p:spPr>
        <p:txBody>
          <a:bodyPr anchor="t"/>
          <a:lstStyle/>
          <a:p>
            <a:pPr/>
            <a:r>
              <a:t>A view RichExec with name address, certificate number, and net-worth of all executives with more than 10 million net-worth</a:t>
            </a:r>
          </a:p>
        </p:txBody>
      </p:sp>
      <p:sp>
        <p:nvSpPr>
          <p:cNvPr id="151" name="movieStar(name, address, gender, birthday)"/>
          <p:cNvSpPr txBox="1"/>
          <p:nvPr/>
        </p:nvSpPr>
        <p:spPr>
          <a:xfrm>
            <a:off x="1803914" y="2533650"/>
            <a:ext cx="93969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movieStar(name, address, gender, birthday)</a:t>
            </a:r>
          </a:p>
        </p:txBody>
      </p:sp>
      <p:sp>
        <p:nvSpPr>
          <p:cNvPr id="152" name="movieExec(name, address, cert#, netWorth)"/>
          <p:cNvSpPr txBox="1"/>
          <p:nvPr/>
        </p:nvSpPr>
        <p:spPr>
          <a:xfrm>
            <a:off x="1803914" y="3054350"/>
            <a:ext cx="9175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movieExec(name, address, cert#, netWorth)</a:t>
            </a:r>
          </a:p>
        </p:txBody>
      </p:sp>
      <p:sp>
        <p:nvSpPr>
          <p:cNvPr id="153" name="studio(name, address, presC#)"/>
          <p:cNvSpPr txBox="1"/>
          <p:nvPr/>
        </p:nvSpPr>
        <p:spPr>
          <a:xfrm>
            <a:off x="1803914" y="3575050"/>
            <a:ext cx="65237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studio(name, address, presC#)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