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ractice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Practice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150" name="CREATE FUNCTION isActive(p_emp_no INT, p_year INT) RETURNS BOOLEAN…"/>
          <p:cNvSpPr txBox="1"/>
          <p:nvPr/>
        </p:nvSpPr>
        <p:spPr>
          <a:xfrm>
            <a:off x="842065" y="2019299"/>
            <a:ext cx="12003436" cy="744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CREATE FUNCTION isActive(p_emp_no INT, p_year INT) RETURNS BOOLEAN</a:t>
            </a:r>
          </a:p>
          <a:p>
            <a:pPr/>
            <a:r>
              <a:t>    READS SQL DATA</a:t>
            </a:r>
          </a:p>
          <a:p>
            <a:pPr/>
            <a:r>
              <a:t>BEGIN</a:t>
            </a:r>
          </a:p>
          <a:p>
            <a:pPr/>
            <a:r>
              <a:t>	DECLARE p_retVal BOOLEAN;</a:t>
            </a:r>
          </a:p>
          <a:p>
            <a:pPr/>
            <a:r>
              <a:t>	SELECT </a:t>
            </a:r>
          </a:p>
          <a:p>
            <a:pPr/>
            <a:r>
              <a:t>    TRUE = ANY (</a:t>
            </a:r>
          </a:p>
          <a:p>
            <a:pPr/>
            <a:r>
              <a:t>    SELECT </a:t>
            </a:r>
          </a:p>
          <a:p>
            <a:pPr/>
            <a:r>
              <a:t>    p_year BETWEEN YEAR(from_date) AND YEAR(to_date)</a:t>
            </a:r>
          </a:p>
          <a:p>
            <a:pPr/>
            <a:r>
              <a:t>        FROM</a:t>
            </a:r>
          </a:p>
          <a:p>
            <a:pPr/>
            <a:r>
              <a:t>            dept_manager</a:t>
            </a:r>
          </a:p>
          <a:p>
            <a:pPr/>
            <a:r>
              <a:t>        WHERE</a:t>
            </a:r>
          </a:p>
          <a:p>
            <a:pPr/>
            <a:r>
              <a:t>            emp_no = p_emp_no)</a:t>
            </a:r>
          </a:p>
          <a:p>
            <a:pPr/>
            <a:r>
              <a:t>   INTO p_retVal;</a:t>
            </a:r>
          </a:p>
          <a:p>
            <a:pPr/>
          </a:p>
          <a:p>
            <a:pPr/>
            <a:r>
              <a:t>RETURN p_retVal;</a:t>
            </a:r>
          </a:p>
          <a:p>
            <a:pPr/>
            <a:r>
              <a:t>END</a:t>
            </a:r>
          </a:p>
        </p:txBody>
      </p:sp>
      <p:sp>
        <p:nvSpPr>
          <p:cNvPr id="151" name="This is the select statement at the core of the function"/>
          <p:cNvSpPr/>
          <p:nvPr/>
        </p:nvSpPr>
        <p:spPr>
          <a:xfrm>
            <a:off x="5676900" y="3116850"/>
            <a:ext cx="6526160" cy="2166350"/>
          </a:xfrm>
          <a:prstGeom prst="wedgeEllipseCallout">
            <a:avLst>
              <a:gd name="adj1" fmla="val -60978"/>
              <a:gd name="adj2" fmla="val 120299"/>
            </a:avLst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This is the select statement at the core of the function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AS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TASK</a:t>
            </a:r>
          </a:p>
        </p:txBody>
      </p:sp>
      <p:sp>
        <p:nvSpPr>
          <p:cNvPr id="154" name="With this function, find the department managers that were active in 199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With this function, find the department managers that were active in 1990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157" name="Functions can be used in SQL statement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Functions can be used in SQL statements</a:t>
            </a:r>
          </a:p>
        </p:txBody>
      </p:sp>
      <p:sp>
        <p:nvSpPr>
          <p:cNvPr id="158" name="SELECT *…"/>
          <p:cNvSpPr txBox="1"/>
          <p:nvPr/>
        </p:nvSpPr>
        <p:spPr>
          <a:xfrm>
            <a:off x="2771781" y="4876799"/>
            <a:ext cx="6744780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*</a:t>
            </a:r>
          </a:p>
          <a:p>
            <a:pPr/>
            <a:r>
              <a:t>FROM dept_manager</a:t>
            </a:r>
          </a:p>
          <a:p>
            <a:pPr/>
            <a:r>
              <a:t>WHERE isActive(emp_no, 1990);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AS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TASK</a:t>
            </a:r>
          </a:p>
        </p:txBody>
      </p:sp>
      <p:sp>
        <p:nvSpPr>
          <p:cNvPr id="161" name="Now get statistics on gender of managers for 199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get statistics on gender of managers for 1990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164" name="SELECT gender, COUNT(employees.gender)…"/>
          <p:cNvSpPr txBox="1"/>
          <p:nvPr/>
        </p:nvSpPr>
        <p:spPr>
          <a:xfrm>
            <a:off x="86816" y="3313298"/>
            <a:ext cx="11088887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gender, COUNT(employees.gender)</a:t>
            </a:r>
          </a:p>
          <a:p>
            <a:pPr/>
            <a:r>
              <a:t>FROM dept_manager JOIN employees </a:t>
            </a:r>
          </a:p>
          <a:p>
            <a:pPr/>
            <a:r>
              <a:t>       ON dept_manager.emp_no = employees.emp_no</a:t>
            </a:r>
          </a:p>
          <a:p>
            <a:pPr/>
            <a:r>
              <a:t>WHERE isActive(dept_manager.emp_no, 1990)</a:t>
            </a:r>
          </a:p>
          <a:p>
            <a:pPr/>
            <a:r>
              <a:t>GROUP BY employees.gender;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AS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TASK</a:t>
            </a:r>
          </a:p>
        </p:txBody>
      </p:sp>
      <p:sp>
        <p:nvSpPr>
          <p:cNvPr id="167" name="Now we have a problem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we have a problem:</a:t>
            </a:r>
          </a:p>
          <a:p>
            <a:pPr lvl="1"/>
            <a:r>
              <a:t>We want to run this query, but with a number of different years</a:t>
            </a:r>
          </a:p>
          <a:p>
            <a:pPr lvl="1"/>
            <a:r>
              <a:t>SQL has a range function, but it is not implemented in MySQL</a:t>
            </a:r>
          </a:p>
          <a:p>
            <a:pPr lvl="1"/>
            <a:r>
              <a:t>We can use:</a:t>
            </a:r>
          </a:p>
          <a:p>
            <a:pPr lvl="2"/>
            <a:r>
              <a:t>A while loop in a stored procedure</a:t>
            </a:r>
          </a:p>
          <a:p>
            <a:pPr lvl="2"/>
            <a:r>
              <a:t>Or create a table with the years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AS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TASK</a:t>
            </a:r>
          </a:p>
        </p:txBody>
      </p:sp>
      <p:sp>
        <p:nvSpPr>
          <p:cNvPr id="170" name="Create a table that contains all the years in which employees where hired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Create a table that contains all the years in which employees where hired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173" name="CREATE TABLE calyear…"/>
          <p:cNvSpPr txBox="1"/>
          <p:nvPr/>
        </p:nvSpPr>
        <p:spPr>
          <a:xfrm>
            <a:off x="2215461" y="3090133"/>
            <a:ext cx="8573878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CREATE TABLE calyear </a:t>
            </a:r>
          </a:p>
          <a:p>
            <a:pPr/>
            <a:r>
              <a:t>(  SELECT YEAR(hire_date) AS calyear </a:t>
            </a:r>
          </a:p>
          <a:p>
            <a:pPr/>
            <a:r>
              <a:t>   FROM employees </a:t>
            </a:r>
          </a:p>
          <a:p>
            <a:pPr/>
            <a:r>
              <a:t>   GROUP BY calyear </a:t>
            </a:r>
          </a:p>
          <a:p>
            <a:pPr/>
            <a:r>
              <a:t>   ORDER BY  calyear);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AS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TASK</a:t>
            </a:r>
          </a:p>
        </p:txBody>
      </p:sp>
      <p:sp>
        <p:nvSpPr>
          <p:cNvPr id="176" name="Write a query that uses this table in order to find the gender counts of managers per year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Write a query that uses this table in order to find the gender counts of managers per year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179" name="SELECT…"/>
          <p:cNvSpPr txBox="1"/>
          <p:nvPr/>
        </p:nvSpPr>
        <p:spPr>
          <a:xfrm>
            <a:off x="448245" y="2443835"/>
            <a:ext cx="12232073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 </a:t>
            </a:r>
          </a:p>
          <a:p>
            <a:pPr/>
            <a:r>
              <a:t>   calyear.calyear, </a:t>
            </a:r>
          </a:p>
          <a:p>
            <a:pPr/>
            <a:r>
              <a:t>   gender, </a:t>
            </a:r>
          </a:p>
          <a:p>
            <a:pPr/>
            <a:r>
              <a:t>   COUNT(employees.gender)</a:t>
            </a:r>
          </a:p>
          <a:p>
            <a:pPr/>
            <a:r>
              <a:t>FROM dept_manager JOIN employees </a:t>
            </a:r>
          </a:p>
          <a:p>
            <a:pPr/>
            <a:r>
              <a:t>       ON dept_manager.emp_no = employees.emp_no,</a:t>
            </a:r>
          </a:p>
          <a:p>
            <a:pPr/>
            <a:r>
              <a:t>     calyear</a:t>
            </a:r>
          </a:p>
          <a:p>
            <a:pPr/>
            <a:r>
              <a:t>WHERE isActive(dept_manager.emp_no, calyear.calyear) </a:t>
            </a:r>
          </a:p>
          <a:p>
            <a:pPr/>
            <a:r>
              <a:t>GROUP BY calyear.calyear, employees.gender</a:t>
            </a:r>
          </a:p>
          <a:p>
            <a:pPr/>
            <a:r>
              <a:t>ORDER BY calyear.calyear, employees.gender;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AS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TASK</a:t>
            </a:r>
          </a:p>
        </p:txBody>
      </p:sp>
      <p:sp>
        <p:nvSpPr>
          <p:cNvPr id="122" name="We want to compare the number of male and female department heads for each yea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want to compare the number of male and female department heads for each year</a:t>
            </a:r>
          </a:p>
          <a:p>
            <a:pPr lvl="1"/>
            <a:r>
              <a:t>First: Define a function of emp_no and year that tells us whether that employee was a manager that year</a:t>
            </a:r>
          </a:p>
          <a:p>
            <a:pPr lvl="2"/>
            <a:r>
              <a:t>Task 1: Find the year of the dates of a contract for an employee with emp_no 109990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Further Practi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Further Practice</a:t>
            </a:r>
          </a:p>
        </p:txBody>
      </p:sp>
      <p:sp>
        <p:nvSpPr>
          <p:cNvPr id="182" name="Here are some challeng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Here are some challenges</a:t>
            </a:r>
          </a:p>
          <a:p>
            <a:pPr lvl="1"/>
            <a:r>
              <a:t>Create a stored procedure that uses the WHILE loop</a:t>
            </a:r>
          </a:p>
          <a:p>
            <a:pPr lvl="1"/>
            <a:r>
              <a:t>Notice that the results are not that great.</a:t>
            </a:r>
          </a:p>
          <a:p>
            <a:pPr lvl="2"/>
            <a:r>
              <a:t>This is because we count both when a manager is replaced by another</a:t>
            </a:r>
          </a:p>
          <a:p>
            <a:pPr lvl="2"/>
            <a:r>
              <a:t>Rewrite / alter to use July 1 of the year as the selection criteria</a:t>
            </a:r>
          </a:p>
          <a:p>
            <a:pPr lvl="3"/>
            <a:r>
              <a:t>I.e.: How many male / female managers were there on July 1 of the year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Further Practi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Further Practice</a:t>
            </a:r>
          </a:p>
        </p:txBody>
      </p:sp>
      <p:sp>
        <p:nvSpPr>
          <p:cNvPr id="185" name="Find out the same gender statistics f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out the same gender statistics for</a:t>
            </a:r>
          </a:p>
          <a:p>
            <a:pPr lvl="1"/>
            <a:r>
              <a:t>employees with a salary over 80000 </a:t>
            </a:r>
          </a:p>
          <a:p>
            <a:pPr lvl="1"/>
            <a:r>
              <a:t>employees with a title of 'engineer' or 'senior engineer'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125" name="We can use YEAR to extract the year from a dat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use YEAR to extract the year from a date</a:t>
            </a:r>
          </a:p>
        </p:txBody>
      </p:sp>
      <p:sp>
        <p:nvSpPr>
          <p:cNvPr id="126" name="SELECT YEAR(from_date), YEAR(to_date)…"/>
          <p:cNvSpPr txBox="1"/>
          <p:nvPr/>
        </p:nvSpPr>
        <p:spPr>
          <a:xfrm>
            <a:off x="1904968" y="3479800"/>
            <a:ext cx="8573878" cy="139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SELECT YEAR(from_date), YEAR(to_date)</a:t>
            </a:r>
          </a:p>
          <a:p>
            <a:pPr/>
            <a:r>
              <a:t>FROM salaries</a:t>
            </a:r>
          </a:p>
          <a:p>
            <a:pPr/>
            <a:r>
              <a:t>WHERE emp_no = 109990;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AS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TASK</a:t>
            </a:r>
          </a:p>
        </p:txBody>
      </p:sp>
      <p:sp>
        <p:nvSpPr>
          <p:cNvPr id="129" name="Now, let's create a table wit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Now, let's create a table with </a:t>
            </a:r>
          </a:p>
          <a:p>
            <a:pPr lvl="1"/>
            <a:r>
              <a:t>0 when the contract does not cover parts of 1990</a:t>
            </a:r>
          </a:p>
          <a:p>
            <a:pPr lvl="1"/>
            <a:r>
              <a:t>1 when it does</a:t>
            </a:r>
          </a:p>
          <a:p>
            <a:pPr lvl="1"/>
            <a:r>
              <a:t>for employee with emp_no 109990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132" name="For this, we can use the CASE or the IF Statemen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For this, we can use the CASE or the IF Statement</a:t>
            </a:r>
          </a:p>
        </p:txBody>
      </p:sp>
      <p:sp>
        <p:nvSpPr>
          <p:cNvPr id="133" name="SELECT CASE…"/>
          <p:cNvSpPr txBox="1"/>
          <p:nvPr/>
        </p:nvSpPr>
        <p:spPr>
          <a:xfrm>
            <a:off x="938200" y="3740150"/>
            <a:ext cx="11114100" cy="398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SELECT CASE</a:t>
            </a:r>
          </a:p>
          <a:p>
            <a:pPr/>
            <a:r>
              <a:t>		WHEN 1990 BETWEEN YEAR(from_date) AND YEAR (to_date) THEN 1</a:t>
            </a:r>
          </a:p>
          <a:p>
            <a:pPr/>
            <a:r>
              <a:t>        ELSE 0</a:t>
            </a:r>
          </a:p>
          <a:p>
            <a:pPr/>
            <a:r>
              <a:t>	END </a:t>
            </a:r>
          </a:p>
          <a:p>
            <a:pPr/>
            <a:r>
              <a:t>    from_date,</a:t>
            </a:r>
          </a:p>
          <a:p>
            <a:pPr/>
            <a:r>
              <a:t>    to_date</a:t>
            </a:r>
          </a:p>
          <a:p>
            <a:pPr/>
            <a:r>
              <a:t>FROM salaries</a:t>
            </a:r>
          </a:p>
          <a:p>
            <a:pPr/>
            <a:r>
              <a:t>WHERE emp_no = 109990;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136" name="For this, we can use the CASE or the IF Statemen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For this, we can use the CASE or the IF Statement</a:t>
            </a:r>
          </a:p>
        </p:txBody>
      </p:sp>
      <p:sp>
        <p:nvSpPr>
          <p:cNvPr id="137" name="SELECT IF(1990 BETWEEN YEAR(from_date) AND YEAR (to_date),  1, 0),…"/>
          <p:cNvSpPr txBox="1"/>
          <p:nvPr/>
        </p:nvSpPr>
        <p:spPr>
          <a:xfrm>
            <a:off x="938200" y="3740150"/>
            <a:ext cx="11088887" cy="2692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SELECT IF(1990 BETWEEN YEAR(from_date) AND YEAR (to_date),  1, 0),</a:t>
            </a:r>
          </a:p>
          <a:p>
            <a:pPr/>
            <a:r>
              <a:t>    from_date,</a:t>
            </a:r>
          </a:p>
          <a:p>
            <a:pPr/>
            <a:r>
              <a:t>    to_date</a:t>
            </a:r>
          </a:p>
          <a:p>
            <a:pPr/>
            <a:r>
              <a:t>FROM salaries</a:t>
            </a:r>
          </a:p>
          <a:p>
            <a:pPr/>
            <a:r>
              <a:t>WHERE emp_no = 109990;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AS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TASK</a:t>
            </a:r>
          </a:p>
        </p:txBody>
      </p:sp>
      <p:sp>
        <p:nvSpPr>
          <p:cNvPr id="140" name="Create a function of an emp_no and a year that tells us whether that employee had a manager position for this yea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Create a function of an emp_no and a year that tells us whether that employee had a manager position for this year</a:t>
            </a:r>
          </a:p>
          <a:p>
            <a:pPr lvl="1"/>
            <a:r>
              <a:t>Hint:  Look up ANY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143" name="CREATE FUNCTION isActive(p_emp_no INT, p_year INT) RETURNS BOOLEAN…"/>
          <p:cNvSpPr txBox="1"/>
          <p:nvPr/>
        </p:nvSpPr>
        <p:spPr>
          <a:xfrm>
            <a:off x="842065" y="2019299"/>
            <a:ext cx="12003436" cy="744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CREATE FUNCTION isActive(p_emp_no INT, p_year INT) RETURNS BOOLEAN</a:t>
            </a:r>
          </a:p>
          <a:p>
            <a:pPr/>
            <a:r>
              <a:t>    READS SQL DATA</a:t>
            </a:r>
          </a:p>
          <a:p>
            <a:pPr/>
            <a:r>
              <a:t>BEGIN</a:t>
            </a:r>
          </a:p>
          <a:p>
            <a:pPr/>
            <a:r>
              <a:t>	DECLARE p_retVal BOOLEAN;</a:t>
            </a:r>
          </a:p>
          <a:p>
            <a:pPr/>
            <a:r>
              <a:t>	SELECT </a:t>
            </a:r>
          </a:p>
          <a:p>
            <a:pPr/>
            <a:r>
              <a:t>    TRUE = ANY (</a:t>
            </a:r>
          </a:p>
          <a:p>
            <a:pPr/>
            <a:r>
              <a:t>    SELECT </a:t>
            </a:r>
          </a:p>
          <a:p>
            <a:pPr/>
            <a:r>
              <a:t>    p_year BETWEEN YEAR(from_date) AND YEAR(to_date)</a:t>
            </a:r>
          </a:p>
          <a:p>
            <a:pPr/>
            <a:r>
              <a:t>        FROM</a:t>
            </a:r>
          </a:p>
          <a:p>
            <a:pPr/>
            <a:r>
              <a:t>            dept_manager</a:t>
            </a:r>
          </a:p>
          <a:p>
            <a:pPr/>
            <a:r>
              <a:t>        WHERE</a:t>
            </a:r>
          </a:p>
          <a:p>
            <a:pPr/>
            <a:r>
              <a:t>            emp_no = p_emp_no)</a:t>
            </a:r>
          </a:p>
          <a:p>
            <a:pPr/>
            <a:r>
              <a:t>   INTO p_retVal;</a:t>
            </a:r>
          </a:p>
          <a:p>
            <a:pPr/>
          </a:p>
          <a:p>
            <a:pPr/>
            <a:r>
              <a:t>RETURN p_retVal;</a:t>
            </a:r>
          </a:p>
          <a:p>
            <a:pPr/>
            <a:r>
              <a:t>END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146" name="CREATE FUNCTION isActive(p_emp_no INT, p_year INT) RETURNS BOOLEAN…"/>
          <p:cNvSpPr txBox="1"/>
          <p:nvPr/>
        </p:nvSpPr>
        <p:spPr>
          <a:xfrm>
            <a:off x="842065" y="2019299"/>
            <a:ext cx="12003436" cy="744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CREATE FUNCTION isActive(p_emp_no INT, p_year INT) RETURNS BOOLEAN</a:t>
            </a:r>
          </a:p>
          <a:p>
            <a:pPr/>
            <a:r>
              <a:t>    READS SQL DATA</a:t>
            </a:r>
          </a:p>
          <a:p>
            <a:pPr/>
            <a:r>
              <a:t>BEGIN</a:t>
            </a:r>
          </a:p>
          <a:p>
            <a:pPr/>
            <a:r>
              <a:t>	DECLARE p_retVal BOOLEAN;</a:t>
            </a:r>
          </a:p>
          <a:p>
            <a:pPr/>
            <a:r>
              <a:t>	SELECT </a:t>
            </a:r>
          </a:p>
          <a:p>
            <a:pPr/>
            <a:r>
              <a:t>    TRUE = ANY (</a:t>
            </a:r>
          </a:p>
          <a:p>
            <a:pPr/>
            <a:r>
              <a:t>    SELECT </a:t>
            </a:r>
          </a:p>
          <a:p>
            <a:pPr/>
            <a:r>
              <a:t>    p_year BETWEEN YEAR(from_date) AND YEAR(to_date)</a:t>
            </a:r>
          </a:p>
          <a:p>
            <a:pPr/>
            <a:r>
              <a:t>        FROM</a:t>
            </a:r>
          </a:p>
          <a:p>
            <a:pPr/>
            <a:r>
              <a:t>            dept_manager</a:t>
            </a:r>
          </a:p>
          <a:p>
            <a:pPr/>
            <a:r>
              <a:t>        WHERE</a:t>
            </a:r>
          </a:p>
          <a:p>
            <a:pPr/>
            <a:r>
              <a:t>            emp_no = p_emp_no)</a:t>
            </a:r>
          </a:p>
          <a:p>
            <a:pPr/>
            <a:r>
              <a:t>INTO p_retVal;</a:t>
            </a:r>
          </a:p>
          <a:p>
            <a:pPr/>
          </a:p>
          <a:p>
            <a:pPr/>
            <a:r>
              <a:t>RETURN p_retVal;</a:t>
            </a:r>
          </a:p>
          <a:p>
            <a:pPr/>
            <a:r>
              <a:t>END</a:t>
            </a:r>
          </a:p>
        </p:txBody>
      </p:sp>
      <p:sp>
        <p:nvSpPr>
          <p:cNvPr id="147" name="Use of ANY is tricky since it needs to be in conjunction with a comparison operation!"/>
          <p:cNvSpPr/>
          <p:nvPr/>
        </p:nvSpPr>
        <p:spPr>
          <a:xfrm>
            <a:off x="5676900" y="3116850"/>
            <a:ext cx="6526160" cy="2166350"/>
          </a:xfrm>
          <a:prstGeom prst="wedgeEllipseCallout">
            <a:avLst>
              <a:gd name="adj1" fmla="val -65789"/>
              <a:gd name="adj2" fmla="val 31128"/>
            </a:avLst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Use of ANY is tricky since it needs to be in conjunction with a comparison operation!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