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imple Description of Relational Database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Description of Relational Databases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sp>
        <p:nvSpPr>
          <p:cNvPr id="151" name="UNIQUE constraint creates an index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UNIQUE constraint creates an </a:t>
            </a:r>
            <a:r>
              <a:rPr i="1" u="sng"/>
              <a:t>index</a:t>
            </a:r>
          </a:p>
          <a:p>
            <a:pPr lvl="1"/>
            <a:r>
              <a:t>Index is a data structure with quick look-up</a:t>
            </a:r>
          </a:p>
          <a:p>
            <a:pPr/>
            <a:r>
              <a:t>Access indices through the SHOW INDEX FROM table command</a:t>
            </a:r>
          </a:p>
        </p:txBody>
      </p:sp>
      <p:pic>
        <p:nvPicPr>
          <p:cNvPr id="152" name="Screen Shot 2020-01-18 at 2.23.27 PM.png" descr="Screen Shot 2020-01-18 at 2.23.27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4666" y="6157614"/>
            <a:ext cx="11887201" cy="20447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Foreign Key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Foreign Keys</a:t>
            </a:r>
          </a:p>
        </p:txBody>
      </p:sp>
      <p:sp>
        <p:nvSpPr>
          <p:cNvPr id="155" name="Relationships between tables are sometimes constructed with shared valu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Relationships between tables are sometimes constructed with shared values</a:t>
            </a:r>
          </a:p>
          <a:p>
            <a:pPr lvl="1"/>
            <a:r>
              <a:t>Sales has an attribute client_id</a:t>
            </a:r>
          </a:p>
          <a:p>
            <a:pPr lvl="1"/>
            <a:r>
              <a:t>Customers has a primary key client_id</a:t>
            </a:r>
          </a:p>
          <a:p>
            <a:pPr lvl="2"/>
            <a:r>
              <a:t>Need not be named the same</a:t>
            </a:r>
          </a:p>
          <a:p>
            <a:pPr lvl="3"/>
            <a:r>
              <a:t>But it is usually convenient to do so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pic>
        <p:nvPicPr>
          <p:cNvPr id="15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4700" y="2762250"/>
            <a:ext cx="11455400" cy="42291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sp>
        <p:nvSpPr>
          <p:cNvPr id="161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A customer can have many sales</a:t>
            </a:r>
          </a:p>
          <a:p>
            <a:pPr lvl="1"/>
            <a:r>
              <a:t>But each sale has only one customer</a:t>
            </a:r>
          </a:p>
          <a:p>
            <a:pPr lvl="1"/>
            <a:r>
              <a:t>Relationship customers sales is a </a:t>
            </a:r>
            <a:r>
              <a:rPr b="1" u="sng"/>
              <a:t>one-to-many</a:t>
            </a:r>
            <a:r>
              <a:t> relationship</a:t>
            </a:r>
          </a:p>
          <a:p>
            <a:pPr lvl="1"/>
            <a:r>
              <a:t>customers is the </a:t>
            </a:r>
            <a:r>
              <a:rPr i="1" u="sng"/>
              <a:t>referenced</a:t>
            </a:r>
            <a:r>
              <a:t> (or parent) table</a:t>
            </a:r>
          </a:p>
          <a:p>
            <a:pPr lvl="1"/>
            <a:r>
              <a:t>sales is the </a:t>
            </a:r>
            <a:r>
              <a:rPr i="1" u="sng"/>
              <a:t>referencing</a:t>
            </a:r>
            <a:r>
              <a:t> (or child) table</a:t>
            </a:r>
          </a:p>
          <a:p>
            <a:pPr lvl="1"/>
            <a:r>
              <a:t>As is typical, the referenced attribute is a primary key in the referenced table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pic>
        <p:nvPicPr>
          <p:cNvPr id="16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4700" y="2762250"/>
            <a:ext cx="11455400" cy="42291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sp>
        <p:nvSpPr>
          <p:cNvPr id="167" name="In a diagram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 a diagram:</a:t>
            </a:r>
          </a:p>
          <a:p>
            <a:pPr lvl="1"/>
            <a:r>
              <a:t>crow-feet with ball indicate many</a:t>
            </a:r>
          </a:p>
          <a:p>
            <a:pPr lvl="1"/>
            <a:r>
              <a:t>double bar indicates one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sp>
        <p:nvSpPr>
          <p:cNvPr id="170" name="Foreign key constrai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Foreign key constraint</a:t>
            </a:r>
          </a:p>
          <a:p>
            <a:pPr lvl="1"/>
            <a:r>
              <a:t>Once established, insures that action is taken upon insertion or deletion of a record affecting the other table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sp>
        <p:nvSpPr>
          <p:cNvPr id="173" name="Possible Action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Possible Actions:</a:t>
            </a:r>
          </a:p>
          <a:p>
            <a:pPr lvl="1"/>
            <a:r>
              <a:t>CASCADE:  if a tuple from the referenced table is deleted or updated, the corresponding tuple in the referencing table is also deleted / updated</a:t>
            </a:r>
          </a:p>
          <a:p>
            <a:pPr lvl="1"/>
            <a:r>
              <a:t>SET NULL: If a row from the referenced table is deleted or updated, the values of the foreign key in the referencing table are set to NULL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sp>
        <p:nvSpPr>
          <p:cNvPr id="176" name="Possible Action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Possible Actions:</a:t>
            </a:r>
          </a:p>
          <a:p>
            <a:pPr lvl="1"/>
            <a:r>
              <a:t>RESTRICT:  if a row from the referenced table has a matching row in the referencing table, then deletion and updates are rejected</a:t>
            </a:r>
          </a:p>
          <a:p>
            <a:pPr lvl="1"/>
            <a:r>
              <a:t>SET DEFAULT: Accepted by MySQL parser but action not performed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sp>
        <p:nvSpPr>
          <p:cNvPr id="179" name="Foreign keys constraint ac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Foreign keys constraint actions</a:t>
            </a:r>
          </a:p>
          <a:p>
            <a:pPr lvl="1"/>
            <a:r>
              <a:t>Are for </a:t>
            </a:r>
          </a:p>
          <a:p>
            <a:pPr lvl="2"/>
            <a:r>
              <a:t>ON UPDATE</a:t>
            </a:r>
          </a:p>
          <a:p>
            <a:pPr lvl="2"/>
            <a:r>
              <a:t>ON DELETE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imple Diagra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Diagrams</a:t>
            </a:r>
          </a:p>
        </p:txBody>
      </p:sp>
      <p:sp>
        <p:nvSpPr>
          <p:cNvPr id="122" name="A schema is represented by a networked diagra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schema is represented by a networked diagram</a:t>
            </a:r>
          </a:p>
          <a:p>
            <a:pPr lvl="1"/>
            <a:r>
              <a:t>Nodes represent tables</a:t>
            </a:r>
          </a:p>
          <a:p>
            <a:pPr lvl="2"/>
            <a:r>
              <a:t>Name of the table labels the node</a:t>
            </a:r>
          </a:p>
          <a:p>
            <a:pPr lvl="2"/>
            <a:r>
              <a:t>Interior of the node are the name of the attributes</a:t>
            </a:r>
          </a:p>
          <a:p>
            <a:pPr lvl="2"/>
            <a:r>
              <a:t>Underline the primary key</a:t>
            </a:r>
          </a:p>
          <a:p>
            <a:pPr lvl="2"/>
            <a:r>
              <a:t>Optionally, add domain to each attribute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sp>
        <p:nvSpPr>
          <p:cNvPr id="182" name="Creating foreign key constraints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Creating foreign key constraints:</a:t>
            </a:r>
          </a:p>
        </p:txBody>
      </p:sp>
      <p:sp>
        <p:nvSpPr>
          <p:cNvPr id="183" name="CREATE TABLE categories(…"/>
          <p:cNvSpPr txBox="1"/>
          <p:nvPr/>
        </p:nvSpPr>
        <p:spPr>
          <a:xfrm>
            <a:off x="1361882" y="3086305"/>
            <a:ext cx="10281036" cy="640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defRPr sz="2900">
                <a:solidFill>
                  <a:srgbClr val="445870"/>
                </a:solidFill>
              </a:defRPr>
            </a:pPr>
            <a:r>
              <a:rPr>
                <a:solidFill>
                  <a:srgbClr val="0077AA"/>
                </a:solidFill>
              </a:rPr>
              <a:t>CREATE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0077AA"/>
                </a:solidFill>
              </a:rPr>
              <a:t>TABLE</a:t>
            </a:r>
            <a:r>
              <a:rPr>
                <a:solidFill>
                  <a:srgbClr val="006FE0"/>
                </a:solidFill>
              </a:rPr>
              <a:t> </a:t>
            </a:r>
            <a:r>
              <a:t>categories(</a:t>
            </a:r>
          </a:p>
          <a:p>
            <a:pPr defTabSz="457200">
              <a:defRPr sz="2900">
                <a:solidFill>
                  <a:srgbClr val="0077AA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rPr>
                <a:solidFill>
                  <a:srgbClr val="445870"/>
                </a:solidFill>
              </a:rPr>
              <a:t>categoryId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EC4444"/>
                </a:solidFill>
              </a:rPr>
              <a:t>INT</a:t>
            </a:r>
            <a:r>
              <a:rPr>
                <a:solidFill>
                  <a:srgbClr val="006FE0"/>
                </a:solidFill>
              </a:rPr>
              <a:t> </a:t>
            </a:r>
            <a:r>
              <a:t>AUTO_INCREMENT</a:t>
            </a:r>
            <a:r>
              <a:rPr>
                <a:solidFill>
                  <a:srgbClr val="006FE0"/>
                </a:solidFill>
              </a:rPr>
              <a:t> </a:t>
            </a:r>
            <a:r>
              <a:t>PRIMARY KEY</a:t>
            </a:r>
            <a:r>
              <a:rPr>
                <a:solidFill>
                  <a:srgbClr val="445870"/>
                </a:solidFill>
              </a:rPr>
              <a:t>,</a:t>
            </a:r>
            <a:endParaRPr>
              <a:solidFill>
                <a:srgbClr val="445870"/>
              </a:solidFill>
            </a:endParaRPr>
          </a:p>
          <a:p>
            <a:pPr defTabSz="457200">
              <a:defRPr sz="2900">
                <a:solidFill>
                  <a:srgbClr val="445870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t>categoryName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EC4444"/>
                </a:solidFill>
              </a:rPr>
              <a:t>VARCHAR</a:t>
            </a:r>
            <a:r>
              <a:t>(100)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0077AA"/>
                </a:solidFill>
              </a:rPr>
              <a:t>NOT NULL</a:t>
            </a:r>
          </a:p>
          <a:p>
            <a:pPr defTabSz="457200">
              <a:defRPr sz="2900">
                <a:solidFill>
                  <a:srgbClr val="0077AA"/>
                </a:solidFill>
              </a:defRPr>
            </a:pPr>
            <a:r>
              <a:rPr>
                <a:solidFill>
                  <a:srgbClr val="445870"/>
                </a:solidFill>
              </a:rPr>
              <a:t>);</a:t>
            </a:r>
            <a:endParaRPr>
              <a:solidFill>
                <a:srgbClr val="445870"/>
              </a:solidFill>
            </a:endParaRPr>
          </a:p>
          <a:p>
            <a:pPr defTabSz="457200">
              <a:defRPr sz="2900">
                <a:solidFill>
                  <a:srgbClr val="445870"/>
                </a:solidFill>
              </a:defRPr>
            </a:pPr>
            <a:r>
              <a:t> </a:t>
            </a:r>
          </a:p>
          <a:p>
            <a:pPr defTabSz="457200">
              <a:defRPr sz="2900">
                <a:solidFill>
                  <a:srgbClr val="445870"/>
                </a:solidFill>
              </a:defRPr>
            </a:pPr>
            <a:r>
              <a:rPr>
                <a:solidFill>
                  <a:srgbClr val="0077AA"/>
                </a:solidFill>
              </a:rPr>
              <a:t>CREATE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0077AA"/>
                </a:solidFill>
              </a:rPr>
              <a:t>TABLE</a:t>
            </a:r>
            <a:r>
              <a:rPr>
                <a:solidFill>
                  <a:srgbClr val="006FE0"/>
                </a:solidFill>
              </a:rPr>
              <a:t> </a:t>
            </a:r>
            <a:r>
              <a:t>products(</a:t>
            </a:r>
          </a:p>
          <a:p>
            <a:pPr defTabSz="457200">
              <a:defRPr sz="2900">
                <a:solidFill>
                  <a:srgbClr val="0077AA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rPr>
                <a:solidFill>
                  <a:srgbClr val="445870"/>
                </a:solidFill>
              </a:rPr>
              <a:t>productId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EC4444"/>
                </a:solidFill>
              </a:rPr>
              <a:t>INT</a:t>
            </a:r>
            <a:r>
              <a:rPr>
                <a:solidFill>
                  <a:srgbClr val="006FE0"/>
                </a:solidFill>
              </a:rPr>
              <a:t> </a:t>
            </a:r>
            <a:r>
              <a:t>AUTO_INCREMENT</a:t>
            </a:r>
            <a:r>
              <a:rPr>
                <a:solidFill>
                  <a:srgbClr val="006FE0"/>
                </a:solidFill>
              </a:rPr>
              <a:t> </a:t>
            </a:r>
            <a:r>
              <a:t>PRIMARY KEY</a:t>
            </a:r>
            <a:r>
              <a:rPr>
                <a:solidFill>
                  <a:srgbClr val="445870"/>
                </a:solidFill>
              </a:rPr>
              <a:t>,</a:t>
            </a:r>
            <a:endParaRPr>
              <a:solidFill>
                <a:srgbClr val="445870"/>
              </a:solidFill>
            </a:endParaRPr>
          </a:p>
          <a:p>
            <a:pPr defTabSz="457200">
              <a:defRPr sz="2900">
                <a:solidFill>
                  <a:srgbClr val="445870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t>productName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EC4444"/>
                </a:solidFill>
              </a:rPr>
              <a:t>varchar</a:t>
            </a:r>
            <a:r>
              <a:t>(100)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0077AA"/>
                </a:solidFill>
              </a:rPr>
              <a:t>not null</a:t>
            </a:r>
            <a:r>
              <a:t>,</a:t>
            </a:r>
          </a:p>
          <a:p>
            <a:pPr defTabSz="457200">
              <a:defRPr sz="2900">
                <a:solidFill>
                  <a:srgbClr val="445870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t>categoryId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EC4444"/>
                </a:solidFill>
              </a:rPr>
              <a:t>INT</a:t>
            </a:r>
            <a:r>
              <a:t>,</a:t>
            </a:r>
          </a:p>
          <a:p>
            <a:pPr defTabSz="457200">
              <a:defRPr sz="2900">
                <a:solidFill>
                  <a:srgbClr val="445870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rPr>
                <a:solidFill>
                  <a:srgbClr val="0077AA"/>
                </a:solidFill>
              </a:rPr>
              <a:t>CONSTRAINT</a:t>
            </a:r>
            <a:r>
              <a:rPr>
                <a:solidFill>
                  <a:srgbClr val="006FE0"/>
                </a:solidFill>
              </a:rPr>
              <a:t> </a:t>
            </a:r>
            <a:r>
              <a:t>fk_category</a:t>
            </a:r>
          </a:p>
          <a:p>
            <a:pPr defTabSz="457200">
              <a:defRPr sz="2900">
                <a:solidFill>
                  <a:srgbClr val="445870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rPr>
                <a:solidFill>
                  <a:srgbClr val="0077AA"/>
                </a:solidFill>
              </a:rPr>
              <a:t>FOREIGN KEY</a:t>
            </a:r>
            <a:r>
              <a:rPr>
                <a:solidFill>
                  <a:srgbClr val="006FE0"/>
                </a:solidFill>
              </a:rPr>
              <a:t> </a:t>
            </a:r>
            <a:r>
              <a:t>(categoryId)</a:t>
            </a:r>
            <a:r>
              <a:rPr>
                <a:solidFill>
                  <a:srgbClr val="006FE0"/>
                </a:solidFill>
              </a:rPr>
              <a:t> </a:t>
            </a:r>
          </a:p>
          <a:p>
            <a:pPr defTabSz="457200">
              <a:defRPr sz="2900">
                <a:solidFill>
                  <a:srgbClr val="445870"/>
                </a:solidFill>
              </a:defRPr>
            </a:pPr>
            <a:r>
              <a:rPr>
                <a:solidFill>
                  <a:srgbClr val="006FE0"/>
                </a:solidFill>
              </a:rPr>
              <a:t>        </a:t>
            </a:r>
            <a:r>
              <a:rPr>
                <a:solidFill>
                  <a:srgbClr val="0077AA"/>
                </a:solidFill>
              </a:rPr>
              <a:t>REFERENCES</a:t>
            </a:r>
            <a:r>
              <a:rPr>
                <a:solidFill>
                  <a:srgbClr val="006FE0"/>
                </a:solidFill>
              </a:rPr>
              <a:t> </a:t>
            </a:r>
            <a:r>
              <a:t>categories(categoryId)</a:t>
            </a:r>
          </a:p>
          <a:p>
            <a:pPr defTabSz="457200">
              <a:defRPr sz="2900">
                <a:solidFill>
                  <a:srgbClr val="445870"/>
                </a:solidFill>
              </a:defRPr>
            </a:pPr>
            <a:r>
              <a:t>        </a:t>
            </a:r>
            <a:r>
              <a:rPr>
                <a:solidFill>
                  <a:schemeClr val="accent1">
                    <a:lumOff val="-13575"/>
                  </a:schemeClr>
                </a:solidFill>
              </a:rPr>
              <a:t>ON UPDATE</a:t>
            </a:r>
            <a:r>
              <a:rPr>
                <a:solidFill>
                  <a:srgbClr val="006FE0"/>
                </a:solidFill>
              </a:rPr>
              <a:t> </a:t>
            </a:r>
            <a:r>
              <a:t>CASCADE</a:t>
            </a:r>
          </a:p>
          <a:p>
            <a:pPr defTabSz="457200">
              <a:defRPr sz="1400">
                <a:solidFill>
                  <a:srgbClr val="0077AA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006FE0"/>
                </a:solidFill>
              </a:rPr>
              <a:t>       </a:t>
            </a:r>
            <a:r>
              <a:rPr sz="3000">
                <a:solidFill>
                  <a:srgbClr val="006FE0"/>
                </a:solidFill>
                <a:latin typeface="Courier New"/>
                <a:ea typeface="Courier New"/>
                <a:cs typeface="Courier New"/>
                <a:sym typeface="Courier New"/>
              </a:rPr>
              <a:t>      </a:t>
            </a:r>
            <a:r>
              <a:rPr sz="3000">
                <a:latin typeface="Courier New"/>
                <a:ea typeface="Courier New"/>
                <a:cs typeface="Courier New"/>
                <a:sym typeface="Courier New"/>
              </a:rPr>
              <a:t>ON DELETE</a:t>
            </a:r>
            <a:r>
              <a:rPr sz="3000">
                <a:solidFill>
                  <a:srgbClr val="006FE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sz="3000">
                <a:latin typeface="Courier New"/>
                <a:ea typeface="Courier New"/>
                <a:cs typeface="Courier New"/>
                <a:sym typeface="Courier New"/>
              </a:rPr>
              <a:t>CASCADE</a:t>
            </a:r>
            <a:endParaRPr sz="3000">
              <a:latin typeface="Courier New"/>
              <a:ea typeface="Courier New"/>
              <a:cs typeface="Courier New"/>
              <a:sym typeface="Courier New"/>
            </a:endParaRPr>
          </a:p>
          <a:p>
            <a:pPr defTabSz="457200">
              <a:defRPr sz="2900">
                <a:solidFill>
                  <a:srgbClr val="0077AA"/>
                </a:solidFill>
              </a:defRPr>
            </a:pPr>
            <a:r>
              <a:rPr>
                <a:solidFill>
                  <a:srgbClr val="445870"/>
                </a:solidFill>
              </a:rPr>
              <a:t>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sp>
        <p:nvSpPr>
          <p:cNvPr id="186" name="You can drop a foreign key restraint using the ALTER TABLE statemen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You can drop a foreign key restraint using the ALTER TABLE statement</a:t>
            </a:r>
          </a:p>
        </p:txBody>
      </p:sp>
      <p:sp>
        <p:nvSpPr>
          <p:cNvPr id="187" name="ALTER TABLE table_name…"/>
          <p:cNvSpPr txBox="1"/>
          <p:nvPr/>
        </p:nvSpPr>
        <p:spPr>
          <a:xfrm>
            <a:off x="1800345" y="4541503"/>
            <a:ext cx="7659329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defRPr>
                <a:solidFill>
                  <a:srgbClr val="445870"/>
                </a:solidFill>
              </a:defRPr>
            </a:pPr>
            <a:r>
              <a:rPr>
                <a:solidFill>
                  <a:srgbClr val="0077AA"/>
                </a:solidFill>
              </a:rPr>
              <a:t>ALTER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0077AA"/>
                </a:solidFill>
              </a:rPr>
              <a:t>TABLE</a:t>
            </a:r>
            <a:r>
              <a:rPr>
                <a:solidFill>
                  <a:srgbClr val="006FE0"/>
                </a:solidFill>
              </a:rPr>
              <a:t> </a:t>
            </a:r>
            <a:r>
              <a:t>table_name</a:t>
            </a:r>
            <a:r>
              <a:rPr>
                <a:solidFill>
                  <a:srgbClr val="006FE0"/>
                </a:solidFill>
              </a:rPr>
              <a:t> </a:t>
            </a:r>
          </a:p>
          <a:p>
            <a:pPr defTabSz="457200">
              <a:defRPr>
                <a:solidFill>
                  <a:srgbClr val="445870"/>
                </a:solidFill>
              </a:defRPr>
            </a:pPr>
            <a:r>
              <a:rPr>
                <a:solidFill>
                  <a:srgbClr val="0077AA"/>
                </a:solidFill>
              </a:rPr>
              <a:t>DROP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0077AA"/>
                </a:solidFill>
              </a:rPr>
              <a:t>FOREIGN KEY</a:t>
            </a:r>
            <a:r>
              <a:rPr>
                <a:solidFill>
                  <a:srgbClr val="006FE0"/>
                </a:solidFill>
              </a:rPr>
              <a:t> </a:t>
            </a:r>
            <a:r>
              <a:t>constraint_name;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sp>
        <p:nvSpPr>
          <p:cNvPr id="190" name="When loading a database from (e.g.) .csv fil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When loading a database from (e.g.) .csv files</a:t>
            </a:r>
          </a:p>
          <a:p>
            <a:pPr lvl="1"/>
            <a:r>
              <a:t>Can carefully create referenced tables before referencing tables</a:t>
            </a:r>
          </a:p>
          <a:p>
            <a:pPr lvl="1"/>
            <a:r>
              <a:t>Temporarily disable foreign key checks</a:t>
            </a:r>
          </a:p>
        </p:txBody>
      </p:sp>
      <p:sp>
        <p:nvSpPr>
          <p:cNvPr id="191" name="SET foreign_key_checks = 0;"/>
          <p:cNvSpPr txBox="1"/>
          <p:nvPr/>
        </p:nvSpPr>
        <p:spPr>
          <a:xfrm>
            <a:off x="2326429" y="5809571"/>
            <a:ext cx="628750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defRPr>
                <a:solidFill>
                  <a:srgbClr val="445870"/>
                </a:solidFill>
              </a:defRPr>
            </a:pPr>
            <a:r>
              <a:rPr>
                <a:solidFill>
                  <a:srgbClr val="0077AA"/>
                </a:solidFill>
              </a:rPr>
              <a:t>SET</a:t>
            </a:r>
            <a:r>
              <a:rPr>
                <a:solidFill>
                  <a:srgbClr val="006FE0"/>
                </a:solidFill>
              </a:rPr>
              <a:t> </a:t>
            </a:r>
            <a:r>
              <a:t>foreign_key_checks</a:t>
            </a:r>
            <a:r>
              <a:rPr>
                <a:solidFill>
                  <a:srgbClr val="006FE0"/>
                </a:solidFill>
              </a:rPr>
              <a:t> </a:t>
            </a:r>
            <a:r>
              <a:t>=</a:t>
            </a:r>
            <a:r>
              <a:rPr>
                <a:solidFill>
                  <a:srgbClr val="006FE0"/>
                </a:solidFill>
              </a:rPr>
              <a:t> </a:t>
            </a:r>
            <a:r>
              <a:t>0;</a:t>
            </a:r>
          </a:p>
        </p:txBody>
      </p:sp>
      <p:sp>
        <p:nvSpPr>
          <p:cNvPr id="192" name="SET foreign_key_checks = 1;"/>
          <p:cNvSpPr txBox="1"/>
          <p:nvPr/>
        </p:nvSpPr>
        <p:spPr>
          <a:xfrm>
            <a:off x="2326429" y="7641084"/>
            <a:ext cx="628750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defRPr>
                <a:solidFill>
                  <a:srgbClr val="445870"/>
                </a:solidFill>
              </a:defRPr>
            </a:pPr>
            <a:r>
              <a:rPr>
                <a:solidFill>
                  <a:srgbClr val="0077AA"/>
                </a:solidFill>
              </a:rPr>
              <a:t>SET</a:t>
            </a:r>
            <a:r>
              <a:rPr>
                <a:solidFill>
                  <a:srgbClr val="006FE0"/>
                </a:solidFill>
              </a:rPr>
              <a:t> </a:t>
            </a:r>
            <a:r>
              <a:t>foreign_key_checks</a:t>
            </a:r>
            <a:r>
              <a:rPr>
                <a:solidFill>
                  <a:srgbClr val="006FE0"/>
                </a:solidFill>
              </a:rPr>
              <a:t> </a:t>
            </a:r>
            <a:r>
              <a:t>=</a:t>
            </a:r>
            <a:r>
              <a:rPr>
                <a:solidFill>
                  <a:srgbClr val="006FE0"/>
                </a:solidFill>
              </a:rPr>
              <a:t> </a:t>
            </a:r>
            <a:r>
              <a:t>1;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imple Diagra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Diagrams</a:t>
            </a:r>
          </a:p>
        </p:txBody>
      </p:sp>
      <p:pic>
        <p:nvPicPr>
          <p:cNvPr id="12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08419" y="2679699"/>
            <a:ext cx="10987962" cy="52511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sp>
        <p:nvSpPr>
          <p:cNvPr id="128" name="Constraints in MySQL have nam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Constraints in MySQL have names</a:t>
            </a:r>
          </a:p>
          <a:p>
            <a:pPr lvl="1"/>
            <a:r>
              <a:t>Often automatically generated</a:t>
            </a:r>
          </a:p>
          <a:p>
            <a:pPr lvl="1"/>
            <a:r>
              <a:t>Use the SHOW CREATE TABLE query </a:t>
            </a:r>
          </a:p>
        </p:txBody>
      </p:sp>
      <p:sp>
        <p:nvSpPr>
          <p:cNvPr id="129" name="Table,&quot;Create Table&quot;…"/>
          <p:cNvSpPr txBox="1"/>
          <p:nvPr/>
        </p:nvSpPr>
        <p:spPr>
          <a:xfrm>
            <a:off x="1339775" y="5194300"/>
            <a:ext cx="9671336" cy="391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200"/>
            </a:pPr>
            <a:r>
              <a:t>Table,"Create Table"</a:t>
            </a:r>
          </a:p>
          <a:p>
            <a:pPr>
              <a:defRPr sz="2200"/>
            </a:pPr>
            <a:r>
              <a:t>customers,"CREATE TABLE `customers` (</a:t>
            </a:r>
          </a:p>
          <a:p>
            <a:pPr>
              <a:defRPr sz="2200"/>
            </a:pPr>
            <a:r>
              <a:t>  `customer_id` int NOT NULL AUTO_INCREMENT,</a:t>
            </a:r>
          </a:p>
          <a:p>
            <a:pPr>
              <a:defRPr sz="2200"/>
            </a:pPr>
            <a:r>
              <a:t>  `first_name` varchar(255) DEFAULT NULL,</a:t>
            </a:r>
          </a:p>
          <a:p>
            <a:pPr>
              <a:defRPr sz="2200"/>
            </a:pPr>
            <a:r>
              <a:t>  `last_name` varchar(255) DEFAULT NULL,</a:t>
            </a:r>
          </a:p>
          <a:p>
            <a:pPr>
              <a:defRPr sz="2200"/>
            </a:pPr>
            <a:r>
              <a:t>  `email_address` varchar(255) DEFAULT NULL,</a:t>
            </a:r>
          </a:p>
          <a:p>
            <a:pPr>
              <a:defRPr sz="2200"/>
            </a:pPr>
            <a:r>
              <a:t>  `number_of_complaints` int DEFAULT (0),</a:t>
            </a:r>
          </a:p>
          <a:p>
            <a:pPr>
              <a:defRPr sz="2200"/>
            </a:pPr>
            <a:r>
              <a:t>  PRIMARY KEY (`customer_id`),</a:t>
            </a:r>
          </a:p>
          <a:p>
            <a:pPr>
              <a:defRPr sz="2200"/>
            </a:pPr>
            <a:r>
              <a:t>  UNIQUE KEY </a:t>
            </a:r>
            <a:r>
              <a:rPr b="1">
                <a:solidFill>
                  <a:schemeClr val="accent5">
                    <a:lumOff val="-29866"/>
                  </a:schemeClr>
                </a:solidFill>
              </a:rPr>
              <a:t>`email_address`</a:t>
            </a:r>
            <a:r>
              <a:t> (`email_address`)</a:t>
            </a:r>
          </a:p>
          <a:p>
            <a:pPr>
              <a:defRPr sz="2200"/>
            </a:pPr>
            <a:r>
              <a:t>) ENGINE=InnoDB AUTO_INCREMENT=3 DEFAULT CHARSET=utf8mb4 COLLATE=utf8mb4_0900_ai_ci"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sp>
        <p:nvSpPr>
          <p:cNvPr id="132" name="Missing values are usually a NUL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Missing values are usually a NULL</a:t>
            </a:r>
          </a:p>
          <a:p>
            <a:pPr lvl="1"/>
            <a:r>
              <a:t>Can automatically assign INT with AUTO_INCREMENT</a:t>
            </a:r>
          </a:p>
          <a:p>
            <a:pPr lvl="1"/>
            <a:r>
              <a:t>Used widely to assign artificial primary keys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sp>
        <p:nvSpPr>
          <p:cNvPr id="135" name="NOT NULL constrai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NOT NULL constraint</a:t>
            </a:r>
          </a:p>
          <a:p>
            <a:pPr lvl="1"/>
            <a:r>
              <a:t>When inserting a tuple with NULL value in the constrained column, error will be thrown</a:t>
            </a:r>
          </a:p>
          <a:p>
            <a:pPr lvl="1"/>
          </a:p>
          <a:p>
            <a:pPr lvl="1"/>
          </a:p>
          <a:p>
            <a:pPr lvl="1"/>
          </a:p>
          <a:p>
            <a:pPr lvl="1"/>
          </a:p>
          <a:p>
            <a:pPr lvl="1"/>
            <a:r>
              <a:t>Considered good practice to include in all columns where a NULL value is not expected</a:t>
            </a:r>
          </a:p>
        </p:txBody>
      </p:sp>
      <p:sp>
        <p:nvSpPr>
          <p:cNvPr id="136" name="CREATE TABLE tasks (…"/>
          <p:cNvSpPr txBox="1"/>
          <p:nvPr/>
        </p:nvSpPr>
        <p:spPr>
          <a:xfrm>
            <a:off x="2101143" y="4565650"/>
            <a:ext cx="8802514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rPr>
                <a:solidFill>
                  <a:srgbClr val="0433FF"/>
                </a:solidFill>
              </a:rPr>
              <a:t>CREATE TABLE</a:t>
            </a:r>
            <a:r>
              <a:t> tasks (</a:t>
            </a:r>
          </a:p>
          <a:p>
            <a:pPr/>
            <a:r>
              <a:t>    id </a:t>
            </a:r>
            <a:r>
              <a:rPr>
                <a:solidFill>
                  <a:srgbClr val="FF40FF"/>
                </a:solidFill>
              </a:rPr>
              <a:t>INT</a:t>
            </a:r>
            <a:r>
              <a:t> </a:t>
            </a:r>
            <a:r>
              <a:rPr>
                <a:solidFill>
                  <a:srgbClr val="0433FF"/>
                </a:solidFill>
              </a:rPr>
              <a:t>AUTO_INCREMENT PRIMARY KEY</a:t>
            </a:r>
            <a:r>
              <a:t>,</a:t>
            </a:r>
          </a:p>
          <a:p>
            <a:pPr/>
            <a:r>
              <a:t>    title </a:t>
            </a:r>
            <a:r>
              <a:rPr>
                <a:solidFill>
                  <a:srgbClr val="FF40FF"/>
                </a:solidFill>
              </a:rPr>
              <a:t>VARCHAR</a:t>
            </a:r>
            <a:r>
              <a:t>(255) </a:t>
            </a:r>
            <a:r>
              <a:rPr>
                <a:solidFill>
                  <a:srgbClr val="0433FF"/>
                </a:solidFill>
              </a:rPr>
              <a:t>NOT NULL</a:t>
            </a:r>
            <a:r>
              <a:t>,</a:t>
            </a:r>
          </a:p>
          <a:p>
            <a:pPr/>
            <a:r>
              <a:t>    start_date </a:t>
            </a:r>
            <a:r>
              <a:rPr>
                <a:solidFill>
                  <a:srgbClr val="FF40FF"/>
                </a:solidFill>
              </a:rPr>
              <a:t>DATE</a:t>
            </a:r>
            <a:r>
              <a:t> </a:t>
            </a:r>
            <a:r>
              <a:rPr>
                <a:solidFill>
                  <a:srgbClr val="0433FF"/>
                </a:solidFill>
              </a:rPr>
              <a:t>NOT NULL</a:t>
            </a:r>
            <a:r>
              <a:t>,</a:t>
            </a:r>
          </a:p>
          <a:p>
            <a:pPr/>
            <a:r>
              <a:t>    end_date </a:t>
            </a:r>
            <a:r>
              <a:rPr>
                <a:solidFill>
                  <a:srgbClr val="FF40FF"/>
                </a:solidFill>
              </a:rPr>
              <a:t>DATE</a:t>
            </a:r>
            <a:endParaRPr>
              <a:solidFill>
                <a:srgbClr val="FF40FF"/>
              </a:solidFill>
            </a:endParaRPr>
          </a:p>
          <a:p>
            <a:pPr/>
            <a:r>
              <a:t>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sp>
        <p:nvSpPr>
          <p:cNvPr id="139" name="ALTER TABLE allows to introduce new / remove old constrai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ALTER TABLE allows to introduce new / remove old constraint</a:t>
            </a:r>
          </a:p>
          <a:p>
            <a:pPr lvl="1"/>
            <a:r>
              <a:t>Need to check that the inserted values comply</a:t>
            </a:r>
          </a:p>
        </p:txBody>
      </p:sp>
      <p:sp>
        <p:nvSpPr>
          <p:cNvPr id="140" name="ALTER TABLE tasks…"/>
          <p:cNvSpPr txBox="1"/>
          <p:nvPr/>
        </p:nvSpPr>
        <p:spPr>
          <a:xfrm>
            <a:off x="3358647" y="4584699"/>
            <a:ext cx="6287506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defRPr>
                <a:solidFill>
                  <a:srgbClr val="0077AA"/>
                </a:solidFill>
              </a:defRPr>
            </a:pPr>
            <a:r>
              <a:t>ALTER</a:t>
            </a:r>
            <a:r>
              <a:rPr>
                <a:solidFill>
                  <a:srgbClr val="006FE0"/>
                </a:solidFill>
              </a:rPr>
              <a:t> </a:t>
            </a:r>
            <a:r>
              <a:t>TABLE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445870"/>
                </a:solidFill>
              </a:rPr>
              <a:t>tasks</a:t>
            </a:r>
            <a:r>
              <a:rPr>
                <a:solidFill>
                  <a:srgbClr val="006FE0"/>
                </a:solidFill>
              </a:rPr>
              <a:t> </a:t>
            </a:r>
            <a:endParaRPr>
              <a:solidFill>
                <a:srgbClr val="445870"/>
              </a:solidFill>
            </a:endParaRPr>
          </a:p>
          <a:p>
            <a:pPr defTabSz="457200">
              <a:defRPr>
                <a:solidFill>
                  <a:srgbClr val="0077AA"/>
                </a:solidFill>
              </a:defRPr>
            </a:pPr>
            <a:r>
              <a:t>CHANGE</a:t>
            </a:r>
            <a:r>
              <a:rPr>
                <a:solidFill>
                  <a:srgbClr val="006FE0"/>
                </a:solidFill>
              </a:rPr>
              <a:t> </a:t>
            </a:r>
            <a:endParaRPr>
              <a:solidFill>
                <a:srgbClr val="445870"/>
              </a:solidFill>
            </a:endParaRPr>
          </a:p>
          <a:p>
            <a:pPr defTabSz="457200">
              <a:defRPr>
                <a:solidFill>
                  <a:srgbClr val="445870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t>end_date</a:t>
            </a:r>
            <a:r>
              <a:rPr>
                <a:solidFill>
                  <a:srgbClr val="006FE0"/>
                </a:solidFill>
              </a:rPr>
              <a:t> </a:t>
            </a:r>
          </a:p>
          <a:p>
            <a:pPr defTabSz="457200">
              <a:defRPr>
                <a:solidFill>
                  <a:srgbClr val="445870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t>end_date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EC4444"/>
                </a:solidFill>
              </a:rPr>
              <a:t>DATE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0077AA"/>
                </a:solidFill>
              </a:rPr>
              <a:t>NOT NULL</a:t>
            </a:r>
            <a:r>
              <a:t>;</a:t>
            </a:r>
          </a:p>
        </p:txBody>
      </p:sp>
      <p:sp>
        <p:nvSpPr>
          <p:cNvPr id="141" name="ALTER TABLE tasks…"/>
          <p:cNvSpPr txBox="1"/>
          <p:nvPr/>
        </p:nvSpPr>
        <p:spPr>
          <a:xfrm>
            <a:off x="3358647" y="6769099"/>
            <a:ext cx="6287506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defRPr>
                <a:solidFill>
                  <a:srgbClr val="0077AA"/>
                </a:solidFill>
              </a:defRPr>
            </a:pPr>
            <a:r>
              <a:t>ALTER</a:t>
            </a:r>
            <a:r>
              <a:rPr>
                <a:solidFill>
                  <a:srgbClr val="006FE0"/>
                </a:solidFill>
              </a:rPr>
              <a:t> </a:t>
            </a:r>
            <a:r>
              <a:t>TABLE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445870"/>
                </a:solidFill>
              </a:rPr>
              <a:t>tasks</a:t>
            </a:r>
            <a:r>
              <a:rPr>
                <a:solidFill>
                  <a:srgbClr val="006FE0"/>
                </a:solidFill>
              </a:rPr>
              <a:t> </a:t>
            </a:r>
            <a:endParaRPr>
              <a:solidFill>
                <a:srgbClr val="445870"/>
              </a:solidFill>
            </a:endParaRPr>
          </a:p>
          <a:p>
            <a:pPr defTabSz="457200">
              <a:defRPr>
                <a:solidFill>
                  <a:srgbClr val="EC4444"/>
                </a:solidFill>
              </a:defRPr>
            </a:pPr>
            <a:r>
              <a:t>MODIFY</a:t>
            </a:r>
            <a:r>
              <a:rPr>
                <a:solidFill>
                  <a:srgbClr val="006FE0"/>
                </a:solidFill>
              </a:rPr>
              <a:t> </a:t>
            </a:r>
            <a:endParaRPr>
              <a:solidFill>
                <a:srgbClr val="445870"/>
              </a:solidFill>
            </a:endParaRPr>
          </a:p>
          <a:p>
            <a:pPr defTabSz="457200">
              <a:defRPr>
                <a:solidFill>
                  <a:srgbClr val="445870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t>end_date</a:t>
            </a:r>
            <a:r>
              <a:rPr>
                <a:solidFill>
                  <a:srgbClr val="006FE0"/>
                </a:solidFill>
              </a:rPr>
              <a:t> </a:t>
            </a:r>
          </a:p>
          <a:p>
            <a:pPr defTabSz="457200">
              <a:defRPr>
                <a:solidFill>
                  <a:srgbClr val="445870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t>end_date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EC4444"/>
                </a:solidFill>
              </a:rPr>
              <a:t>DATE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0077AA"/>
                </a:solidFill>
              </a:rPr>
              <a:t>NOT NULL</a:t>
            </a:r>
            <a:r>
              <a:t>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sp>
        <p:nvSpPr>
          <p:cNvPr id="144" name="UNIQU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UNIQUE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Values in a single attribute are different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Value groups in a group of attributes are different</a:t>
            </a:r>
          </a:p>
          <a:p>
            <a:pPr marL="426719" indent="-426719" defTabSz="560831">
              <a:spcBef>
                <a:spcPts val="2100"/>
              </a:spcBef>
              <a:defRPr sz="3072"/>
            </a:pPr>
            <a:r>
              <a:t>Creating a constraint: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Specify in CREATE TABLE for a single attribute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Add a CONSTRAINT cstr_name UNIQUE(attr1, attr2, …)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Can leave out constraint name, will be replaced by an automatically created name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Use ALTER TABLE ADD CONSTRAINT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onstraints in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Constraints in MySQL</a:t>
            </a:r>
          </a:p>
        </p:txBody>
      </p:sp>
      <p:sp>
        <p:nvSpPr>
          <p:cNvPr id="147" name="UNIQU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UNIQUE</a:t>
            </a:r>
          </a:p>
        </p:txBody>
      </p:sp>
      <p:sp>
        <p:nvSpPr>
          <p:cNvPr id="148" name="CREATE TABLE suppliers (…"/>
          <p:cNvSpPr txBox="1"/>
          <p:nvPr/>
        </p:nvSpPr>
        <p:spPr>
          <a:xfrm>
            <a:off x="907975" y="3810000"/>
            <a:ext cx="10814522" cy="353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defRPr sz="2600">
                <a:solidFill>
                  <a:srgbClr val="445870"/>
                </a:solidFill>
              </a:defRPr>
            </a:pPr>
            <a:r>
              <a:rPr>
                <a:solidFill>
                  <a:srgbClr val="0077AA"/>
                </a:solidFill>
              </a:rPr>
              <a:t>CREATE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0077AA"/>
                </a:solidFill>
              </a:rPr>
              <a:t>TABLE</a:t>
            </a:r>
            <a:r>
              <a:rPr>
                <a:solidFill>
                  <a:srgbClr val="006FE0"/>
                </a:solidFill>
              </a:rPr>
              <a:t> </a:t>
            </a:r>
            <a:r>
              <a:t>suppliers</a:t>
            </a:r>
            <a:r>
              <a:rPr>
                <a:solidFill>
                  <a:srgbClr val="006FE0"/>
                </a:solidFill>
              </a:rPr>
              <a:t> </a:t>
            </a:r>
            <a:r>
              <a:t>(</a:t>
            </a:r>
          </a:p>
          <a:p>
            <a:pPr defTabSz="457200">
              <a:defRPr sz="2600">
                <a:solidFill>
                  <a:srgbClr val="0077AA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rPr>
                <a:solidFill>
                  <a:srgbClr val="445870"/>
                </a:solidFill>
              </a:rPr>
              <a:t>supplier_id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EC4444"/>
                </a:solidFill>
              </a:rPr>
              <a:t>INT</a:t>
            </a:r>
            <a:r>
              <a:rPr>
                <a:solidFill>
                  <a:srgbClr val="006FE0"/>
                </a:solidFill>
              </a:rPr>
              <a:t> </a:t>
            </a:r>
            <a:r>
              <a:t>AUTO_INCREMENT</a:t>
            </a:r>
            <a:r>
              <a:rPr>
                <a:solidFill>
                  <a:srgbClr val="445870"/>
                </a:solidFill>
              </a:rPr>
              <a:t>,</a:t>
            </a:r>
            <a:endParaRPr>
              <a:solidFill>
                <a:srgbClr val="445870"/>
              </a:solidFill>
            </a:endParaRPr>
          </a:p>
          <a:p>
            <a:pPr defTabSz="457200">
              <a:defRPr sz="2600">
                <a:solidFill>
                  <a:srgbClr val="0077AA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rPr>
                <a:solidFill>
                  <a:srgbClr val="445870"/>
                </a:solidFill>
              </a:rPr>
              <a:t>name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EC4444"/>
                </a:solidFill>
              </a:rPr>
              <a:t>VARCHAR</a:t>
            </a:r>
            <a:r>
              <a:rPr>
                <a:solidFill>
                  <a:srgbClr val="445870"/>
                </a:solidFill>
              </a:rPr>
              <a:t>(255)</a:t>
            </a:r>
            <a:r>
              <a:rPr>
                <a:solidFill>
                  <a:srgbClr val="006FE0"/>
                </a:solidFill>
              </a:rPr>
              <a:t> </a:t>
            </a:r>
            <a:r>
              <a:t>NOT NULL</a:t>
            </a:r>
            <a:r>
              <a:rPr>
                <a:solidFill>
                  <a:srgbClr val="445870"/>
                </a:solidFill>
              </a:rPr>
              <a:t>,</a:t>
            </a:r>
            <a:endParaRPr>
              <a:solidFill>
                <a:srgbClr val="445870"/>
              </a:solidFill>
            </a:endParaRPr>
          </a:p>
          <a:p>
            <a:pPr defTabSz="457200">
              <a:defRPr sz="2600">
                <a:solidFill>
                  <a:srgbClr val="0077AA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rPr>
                <a:solidFill>
                  <a:srgbClr val="445870"/>
                </a:solidFill>
              </a:rPr>
              <a:t>phone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EC4444"/>
                </a:solidFill>
              </a:rPr>
              <a:t>VARCHAR</a:t>
            </a:r>
            <a:r>
              <a:rPr>
                <a:solidFill>
                  <a:srgbClr val="445870"/>
                </a:solidFill>
              </a:rPr>
              <a:t>(15)</a:t>
            </a:r>
            <a:r>
              <a:rPr>
                <a:solidFill>
                  <a:srgbClr val="006FE0"/>
                </a:solidFill>
              </a:rPr>
              <a:t> </a:t>
            </a:r>
            <a:r>
              <a:t>NOT NULL</a:t>
            </a:r>
            <a:r>
              <a:rPr>
                <a:solidFill>
                  <a:srgbClr val="006FE0"/>
                </a:solidFill>
              </a:rPr>
              <a:t> </a:t>
            </a:r>
            <a:r>
              <a:t>UNIQUE</a:t>
            </a:r>
            <a:r>
              <a:rPr>
                <a:solidFill>
                  <a:srgbClr val="445870"/>
                </a:solidFill>
              </a:rPr>
              <a:t>,</a:t>
            </a:r>
            <a:endParaRPr>
              <a:solidFill>
                <a:srgbClr val="445870"/>
              </a:solidFill>
            </a:endParaRPr>
          </a:p>
          <a:p>
            <a:pPr defTabSz="457200">
              <a:defRPr sz="2600">
                <a:solidFill>
                  <a:srgbClr val="0077AA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rPr>
                <a:solidFill>
                  <a:srgbClr val="445870"/>
                </a:solidFill>
              </a:rPr>
              <a:t>address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EC4444"/>
                </a:solidFill>
              </a:rPr>
              <a:t>VARCHAR</a:t>
            </a:r>
            <a:r>
              <a:rPr>
                <a:solidFill>
                  <a:srgbClr val="445870"/>
                </a:solidFill>
              </a:rPr>
              <a:t>(255)</a:t>
            </a:r>
            <a:r>
              <a:rPr>
                <a:solidFill>
                  <a:srgbClr val="006FE0"/>
                </a:solidFill>
              </a:rPr>
              <a:t> </a:t>
            </a:r>
            <a:r>
              <a:t>NOT NULL</a:t>
            </a:r>
            <a:r>
              <a:rPr>
                <a:solidFill>
                  <a:srgbClr val="445870"/>
                </a:solidFill>
              </a:rPr>
              <a:t>,</a:t>
            </a:r>
            <a:endParaRPr>
              <a:solidFill>
                <a:srgbClr val="445870"/>
              </a:solidFill>
            </a:endParaRPr>
          </a:p>
          <a:p>
            <a:pPr defTabSz="457200">
              <a:defRPr sz="2600">
                <a:solidFill>
                  <a:srgbClr val="445870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rPr>
                <a:solidFill>
                  <a:srgbClr val="0077AA"/>
                </a:solidFill>
              </a:rPr>
              <a:t>PRIMARY KEY</a:t>
            </a:r>
            <a:r>
              <a:rPr>
                <a:solidFill>
                  <a:srgbClr val="006FE0"/>
                </a:solidFill>
              </a:rPr>
              <a:t> </a:t>
            </a:r>
            <a:r>
              <a:t>(supplier_id),</a:t>
            </a:r>
          </a:p>
          <a:p>
            <a:pPr defTabSz="457200">
              <a:defRPr sz="2600">
                <a:solidFill>
                  <a:srgbClr val="445870"/>
                </a:solidFill>
              </a:defRPr>
            </a:pPr>
            <a:r>
              <a:rPr>
                <a:solidFill>
                  <a:srgbClr val="006FE0"/>
                </a:solidFill>
              </a:rPr>
              <a:t>    </a:t>
            </a:r>
            <a:r>
              <a:rPr>
                <a:solidFill>
                  <a:srgbClr val="0077AA"/>
                </a:solidFill>
              </a:rPr>
              <a:t>CONSTRAINT</a:t>
            </a:r>
            <a:r>
              <a:rPr>
                <a:solidFill>
                  <a:srgbClr val="006FE0"/>
                </a:solidFill>
              </a:rPr>
              <a:t> </a:t>
            </a:r>
            <a:r>
              <a:t>uc_name_address</a:t>
            </a:r>
            <a:r>
              <a:rPr>
                <a:solidFill>
                  <a:srgbClr val="006FE0"/>
                </a:solidFill>
              </a:rPr>
              <a:t> </a:t>
            </a:r>
            <a:r>
              <a:rPr>
                <a:solidFill>
                  <a:srgbClr val="0077AA"/>
                </a:solidFill>
              </a:rPr>
              <a:t>UNIQUE</a:t>
            </a:r>
            <a:r>
              <a:rPr>
                <a:solidFill>
                  <a:srgbClr val="006FE0"/>
                </a:solidFill>
              </a:rPr>
              <a:t> </a:t>
            </a:r>
            <a:r>
              <a:t>(name</a:t>
            </a:r>
            <a:r>
              <a:rPr>
                <a:solidFill>
                  <a:srgbClr val="006FE0"/>
                </a:solidFill>
              </a:rPr>
              <a:t> </a:t>
            </a:r>
            <a:r>
              <a:t>,</a:t>
            </a:r>
            <a:r>
              <a:rPr>
                <a:solidFill>
                  <a:srgbClr val="006FE0"/>
                </a:solidFill>
              </a:rPr>
              <a:t> </a:t>
            </a:r>
            <a:r>
              <a:t>address)</a:t>
            </a:r>
          </a:p>
          <a:p>
            <a:pPr defTabSz="457200">
              <a:defRPr sz="2600">
                <a:solidFill>
                  <a:srgbClr val="445870"/>
                </a:solidFill>
              </a:defRPr>
            </a:pPr>
            <a:r>
              <a:t>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