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  <p:sldId id="337" r:id="rId89"/>
    <p:sldId id="338" r:id="rId90"/>
    <p:sldId id="339" r:id="rId91"/>
    <p:sldId id="340" r:id="rId92"/>
    <p:sldId id="341" r:id="rId93"/>
    <p:sldId id="342" r:id="rId94"/>
    <p:sldId id="343" r:id="rId95"/>
    <p:sldId id="344" r:id="rId96"/>
    <p:sldId id="345" r:id="rId97"/>
    <p:sldId id="346" r:id="rId98"/>
    <p:sldId id="347" r:id="rId99"/>
    <p:sldId id="348" r:id="rId100"/>
    <p:sldId id="349" r:id="rId101"/>
    <p:sldId id="350" r:id="rId102"/>
    <p:sldId id="351" r:id="rId103"/>
    <p:sldId id="352" r:id="rId104"/>
    <p:sldId id="353" r:id="rId105"/>
    <p:sldId id="354" r:id="rId106"/>
    <p:sldId id="355" r:id="rId107"/>
    <p:sldId id="356" r:id="rId108"/>
    <p:sldId id="357" r:id="rId109"/>
    <p:sldId id="358" r:id="rId110"/>
    <p:sldId id="359" r:id="rId111"/>
    <p:sldId id="360" r:id="rId112"/>
    <p:sldId id="361" r:id="rId113"/>
    <p:sldId id="362" r:id="rId114"/>
    <p:sldId id="363" r:id="rId115"/>
    <p:sldId id="364" r:id="rId116"/>
    <p:sldId id="365" r:id="rId117"/>
    <p:sldId id="366" r:id="rId118"/>
    <p:sldId id="367" r:id="rId119"/>
    <p:sldId id="368" r:id="rId120"/>
    <p:sldId id="369" r:id="rId121"/>
    <p:sldId id="370" r:id="rId122"/>
    <p:sldId id="371" r:id="rId12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l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Relationship Id="rId89" Type="http://schemas.openxmlformats.org/officeDocument/2006/relationships/slide" Target="slides/slide82.xml"/><Relationship Id="rId90" Type="http://schemas.openxmlformats.org/officeDocument/2006/relationships/slide" Target="slides/slide83.xml"/><Relationship Id="rId91" Type="http://schemas.openxmlformats.org/officeDocument/2006/relationships/slide" Target="slides/slide84.xml"/><Relationship Id="rId92" Type="http://schemas.openxmlformats.org/officeDocument/2006/relationships/slide" Target="slides/slide85.xml"/><Relationship Id="rId93" Type="http://schemas.openxmlformats.org/officeDocument/2006/relationships/slide" Target="slides/slide86.xml"/><Relationship Id="rId94" Type="http://schemas.openxmlformats.org/officeDocument/2006/relationships/slide" Target="slides/slide87.xml"/><Relationship Id="rId95" Type="http://schemas.openxmlformats.org/officeDocument/2006/relationships/slide" Target="slides/slide88.xml"/><Relationship Id="rId96" Type="http://schemas.openxmlformats.org/officeDocument/2006/relationships/slide" Target="slides/slide89.xml"/><Relationship Id="rId97" Type="http://schemas.openxmlformats.org/officeDocument/2006/relationships/slide" Target="slides/slide90.xml"/><Relationship Id="rId98" Type="http://schemas.openxmlformats.org/officeDocument/2006/relationships/slide" Target="slides/slide91.xml"/><Relationship Id="rId99" Type="http://schemas.openxmlformats.org/officeDocument/2006/relationships/slide" Target="slides/slide92.xml"/><Relationship Id="rId100" Type="http://schemas.openxmlformats.org/officeDocument/2006/relationships/slide" Target="slides/slide93.xml"/><Relationship Id="rId101" Type="http://schemas.openxmlformats.org/officeDocument/2006/relationships/slide" Target="slides/slide94.xml"/><Relationship Id="rId102" Type="http://schemas.openxmlformats.org/officeDocument/2006/relationships/slide" Target="slides/slide95.xml"/><Relationship Id="rId103" Type="http://schemas.openxmlformats.org/officeDocument/2006/relationships/slide" Target="slides/slide96.xml"/><Relationship Id="rId104" Type="http://schemas.openxmlformats.org/officeDocument/2006/relationships/slide" Target="slides/slide97.xml"/><Relationship Id="rId105" Type="http://schemas.openxmlformats.org/officeDocument/2006/relationships/slide" Target="slides/slide98.xml"/><Relationship Id="rId106" Type="http://schemas.openxmlformats.org/officeDocument/2006/relationships/slide" Target="slides/slide99.xml"/><Relationship Id="rId107" Type="http://schemas.openxmlformats.org/officeDocument/2006/relationships/slide" Target="slides/slide100.xml"/><Relationship Id="rId108" Type="http://schemas.openxmlformats.org/officeDocument/2006/relationships/slide" Target="slides/slide101.xml"/><Relationship Id="rId109" Type="http://schemas.openxmlformats.org/officeDocument/2006/relationships/slide" Target="slides/slide102.xml"/><Relationship Id="rId110" Type="http://schemas.openxmlformats.org/officeDocument/2006/relationships/slide" Target="slides/slide103.xml"/><Relationship Id="rId111" Type="http://schemas.openxmlformats.org/officeDocument/2006/relationships/slide" Target="slides/slide104.xml"/><Relationship Id="rId112" Type="http://schemas.openxmlformats.org/officeDocument/2006/relationships/slide" Target="slides/slide105.xml"/><Relationship Id="rId113" Type="http://schemas.openxmlformats.org/officeDocument/2006/relationships/slide" Target="slides/slide106.xml"/><Relationship Id="rId114" Type="http://schemas.openxmlformats.org/officeDocument/2006/relationships/slide" Target="slides/slide107.xml"/><Relationship Id="rId115" Type="http://schemas.openxmlformats.org/officeDocument/2006/relationships/slide" Target="slides/slide108.xml"/><Relationship Id="rId116" Type="http://schemas.openxmlformats.org/officeDocument/2006/relationships/slide" Target="slides/slide109.xml"/><Relationship Id="rId117" Type="http://schemas.openxmlformats.org/officeDocument/2006/relationships/slide" Target="slides/slide110.xml"/><Relationship Id="rId118" Type="http://schemas.openxmlformats.org/officeDocument/2006/relationships/slide" Target="slides/slide111.xml"/><Relationship Id="rId119" Type="http://schemas.openxmlformats.org/officeDocument/2006/relationships/slide" Target="slides/slide112.xml"/><Relationship Id="rId120" Type="http://schemas.openxmlformats.org/officeDocument/2006/relationships/slide" Target="slides/slide113.xml"/><Relationship Id="rId121" Type="http://schemas.openxmlformats.org/officeDocument/2006/relationships/slide" Target="slides/slide114.xml"/><Relationship Id="rId122" Type="http://schemas.openxmlformats.org/officeDocument/2006/relationships/slide" Target="slides/slide115.xml"/><Relationship Id="rId123" Type="http://schemas.openxmlformats.org/officeDocument/2006/relationships/slide" Target="slides/slide1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0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esign Theory for Relational Databas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Design Theory for Relational Databases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47" name="Quiz:  Given   and FDs   and  ,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Quiz:  Given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and FDs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, </a:t>
            </a:r>
          </a:p>
          <a:p>
            <a:pPr/>
            <a:r>
              <a:t>Does this mean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45" name="Is the decomposition in third normal for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Is the decomposition in third normal form</a:t>
            </a:r>
          </a:p>
          <a:p>
            <a:pPr lvl="1"/>
            <a:r>
              <a:t>If we add a relation that corresponds to a key, then this relation is by definition in third normal form</a:t>
            </a:r>
          </a:p>
          <a:p>
            <a:pPr lvl="1"/>
            <a:r>
              <a:t>If we add a relation that corresponds to an FD in the basis:</a:t>
            </a:r>
          </a:p>
          <a:p>
            <a:pPr lvl="2">
              <a:defRPr b="1"/>
            </a:pPr>
            <a:r>
              <a:t>Can show</a:t>
            </a:r>
            <a:r>
              <a:rPr b="0"/>
              <a:t>: If the relation is not in 3NF, then the basis is not minimal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48" name="First Normal Form:  All values in a relation are atomic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 Normal Form:  All values in a relation are atomic</a:t>
            </a:r>
          </a:p>
          <a:p>
            <a:pPr lvl="1"/>
            <a:r>
              <a:t>This is removed by object-relational databases</a:t>
            </a:r>
          </a:p>
          <a:p>
            <a:pPr/>
            <a:r>
              <a:t>If the value of an attribute is a set, we represent it by using many relations</a:t>
            </a:r>
          </a:p>
        </p:txBody>
      </p:sp>
      <p:sp>
        <p:nvSpPr>
          <p:cNvPr id="949" name="A   B   C…"/>
          <p:cNvSpPr txBox="1"/>
          <p:nvPr/>
        </p:nvSpPr>
        <p:spPr>
          <a:xfrm>
            <a:off x="2011196" y="5911089"/>
            <a:ext cx="2857948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  B   C</a:t>
            </a:r>
          </a:p>
          <a:p>
            <a:pPr/>
            <a:r>
              <a:t>1   2  {3,4}</a:t>
            </a:r>
          </a:p>
          <a:p>
            <a:pPr/>
            <a:r>
              <a:t>4   5  {3,4}</a:t>
            </a:r>
          </a:p>
        </p:txBody>
      </p:sp>
      <p:sp>
        <p:nvSpPr>
          <p:cNvPr id="950" name="A  B  C…"/>
          <p:cNvSpPr txBox="1"/>
          <p:nvPr/>
        </p:nvSpPr>
        <p:spPr>
          <a:xfrm>
            <a:off x="6956256" y="5911089"/>
            <a:ext cx="1714762" cy="2260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  B  C</a:t>
            </a:r>
          </a:p>
          <a:p>
            <a:pPr/>
            <a:r>
              <a:t>1  2  3</a:t>
            </a:r>
          </a:p>
          <a:p>
            <a:pPr/>
            <a:r>
              <a:t>1  3  4</a:t>
            </a:r>
          </a:p>
          <a:p>
            <a:pPr/>
            <a:r>
              <a:t>4  5  3</a:t>
            </a:r>
          </a:p>
          <a:p>
            <a:pPr/>
            <a:r>
              <a:t>4  5  4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53" name="A more practical 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more practical example</a:t>
            </a:r>
          </a:p>
          <a:p>
            <a:pPr lvl="1"/>
            <a:r>
              <a:t>Relation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course(number, book, lecturer)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/>
            <a:r>
              <a:t>In this department, the books recommended and the lecturers are independent.</a:t>
            </a:r>
          </a:p>
        </p:txBody>
      </p:sp>
      <p:sp>
        <p:nvSpPr>
          <p:cNvPr id="954" name="calc 1 | Ross | Krenz…"/>
          <p:cNvSpPr txBox="1"/>
          <p:nvPr/>
        </p:nvSpPr>
        <p:spPr>
          <a:xfrm>
            <a:off x="3330890" y="5524490"/>
            <a:ext cx="5372957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calc 1 | Ross | Krenz</a:t>
            </a:r>
          </a:p>
          <a:p>
            <a:pPr/>
            <a:r>
              <a:t>calc 1 | Lang | Krenz</a:t>
            </a:r>
          </a:p>
          <a:p>
            <a:pPr/>
            <a:r>
              <a:t>calc 1 | Ross | Sanders</a:t>
            </a:r>
          </a:p>
          <a:p>
            <a:pPr/>
            <a:r>
              <a:t>calc 1 | Lang | Sanders</a:t>
            </a:r>
          </a:p>
          <a:p>
            <a:pPr/>
            <a:r>
              <a:t>calc 2 | Ash  | Gillen</a:t>
            </a:r>
          </a:p>
          <a:p>
            <a:pPr/>
            <a:r>
              <a:t>calc 2 | Ash  | Engbers</a:t>
            </a:r>
          </a:p>
          <a:p>
            <a:pPr/>
            <a:r>
              <a:t>calc 1 | Ross | Schwarz</a:t>
            </a:r>
          </a:p>
          <a:p>
            <a:pPr/>
            <a:r>
              <a:t>calc 1 | Lang | Schwarz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57" name="The same list can be expressed using sets more simply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same list can be expressed using sets more simply</a:t>
            </a:r>
          </a:p>
        </p:txBody>
      </p:sp>
      <p:sp>
        <p:nvSpPr>
          <p:cNvPr id="958" name="calc 1 | Ross | Krenz…"/>
          <p:cNvSpPr txBox="1"/>
          <p:nvPr/>
        </p:nvSpPr>
        <p:spPr>
          <a:xfrm>
            <a:off x="952500" y="3956050"/>
            <a:ext cx="5372956" cy="355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calc 1 | Ross | Krenz</a:t>
            </a:r>
          </a:p>
          <a:p>
            <a:pPr/>
            <a:r>
              <a:t>calc 1 | Lang | Krenz</a:t>
            </a:r>
          </a:p>
          <a:p>
            <a:pPr/>
            <a:r>
              <a:t>calc 1 | Ross | Sanders</a:t>
            </a:r>
          </a:p>
          <a:p>
            <a:pPr/>
            <a:r>
              <a:t>calc 1 | Lang | Sanders</a:t>
            </a:r>
          </a:p>
          <a:p>
            <a:pPr/>
            <a:r>
              <a:t>calc 2 | Ash  | Gillen</a:t>
            </a:r>
          </a:p>
          <a:p>
            <a:pPr/>
            <a:r>
              <a:t>calc 2 | Ash  | Engbers</a:t>
            </a:r>
          </a:p>
          <a:p>
            <a:pPr/>
            <a:r>
              <a:t>calc 1 | Ross | Schwarz</a:t>
            </a:r>
          </a:p>
          <a:p>
            <a:pPr/>
            <a:r>
              <a:t>calc 1 | Lang | Schwarz</a:t>
            </a:r>
          </a:p>
        </p:txBody>
      </p:sp>
      <p:sp>
        <p:nvSpPr>
          <p:cNvPr id="959" name="calc1 | {Ross, Lang} | {Krenz, Sanders, Schwarz}…"/>
          <p:cNvSpPr txBox="1"/>
          <p:nvPr/>
        </p:nvSpPr>
        <p:spPr>
          <a:xfrm>
            <a:off x="781012" y="7912100"/>
            <a:ext cx="11088887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calc1 | {Ross, Lang} | {Krenz, Sanders, Schwarz}</a:t>
            </a:r>
          </a:p>
          <a:p>
            <a:pPr/>
            <a:r>
              <a:t>calc2 | {Ash}        | {Gillen, Engbers}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62" name="It would be an error to add a single tu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40055" indent="-440055" defTabSz="578358">
              <a:spcBef>
                <a:spcPts val="2100"/>
              </a:spcBef>
              <a:defRPr sz="3168"/>
            </a:pPr>
            <a:r>
              <a:t>It would be an error to add a single tuple </a:t>
            </a:r>
          </a:p>
          <a:p>
            <a:pPr lvl="1" marL="880110" indent="-440055" defTabSz="578358">
              <a:spcBef>
                <a:spcPts val="2100"/>
              </a:spcBef>
              <a:defRPr sz="3168">
                <a:latin typeface="Courier New"/>
                <a:ea typeface="Courier New"/>
                <a:cs typeface="Courier New"/>
                <a:sym typeface="Courier New"/>
              </a:defRPr>
            </a:pPr>
            <a:r>
              <a:t>calc 1 | Burlow | Krenz</a:t>
            </a:r>
          </a:p>
          <a:p>
            <a:pPr marL="440055" indent="-440055" defTabSz="578358">
              <a:spcBef>
                <a:spcPts val="2100"/>
              </a:spcBef>
              <a:defRPr sz="3168"/>
            </a:pPr>
            <a:r>
              <a:t>to the relation </a:t>
            </a:r>
          </a:p>
          <a:p>
            <a:pPr lvl="1" marL="880110" indent="-440055" defTabSz="578358">
              <a:spcBef>
                <a:spcPts val="2100"/>
              </a:spcBef>
              <a:defRPr sz="3168"/>
            </a:pPr>
            <a:r>
              <a:t>indicating that an additional book is now recommended</a:t>
            </a:r>
          </a:p>
          <a:p>
            <a:pPr marL="440055" indent="-440055" defTabSz="578358">
              <a:spcBef>
                <a:spcPts val="2100"/>
              </a:spcBef>
              <a:defRPr sz="3168"/>
            </a:pPr>
            <a:r>
              <a:t>Instead, need to add:</a:t>
            </a:r>
          </a:p>
          <a:p>
            <a:pPr lvl="1" marL="880110" indent="-440055" defTabSz="578358">
              <a:spcBef>
                <a:spcPts val="2100"/>
              </a:spcBef>
              <a:defRPr sz="3168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calc 1 | Burlow | Sanders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 marL="880110" indent="-440055" defTabSz="578358">
              <a:spcBef>
                <a:spcPts val="2100"/>
              </a:spcBef>
              <a:defRPr sz="3168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calc 1 | Burlow | Schwarz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440055" indent="-440055" defTabSz="578358">
              <a:spcBef>
                <a:spcPts val="2100"/>
              </a:spcBef>
              <a:defRPr sz="3168"/>
            </a:pPr>
            <a:r>
              <a:t>as well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65" name="This gives rise to the definition of a multivalued dependenc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gives rise to the definition of a multivalued dependency</a:t>
            </a:r>
          </a:p>
          <a:p>
            <a:pPr lvl="1"/>
            <a:r>
              <a:t>Unlike before, we now demand that additional tuples exist in the relation.</a:t>
            </a:r>
          </a:p>
          <a:p>
            <a:pPr lvl="1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7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68" name="Formally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8940" indent="-408940" defTabSz="537463">
              <a:spcBef>
                <a:spcPts val="2000"/>
              </a:spcBef>
              <a:defRPr sz="2944"/>
            </a:pPr>
            <a:r>
              <a:t>Formally:  </a:t>
            </a:r>
            <a14:m>
              <m:oMath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</a:p>
          <a:p>
            <a:pPr marL="408940" indent="-408940" defTabSz="537463">
              <a:spcBef>
                <a:spcPts val="2000"/>
              </a:spcBef>
              <a:defRPr sz="2944"/>
            </a:pPr>
            <a:r>
              <a:t>Whenever 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two tuples agree on its values in </a:t>
            </a:r>
            <a14:m>
              <m:oMath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the tuples have values </a:t>
            </a:r>
            <a14:m>
              <m:oMath>
                <m:sSub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and </a:t>
            </a:r>
            <a14:m>
              <m:oMath>
                <m:sSubSup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  <m:sup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Sup>
                  <m:e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  <m:sup>
                    <m:r>
                      <a:rPr xmlns:a="http://schemas.openxmlformats.org/drawingml/2006/main" sz="36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</m:oMath>
            </a14:m>
            <a:r>
              <a:t> in </a:t>
            </a:r>
            <a14:m>
              <m:oMath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the tuples have values </a:t>
            </a:r>
            <a14:m>
              <m:oMath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</m:oMath>
            </a14:m>
            <a:r>
              <a:t> and </a:t>
            </a:r>
            <a14:m>
              <m:oMath>
                <m:sSubSup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  <m:sup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  <m: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Sup>
                  <m:e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</m:oMath>
            </a14:m>
            <a:r>
              <a:t> in the other attributes</a:t>
            </a:r>
          </a:p>
          <a:p>
            <a:pPr lvl="1" marL="817880" indent="-408940" defTabSz="537463">
              <a:spcBef>
                <a:spcPts val="2000"/>
              </a:spcBef>
              <a:defRPr sz="2944"/>
            </a:pPr>
            <a:r>
              <a:t>then the tuples </a:t>
            </a:r>
            <a14:m>
              <m:oMath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sSubSup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  <m:sup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Sup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  <m:sup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</m:oMath>
            </a14:m>
            <a:r>
              <a:t> and </a:t>
            </a:r>
            <a14:m>
              <m:oMath>
                <m:sSubSup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  <m:sup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Sup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  <m:sup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sSubSup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  <m:sup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  <m: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Sup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  <m:sup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sup>
                </m:sSubSup>
              </m:oMath>
            </a14:m>
            <a:r>
              <a:t> also exist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71" name="For each pair of tuples t and u of a relation R that agree on all attributes   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For each pair of tuples </a:t>
            </a:r>
            <a:r>
              <a:rPr i="1"/>
              <a:t>t </a:t>
            </a:r>
            <a:r>
              <a:t>and </a:t>
            </a:r>
            <a:r>
              <a:rPr i="1"/>
              <a:t>u</a:t>
            </a:r>
            <a:r>
              <a:t> of a relation </a:t>
            </a:r>
            <a:r>
              <a:rPr i="1"/>
              <a:t>R </a:t>
            </a:r>
            <a:r>
              <a:t>that agree on all attributes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 </a:t>
            </a:r>
            <a:r>
              <a:rPr i="1"/>
              <a:t>:</a:t>
            </a:r>
            <a:endParaRPr i="1"/>
          </a:p>
          <a:p>
            <a:pPr lvl="1"/>
            <a:r>
              <a:t>We can find another tuple </a:t>
            </a:r>
            <a:r>
              <a:rPr i="1"/>
              <a:t>v </a:t>
            </a:r>
            <a:r>
              <a:t>such that </a:t>
            </a:r>
            <a:r>
              <a:rPr i="1"/>
              <a:t>v </a:t>
            </a:r>
            <a:r>
              <a:t>agrees :</a:t>
            </a:r>
          </a:p>
          <a:p>
            <a:pPr lvl="2"/>
            <a:r>
              <a:t>With both </a:t>
            </a:r>
            <a:r>
              <a:rPr i="1"/>
              <a:t>t </a:t>
            </a:r>
            <a:r>
              <a:t>and </a:t>
            </a:r>
            <a:r>
              <a:rPr i="1"/>
              <a:t>u</a:t>
            </a:r>
            <a:r>
              <a:t> on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</a:p>
          <a:p>
            <a:pPr lvl="2"/>
            <a:r>
              <a:t>With </a:t>
            </a:r>
            <a:r>
              <a:rPr i="1"/>
              <a:t>t</a:t>
            </a:r>
            <a:r>
              <a:t> on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</a:p>
          <a:p>
            <a:pPr lvl="2"/>
            <a:r>
              <a:t>With </a:t>
            </a:r>
            <a:r>
              <a:rPr i="1"/>
              <a:t>u</a:t>
            </a:r>
            <a:r>
              <a:t> on all attributes that are not among the As and Bs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74" name="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</a:t>
            </a:r>
          </a:p>
          <a:p>
            <a:pPr lvl="1"/>
            <a:r>
              <a:t>Relation courses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has FD </a:t>
            </a:r>
            <a14:m>
              <m:oMath>
                <m:r>
                  <m:rPr>
                    <m:nor/>
                  </m:rP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course</m:t>
                </m:r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  <m:r>
                  <m:rPr>
                    <m:nor/>
                  </m:rP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book</m:t>
                </m:r>
              </m:oMath>
            </a14:m>
            <a:r>
              <a:t> and  </a:t>
            </a:r>
            <a14:m>
              <m:oMath>
                <m:r>
                  <m:rPr>
                    <m:nor/>
                  </m:rP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course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  <m:r>
                  <m:rPr>
                    <m:nor/>
                  </m:rP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lecturer</m:t>
                </m:r>
              </m:oMath>
            </a14:m>
          </a:p>
        </p:txBody>
      </p:sp>
      <p:sp>
        <p:nvSpPr>
          <p:cNvPr id="975" name="calc 1 | Ross | Krenz…"/>
          <p:cNvSpPr txBox="1"/>
          <p:nvPr/>
        </p:nvSpPr>
        <p:spPr>
          <a:xfrm>
            <a:off x="2451094" y="4098614"/>
            <a:ext cx="5372957" cy="355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calc 1 | Ross | Krenz</a:t>
            </a:r>
          </a:p>
          <a:p>
            <a:pPr/>
            <a:r>
              <a:t>calc 1 | Lang | Krenz</a:t>
            </a:r>
          </a:p>
          <a:p>
            <a:pPr/>
            <a:r>
              <a:t>calc 1 | Ross | Sanders</a:t>
            </a:r>
          </a:p>
          <a:p>
            <a:pPr/>
            <a:r>
              <a:t>calc 1 | Lang | Sanders</a:t>
            </a:r>
          </a:p>
          <a:p>
            <a:pPr/>
            <a:r>
              <a:t>calc 2 | Ash  | Gillen</a:t>
            </a:r>
          </a:p>
          <a:p>
            <a:pPr/>
            <a:r>
              <a:t>calc 2 | Ash  | Engbers</a:t>
            </a:r>
          </a:p>
          <a:p>
            <a:pPr/>
            <a:r>
              <a:t>calc 1 | Ross | Schwarz</a:t>
            </a:r>
          </a:p>
          <a:p>
            <a:pPr/>
            <a:r>
              <a:t>calc 1 | Lang | Schwarz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78" name="Example  stars(name, address, movie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stars(</a:t>
            </a:r>
            <a:r>
              <a:rPr u="sng">
                <a:latin typeface="Courier New"/>
                <a:ea typeface="Courier New"/>
                <a:cs typeface="Courier New"/>
                <a:sym typeface="Courier New"/>
              </a:rPr>
              <a:t>name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, address, movie)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A star can have several address and can be in several movies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50" name="Answer:  Ye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Answer:  Yes.</a:t>
            </a:r>
          </a:p>
          <a:p>
            <a:pPr/>
            <a:r>
              <a:t>Show that all tuples that agree on attribute A also agree on attribute 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81" name="Trivial MV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Trivial MVD</a:t>
            </a:r>
          </a:p>
          <a:p>
            <a:pPr lvl="1"/>
            <a:r>
              <a:t>If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⊂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then</a:t>
            </a:r>
          </a:p>
          <a:p>
            <a:pPr lvl="2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↠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sub>
                  </m:sSub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84" name="Transitive MV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Transitive MVDs</a:t>
            </a:r>
          </a:p>
          <a:p>
            <a:pPr lvl="1"/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 implies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</a:p>
          <a:p>
            <a:pPr lvl="1"/>
            <a:r>
              <a:t>Provided that we remove any C-attributes that are also A-attributes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87" name="Splitting is NOT tru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Splitting is </a:t>
            </a:r>
            <a:r>
              <a:rPr b="1"/>
              <a:t>NOT </a:t>
            </a:r>
            <a:r>
              <a:t>true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stars(name, street, city, title, year)</a:t>
            </a:r>
          </a:p>
          <a:p>
            <a:pPr/>
            <a:r>
              <a:t>has MVD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name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</m:oMath>
            </a14:m>
            <a:r>
              <a:t> street, city</a:t>
            </a:r>
          </a:p>
          <a:p>
            <a:pPr/>
            <a:r>
              <a:t>However,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name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</m:oMath>
            </a14:m>
            <a:r>
              <a:rPr>
                <a:latin typeface="Courier New"/>
                <a:ea typeface="Courier New"/>
                <a:cs typeface="Courier New"/>
                <a:sym typeface="Courier New"/>
              </a:rPr>
              <a:t> street </a:t>
            </a:r>
            <a:r>
              <a:t>is not true.  </a:t>
            </a:r>
          </a:p>
          <a:p>
            <a:pPr lvl="1"/>
            <a:r>
              <a:t>Wells Street is in Milwaukee</a:t>
            </a:r>
          </a:p>
          <a:p>
            <a:pPr lvl="1"/>
            <a:r>
              <a:t>Glen Decker Ct. is in San José</a:t>
            </a:r>
          </a:p>
          <a:p>
            <a:pPr lvl="1"/>
            <a:r>
              <a:t>C Rossell y Rios is in Montevideo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90" name="Promo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Promotion</a:t>
            </a:r>
          </a:p>
          <a:p>
            <a:pPr lvl="1"/>
            <a:r>
              <a:t>Any FD is also an MVD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" name="Multivalued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4095">
              <a:defRPr sz="7040"/>
            </a:lvl1pPr>
          </a:lstStyle>
          <a:p>
            <a:pPr/>
            <a:r>
              <a:t>Multivalued Dependencies</a:t>
            </a:r>
          </a:p>
        </p:txBody>
      </p:sp>
      <p:sp>
        <p:nvSpPr>
          <p:cNvPr id="993" name="Complement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Complementation</a:t>
            </a:r>
          </a:p>
          <a:p>
            <a:pPr lvl="1"/>
            <a:r>
              <a:t>If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  <a:r>
              <a:t> are the attributes not in the As and Bs, then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k</m:t>
                    </m:r>
                  </m:sub>
                </m:sSub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Fourth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Fourth Normal Form</a:t>
            </a:r>
          </a:p>
        </p:txBody>
      </p:sp>
      <p:sp>
        <p:nvSpPr>
          <p:cNvPr id="996" name="A relation is in fourth normal form if whenever   is a non-trivial MV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relation is in fourth normal form if whenever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↠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is a non-trivial MVD</a:t>
            </a:r>
          </a:p>
          <a:p>
            <a:pPr/>
            <a:r>
              <a:t>Then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 is a super-key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" name="Normal For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Normal Forms</a:t>
            </a:r>
          </a:p>
        </p:txBody>
      </p:sp>
      <p:sp>
        <p:nvSpPr>
          <p:cNvPr id="999" name="We have 4NF   BCNF   3N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have 4NF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⇒</m:t>
                </m:r>
              </m:oMath>
            </a14:m>
            <a:r>
              <a:t> BCNF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⇒</m:t>
                </m:r>
              </m:oMath>
            </a14:m>
            <a:r>
              <a:t> 3NF</a:t>
            </a:r>
          </a:p>
          <a:p>
            <a:pPr/>
          </a:p>
        </p:txBody>
      </p:sp>
      <p:graphicFrame>
        <p:nvGraphicFramePr>
          <p:cNvPr id="1000" name="Table"/>
          <p:cNvGraphicFramePr/>
          <p:nvPr/>
        </p:nvGraphicFramePr>
        <p:xfrm>
          <a:off x="2832100" y="3836697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340100"/>
                <a:gridCol w="1333500"/>
                <a:gridCol w="1333500"/>
                <a:gridCol w="1333500"/>
              </a:tblGrid>
              <a:tr h="740833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3NF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BCNF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4NF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4083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eliminate redundancies due to FDs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yes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yes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4083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eliminates redundancies due to MVDs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yes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4083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preserves FDs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yes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4083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preserves MVDs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no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40833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lossless joins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yes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yes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yes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53" name="A set   of FDs follows from a set   of FDs if every relation instance satisfying all FDs in T also satisfies all FDs in 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set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of FDs follows from a set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  <a:r>
              <a:t> of FDs if every relation instance satisfying all FDs in T also satisfies all FDs in S</a:t>
            </a:r>
          </a:p>
          <a:p>
            <a:pPr/>
            <a:r>
              <a:t>Sets of FDs are equivalent if the set of relation instances satisfying one is equal to the set of relation instances satisfying the other one.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56" name="The splitting ru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splitting rule:  </a:t>
            </a:r>
          </a:p>
          <a:p>
            <a:pPr lvl="2"/>
            <a:r>
              <a:t>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⟶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is equivalent to  </a:t>
            </a:r>
          </a:p>
          <a:p>
            <a:pPr lvl="3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</a:p>
          <a:p>
            <a:pPr lvl="3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</a:p>
          <a:p>
            <a:pPr lvl="3"/>
            <a:r>
              <a:t>                        </a:t>
            </a:r>
            <a14:m>
              <m:oMath>
                <m:r>
                  <a:rPr xmlns:a="http://schemas.openxmlformats.org/drawingml/2006/main" sz="6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⋮</m:t>
                </m:r>
              </m:oMath>
            </a14:m>
          </a:p>
          <a:p>
            <a:pPr lvl="3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sub>
                  </m:sSub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59" name="The combining ru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combining rule:  </a:t>
            </a:r>
          </a:p>
          <a:p>
            <a:pPr lvl="2"/>
            <a:r>
              <a:t>The set of  FDs</a:t>
            </a:r>
          </a:p>
          <a:p>
            <a:pPr lvl="3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</a:p>
          <a:p>
            <a:pPr lvl="3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</a:p>
          <a:p>
            <a:pPr lvl="3"/>
            <a:r>
              <a:t>                        </a:t>
            </a:r>
            <a14:m>
              <m:oMath>
                <m:r>
                  <a:rPr xmlns:a="http://schemas.openxmlformats.org/drawingml/2006/main" sz="6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⋮</m:t>
                </m:r>
              </m:oMath>
            </a14:m>
          </a:p>
          <a:p>
            <a:pPr lvl="3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sub>
                  </m:sSub>
                </m:oMath>
              </m:oMathPara>
            </a14:m>
          </a:p>
          <a:p>
            <a:pPr lvl="2"/>
            <a:r>
              <a:t>is equivalent to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⟶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62" name="Trivial F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5609" indent="-435609" defTabSz="572516">
              <a:spcBef>
                <a:spcPts val="2100"/>
              </a:spcBef>
              <a:defRPr sz="3136"/>
            </a:pPr>
            <a:r>
              <a:t>Trivial FDs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sSub>
                    <m:e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7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sub>
                  </m:sSub>
                </m:oMath>
              </m:oMathPara>
            </a14:m>
          </a:p>
          <a:p>
            <a:pPr lvl="1" marL="871219" indent="-435609" defTabSz="572516">
              <a:spcBef>
                <a:spcPts val="2100"/>
              </a:spcBef>
              <a:defRPr sz="313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7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</a:p>
          <a:p>
            <a:pPr marL="435609" indent="-435609" defTabSz="572516">
              <a:spcBef>
                <a:spcPts val="2100"/>
              </a:spcBef>
              <a:defRPr sz="3136"/>
            </a:pPr>
            <a:r>
              <a:t>Trivial Dependency Rule:</a:t>
            </a:r>
          </a:p>
          <a:p>
            <a:pPr lvl="1" marL="871219" indent="-435609" defTabSz="572516">
              <a:spcBef>
                <a:spcPts val="2100"/>
              </a:spcBef>
              <a:defRPr sz="3136"/>
            </a:pPr>
            <a14:m>
              <m:oMath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is equivalent to </a:t>
            </a:r>
          </a:p>
          <a:p>
            <a:pPr lvl="2" marL="1306830" indent="-435609" defTabSz="572516">
              <a:spcBef>
                <a:spcPts val="2100"/>
              </a:spcBef>
              <a:defRPr sz="3136"/>
            </a:pPr>
            <a14:m>
              <m:oMath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</m:oMath>
            </a14:m>
            <a:r>
              <a:t> </a:t>
            </a:r>
          </a:p>
          <a:p>
            <a:pPr lvl="3" marL="1742439" indent="-435609" defTabSz="572516">
              <a:spcBef>
                <a:spcPts val="2100"/>
              </a:spcBef>
              <a:defRPr sz="3136"/>
            </a:pPr>
            <a:r>
              <a:t>where the </a:t>
            </a:r>
            <a14:m>
              <m:oMath>
                <m:sSub>
                  <m:e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4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are those of the </a:t>
            </a:r>
            <a14:m>
              <m:oMath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that are not among the </a:t>
            </a:r>
            <a14:m>
              <m:oMath>
                <m:sSub>
                  <m:e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5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65" name="Closur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Closure:</a:t>
            </a:r>
          </a:p>
          <a:p>
            <a:pPr lvl="1"/>
            <a:r>
              <a:t>Let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be a set of functional dependencies</a:t>
            </a:r>
          </a:p>
          <a:p>
            <a:pPr lvl="1"/>
            <a:r>
              <a:t>Let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be a set of attributes</a:t>
            </a:r>
          </a:p>
          <a:p>
            <a:pPr lvl="1"/>
            <a:r>
              <a:t>The </a:t>
            </a:r>
            <a:r>
              <a:rPr b="1" u="sng"/>
              <a:t>closure</a:t>
            </a:r>
            <a:r>
              <a:t> of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is the set </a:t>
            </a:r>
            <a14:m>
              <m:oMath>
                <m:sSup>
                  <m:e>
                    <m:r>
                      <m:rPr>
                        <m:sty m:val="p"/>
                        <m:scr m:val="double-struck"/>
                      </m:rP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41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 of attributes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such that every relation that satisfies all the FDs in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also satisfies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68" name="Closure calculation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4489" indent="-364489" defTabSz="479044">
              <a:spcBef>
                <a:spcPts val="1800"/>
              </a:spcBef>
              <a:defRPr sz="3280"/>
            </a:pPr>
            <a:r>
              <a:t>Closure calculation algorithm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Input:  a set of attributes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and a set of functional dependencies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.</a:t>
            </a:r>
          </a:p>
          <a:p>
            <a:pPr lvl="1" marL="728979" indent="-364489" defTabSz="479044">
              <a:spcBef>
                <a:spcPts val="1800"/>
              </a:spcBef>
              <a:defRPr sz="2624"/>
            </a:pPr>
            <a:r>
              <a:t>Output:  </a:t>
            </a:r>
            <a14:m>
              <m:oMath>
                <m:sSup>
                  <m:e>
                    <m:r>
                      <m:rPr>
                        <m:sty m:val="p"/>
                        <m:scr m:val="double-struck"/>
                      </m:rP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</a:p>
          <a:p>
            <a:pPr lvl="1" marL="728979" indent="-364489" defTabSz="479044">
              <a:spcBef>
                <a:spcPts val="1800"/>
              </a:spcBef>
              <a:defRPr sz="2624"/>
            </a:pPr>
          </a:p>
          <a:p>
            <a:pPr marL="187452" indent="-187452" defTabSz="479044">
              <a:spcBef>
                <a:spcPts val="1800"/>
              </a:spcBef>
              <a:buSzPct val="100000"/>
              <a:buAutoNum type="arabicPeriod" startAt="1"/>
              <a:defRPr sz="2624"/>
            </a:pPr>
            <a:r>
              <a:t> Split all FDs in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so that there is only a single attribute on the right</a:t>
            </a:r>
          </a:p>
          <a:p>
            <a:pPr marL="187452" indent="-187452" defTabSz="479044">
              <a:spcBef>
                <a:spcPts val="1800"/>
              </a:spcBef>
              <a:buSzPct val="100000"/>
              <a:buAutoNum type="arabicPeriod" startAt="1"/>
              <a:defRPr sz="2624"/>
            </a:pPr>
            <a:r>
              <a:t>Set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to be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.</a:t>
            </a:r>
          </a:p>
          <a:p>
            <a:pPr marL="187452" indent="-187452" defTabSz="479044">
              <a:spcBef>
                <a:spcPts val="1800"/>
              </a:spcBef>
              <a:buSzPct val="100000"/>
              <a:buAutoNum type="arabicPeriod" startAt="1"/>
              <a:defRPr sz="2624"/>
            </a:pPr>
            <a:r>
              <a:t>Repeatedly search for some FD </a:t>
            </a:r>
            <a14:m>
              <m:oMath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such that </a:t>
            </a:r>
            <a14:m>
              <m:oMath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1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∉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.  Then add </a:t>
            </a:r>
            <a14:m>
              <m:oMath>
                <m:r>
                  <a:rPr xmlns:a="http://schemas.openxmlformats.org/drawingml/2006/main" sz="3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  <a:p>
            <a:pPr marL="187452" indent="-187452" defTabSz="479044">
              <a:spcBef>
                <a:spcPts val="1800"/>
              </a:spcBef>
              <a:buSzPct val="100000"/>
              <a:buAutoNum type="arabicPeriod" startAt="1"/>
              <a:defRPr sz="2624"/>
            </a:pPr>
            <a:r>
              <a:t>Stop when the search fails and output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sSup>
                  <m:e>
                    <m:r>
                      <m:rPr>
                        <m:sty m:val="p"/>
                        <m:scr m:val="double-struck"/>
                      </m:rP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p>
                    <m:r>
                      <a:rPr xmlns:a="http://schemas.openxmlformats.org/drawingml/2006/main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.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71" name="Consider the relation scheme R = {E, F, G, H, I, J, K, L, M, M} and the set of functional dependencies {{E, F} -&gt; {G}, {F} -&gt; {I, J}, {E, H} -&gt; {K, L}, K -&gt; {M}, L -&gt; {N} on R. What is the key for R?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Consider the relation scheme R = {E, F, G, H, I, J, K, L, M, M} and the set of functional dependencies {{E, F} -&gt; {G}, {F} -&gt; {I, J}, {E, H} -&gt; {K, L}, K -&gt; {M}, L -&gt; {N} on R. What is the key for R?:</a:t>
            </a:r>
          </a:p>
          <a:p>
            <a:pPr lvl="1"/>
            <a:r>
              <a:t>{E,F}</a:t>
            </a:r>
          </a:p>
          <a:p>
            <a:pPr lvl="1"/>
            <a:r>
              <a:t>{E,F,H}</a:t>
            </a:r>
          </a:p>
          <a:p>
            <a:pPr lvl="1"/>
            <a:r>
              <a:t>{E,F,H,K,L}</a:t>
            </a:r>
          </a:p>
          <a:p>
            <a:pPr lvl="1"/>
            <a:r>
              <a:t>{E}</a:t>
            </a:r>
          </a:p>
          <a:p>
            <a:pPr lvl="2"/>
            <a:r>
              <a:t>Hint: calculate the closure of all possible answers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74" name="First, normalize {{E, F} -&gt; {G}, {F} -&gt; {I, J}, {E, H} -&gt; {K, L}, K -&gt; {M}, L -&gt; {N}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First, normalize {{E, F} -&gt; {G}, {F} -&gt; {I, J}, {E, H} -&gt; {K, L}, K -&gt; {M}, L -&gt; {N}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J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1"/>
            <a:r>
              <a:t>Start with </a:t>
            </a:r>
            <a14:m>
              <m:oMath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. </a:t>
            </a:r>
          </a:p>
          <a:p>
            <a:pPr lvl="2"/>
            <a:r>
              <a:t>There is no FD that has only E on the left side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nt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Contents</a:t>
            </a:r>
          </a:p>
        </p:txBody>
      </p:sp>
      <p:sp>
        <p:nvSpPr>
          <p:cNvPr id="123" name="There are many ways a database scheme can be construct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many ways a database scheme can be constructed</a:t>
            </a:r>
          </a:p>
          <a:p>
            <a:pPr lvl="1"/>
            <a:r>
              <a:t>A poorly designed scheme:</a:t>
            </a:r>
          </a:p>
          <a:p>
            <a:pPr lvl="2"/>
            <a:r>
              <a:t>Has problems with checking constraints</a:t>
            </a:r>
          </a:p>
          <a:p>
            <a:pPr lvl="2"/>
            <a:r>
              <a:t>Has problems with data coherence</a:t>
            </a:r>
          </a:p>
          <a:p>
            <a:pPr lvl="3"/>
            <a:r>
              <a:t>E.g. two different spellings of the same person's first name</a:t>
            </a:r>
          </a:p>
          <a:p>
            <a:pPr lvl="2"/>
            <a:r>
              <a:t>Has problems with performance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77" name="Now t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J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1"/>
            <a:r>
              <a:t>Now try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  <a:p>
            <a:pPr lvl="1"/>
            <a:r>
              <a:t>We can add G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.  </a:t>
            </a:r>
          </a:p>
          <a:p>
            <a:pPr lvl="1"/>
            <a:r>
              <a:t>We can add I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.</a:t>
            </a:r>
          </a:p>
          <a:p>
            <a:pPr lvl="1"/>
            <a:r>
              <a:t>We can add J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.</a:t>
            </a:r>
          </a:p>
          <a:p>
            <a:pPr lvl="1"/>
            <a:r>
              <a:t>Then we are stuck: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sSup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</m:e>
                  <m:sup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80" name="Now t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280034" indent="-280034" defTabSz="368045">
              <a:spcBef>
                <a:spcPts val="1300"/>
              </a:spcBef>
              <a:defRPr sz="2016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G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I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F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J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H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K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M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L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N</m:t>
                  </m:r>
                  <m:r>
                    <a:rPr xmlns:a="http://schemas.openxmlformats.org/drawingml/2006/main" sz="24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1" marL="560069" indent="-280034" defTabSz="368045">
              <a:spcBef>
                <a:spcPts val="1300"/>
              </a:spcBef>
              <a:defRPr sz="2016"/>
            </a:pPr>
            <a:r>
              <a:t>Now try </a:t>
            </a:r>
            <a14:m>
              <m:oMath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  <a:p>
            <a:pPr lvl="1" marL="560069" indent="-280034" defTabSz="368045">
              <a:spcBef>
                <a:spcPts val="1300"/>
              </a:spcBef>
              <a:defRPr sz="2016"/>
            </a:pPr>
            <a:r>
              <a:t>We can add G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because of (1).  </a:t>
            </a:r>
          </a:p>
          <a:p>
            <a:pPr lvl="1" marL="560069" indent="-280034" defTabSz="368045">
              <a:spcBef>
                <a:spcPts val="1300"/>
              </a:spcBef>
              <a:defRPr sz="2016"/>
            </a:pPr>
            <a:r>
              <a:t>We can add I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because of (2):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 marL="560069" indent="-280034" defTabSz="368045">
              <a:spcBef>
                <a:spcPts val="1300"/>
              </a:spcBef>
              <a:defRPr sz="2016"/>
            </a:pPr>
            <a:r>
              <a:t>We can add J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because of (3):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 marL="560069" indent="-280034" defTabSz="368045">
              <a:spcBef>
                <a:spcPts val="1300"/>
              </a:spcBef>
              <a:defRPr sz="2016"/>
            </a:pPr>
            <a:r>
              <a:t>(4) gives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 marL="560069" indent="-280034" defTabSz="368045">
              <a:spcBef>
                <a:spcPts val="1300"/>
              </a:spcBef>
              <a:defRPr sz="2016"/>
            </a:pPr>
            <a:r>
              <a:t>(5) gives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 marL="560069" indent="-280034" defTabSz="368045">
              <a:spcBef>
                <a:spcPts val="1300"/>
              </a:spcBef>
              <a:defRPr sz="2016"/>
            </a:pPr>
            <a:r>
              <a:t>(6) gives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 marL="560069" indent="-280034" defTabSz="368045">
              <a:spcBef>
                <a:spcPts val="1300"/>
              </a:spcBef>
              <a:defRPr sz="2016"/>
            </a:pPr>
            <a:r>
              <a:t>(7) gives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N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marL="280034" indent="-280034" defTabSz="368045">
              <a:spcBef>
                <a:spcPts val="1300"/>
              </a:spcBef>
              <a:defRPr sz="2016"/>
            </a:pPr>
            <a:r>
              <a:t>Therefore </a:t>
            </a:r>
            <a14:m>
              <m:oMath>
                <m:r>
                  <a:rPr xmlns:a="http://schemas.openxmlformats.org/drawingml/2006/main" sz="2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2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5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sSup>
                  <m:e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</m:e>
                  <m:sup>
                    <m:r>
                      <a:rPr xmlns:a="http://schemas.openxmlformats.org/drawingml/2006/main" sz="25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 contains all the attributes.  </a:t>
            </a:r>
          </a:p>
          <a:p>
            <a:pPr lvl="1" marL="560069" indent="-280034" defTabSz="368045">
              <a:spcBef>
                <a:spcPts val="1300"/>
              </a:spcBef>
              <a:defRPr sz="2016"/>
            </a:pPr>
            <a:r>
              <a:t>Since </a:t>
            </a:r>
            <a14:m>
              <m:oMath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sSup>
                  <m:e>
                    <m:r>
                      <a:rPr xmlns:a="http://schemas.openxmlformats.org/drawingml/2006/main" sz="2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</m:e>
                  <m:sup>
                    <m:r>
                      <a:rPr xmlns:a="http://schemas.openxmlformats.org/drawingml/2006/main" sz="24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I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J</m:t>
                </m:r>
                <m:r>
                  <a:rPr xmlns:a="http://schemas.openxmlformats.org/drawingml/2006/main" sz="2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2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2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2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  <m:r>
                  <a:rPr xmlns:a="http://schemas.openxmlformats.org/drawingml/2006/main" sz="2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H</m:t>
                </m:r>
                <m:r>
                  <a:rPr xmlns:a="http://schemas.openxmlformats.org/drawingml/2006/main" sz="2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is a minimal candidate key and therefore a key. 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83" name="Why does closure wor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Why does closure work</a:t>
            </a:r>
          </a:p>
          <a:p>
            <a:pPr lvl="1"/>
            <a:r>
              <a:t>Need to show equivalency of :  </a:t>
            </a:r>
          </a:p>
          <a:p>
            <a:pPr lvl="2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 with regards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</a:t>
            </a:r>
          </a:p>
          <a:p>
            <a:pPr lvl="2"/>
            <a:r>
              <a:t>Every relation fulfilling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fulfills 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86" name="Why do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20040" indent="-320040" defTabSz="420624">
              <a:spcBef>
                <a:spcPts val="700"/>
              </a:spcBef>
              <a:defRPr sz="2304"/>
            </a:pPr>
            <a:r>
              <a:t>Why does </a:t>
            </a:r>
          </a:p>
          <a:p>
            <a:pPr lvl="2" marL="960120" indent="-320040" defTabSz="420624">
              <a:spcBef>
                <a:spcPts val="700"/>
              </a:spcBef>
              <a:defRPr sz="2304"/>
            </a:pPr>
            <a14:m>
              <m:oMath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sSup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</m:e>
                  <m:sup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 with regards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</a:t>
            </a:r>
          </a:p>
          <a:p>
            <a:pPr lvl="1" marL="640080" indent="-320040" defTabSz="420624">
              <a:spcBef>
                <a:spcPts val="700"/>
              </a:spcBef>
              <a:defRPr sz="2304"/>
            </a:pPr>
            <a:r>
              <a:t>imply</a:t>
            </a:r>
          </a:p>
          <a:p>
            <a:pPr lvl="2" marL="960120" indent="-320040" defTabSz="420624">
              <a:spcBef>
                <a:spcPts val="700"/>
              </a:spcBef>
              <a:defRPr sz="2304"/>
            </a:pPr>
            <a:r>
              <a:t>Every relation fulfilling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fulfills  </a:t>
            </a:r>
            <a14:m>
              <m:oMath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</a:t>
            </a:r>
          </a:p>
          <a:p>
            <a:pPr lvl="2" marL="960120" indent="-320040" defTabSz="420624">
              <a:spcBef>
                <a:spcPts val="700"/>
              </a:spcBef>
              <a:defRPr sz="2304"/>
            </a:pPr>
          </a:p>
          <a:p>
            <a:pPr marL="320040" indent="-320040" defTabSz="420624">
              <a:spcBef>
                <a:spcPts val="700"/>
              </a:spcBef>
              <a:defRPr sz="2304"/>
            </a:pPr>
            <a:r>
              <a:t>Look at the first time adding an attribute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leads to an FD </a:t>
            </a:r>
            <a14:m>
              <m:oMath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that is </a:t>
            </a:r>
            <a:r>
              <a:rPr b="1"/>
              <a:t>not </a:t>
            </a:r>
            <a:r>
              <a:t>true.</a:t>
            </a:r>
          </a:p>
          <a:p>
            <a:pPr lvl="1" marL="640080" indent="-320040" defTabSz="420624">
              <a:spcBef>
                <a:spcPts val="700"/>
              </a:spcBef>
              <a:defRPr sz="2304"/>
            </a:pPr>
            <a:r>
              <a:t>But </a:t>
            </a:r>
            <a14:m>
              <m:oMath>
                <m:r>
                  <a:rPr xmlns:a="http://schemas.openxmlformats.org/drawingml/2006/main" sz="2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was added using a FD  </a:t>
            </a:r>
            <a14:m>
              <m:oMath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</a:p>
          <a:p>
            <a:pPr lvl="1" marL="640080" indent="-320040" defTabSz="420624">
              <a:spcBef>
                <a:spcPts val="700"/>
              </a:spcBef>
              <a:defRPr sz="2304"/>
            </a:pPr>
            <a:r>
              <a:t>Because this is the first time and </a:t>
            </a:r>
            <a14:m>
              <m:oMath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follow from the </a:t>
            </a:r>
            <a14:m>
              <m:oMath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 in all relations, </a:t>
            </a:r>
            <a14:m>
              <m:oMath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</a:p>
          <a:p>
            <a:pPr lvl="1" marL="640080" indent="-320040" defTabSz="420624">
              <a:spcBef>
                <a:spcPts val="700"/>
              </a:spcBef>
              <a:defRPr sz="2304"/>
            </a:pPr>
            <a:r>
              <a:t>Thus, a tuple equal in </a:t>
            </a:r>
            <a14:m>
              <m:oMath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 is also equal in all </a:t>
            </a:r>
            <a14:m>
              <m:oMath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and hence equal in </a:t>
            </a:r>
            <a14:m>
              <m:oMath>
                <m:r>
                  <a:rPr xmlns:a="http://schemas.openxmlformats.org/drawingml/2006/main" sz="2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.</a:t>
            </a:r>
          </a:p>
          <a:p>
            <a:pPr lvl="1" marL="640080" indent="-320040" defTabSz="420624">
              <a:spcBef>
                <a:spcPts val="700"/>
              </a:spcBef>
              <a:defRPr sz="2304"/>
            </a:pPr>
            <a:r>
              <a:t>Therefore </a:t>
            </a:r>
            <a14:m>
              <m:oMath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2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has to be true and we have a contradiction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6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89" name="Why do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800"/>
              </a:spcBef>
              <a:defRPr sz="2752"/>
            </a:pPr>
            <a:r>
              <a:t>Why does </a:t>
            </a:r>
          </a:p>
          <a:p>
            <a:pPr lvl="2" marL="1146810" indent="-382270" defTabSz="502412">
              <a:spcBef>
                <a:spcPts val="800"/>
              </a:spcBef>
              <a:defRPr sz="2752"/>
            </a:pPr>
            <a:r>
              <a:t>Every relation fulfilling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fulfills  </a:t>
            </a:r>
            <a14:m>
              <m:oMath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</a:p>
          <a:p>
            <a:pPr lvl="1" marL="764540" indent="-382270" defTabSz="502412">
              <a:spcBef>
                <a:spcPts val="800"/>
              </a:spcBef>
              <a:defRPr sz="2752"/>
            </a:pPr>
            <a:r>
              <a:t>imply</a:t>
            </a:r>
          </a:p>
          <a:p>
            <a:pPr lvl="2" marL="1146810" indent="-382270" defTabSz="502412">
              <a:spcBef>
                <a:spcPts val="800"/>
              </a:spcBef>
              <a:defRPr sz="2752"/>
            </a:pP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sSup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</m:e>
                  <m:sup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 with regards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Assume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∉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sSup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</m:e>
                  <m:sup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 with regards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, but </a:t>
            </a:r>
            <a14:m>
              <m:oMath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holds in all relations that also fulfill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.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Create a simple table: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</a:p>
        </p:txBody>
      </p:sp>
      <p:sp>
        <p:nvSpPr>
          <p:cNvPr id="190" name="{A1 A2 ... An}+  every thing else…"/>
          <p:cNvSpPr txBox="1"/>
          <p:nvPr/>
        </p:nvSpPr>
        <p:spPr>
          <a:xfrm>
            <a:off x="2672736" y="7664450"/>
            <a:ext cx="7666950" cy="140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{A1 A2 ... An}</a:t>
            </a:r>
            <a:r>
              <a:rPr sz="3100"/>
              <a:t>+</a:t>
            </a:r>
            <a:r>
              <a:t>  every thing else</a:t>
            </a:r>
          </a:p>
          <a:p>
            <a:pPr/>
            <a:r>
              <a:t> 0  0      0      0   0  ... 0</a:t>
            </a:r>
          </a:p>
          <a:p>
            <a:pPr/>
            <a:r>
              <a:t> 0  0      0      1   1  ... 1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93" name="Does this instance satisfy   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Does this instance satisfy 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?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Assume an FD  </a:t>
            </a:r>
            <a14:m>
              <m:oMath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 in 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 is violated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For a violation to occur, the </a:t>
            </a:r>
            <a14:m>
              <m:oMath>
                <m:sSub>
                  <m:e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40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need to be on the left side, i.e. in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sSup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</m:e>
                  <m:sup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 and the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on the right side of the table.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</a:p>
          <a:p>
            <a:pPr lvl="2" marL="1280159" indent="-426719" defTabSz="560831">
              <a:spcBef>
                <a:spcPts val="2100"/>
              </a:spcBef>
              <a:defRPr sz="3072"/>
            </a:pP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But then we did not calculate the closure correctly and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should have been in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sSup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}</m:t>
                    </m:r>
                  </m:e>
                  <m:sup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endParaRPr sz="3200"/>
          </a:p>
        </p:txBody>
      </p:sp>
      <p:sp>
        <p:nvSpPr>
          <p:cNvPr id="194" name="{A1 A2 ... An}+  every thing else…"/>
          <p:cNvSpPr txBox="1"/>
          <p:nvPr/>
        </p:nvSpPr>
        <p:spPr>
          <a:xfrm>
            <a:off x="3930693" y="6356350"/>
            <a:ext cx="5143414" cy="939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1900"/>
            </a:pPr>
            <a:r>
              <a:t>{A1 A2 ... An}+  every thing else</a:t>
            </a:r>
          </a:p>
          <a:p>
            <a:pPr>
              <a:defRPr sz="1900"/>
            </a:pPr>
            <a:r>
              <a:t> 0  0      0      0   0  ... 0</a:t>
            </a:r>
          </a:p>
          <a:p>
            <a:pPr>
              <a:defRPr sz="1900"/>
            </a:pPr>
            <a:r>
              <a:t> 0  0      0      1   1  ... 1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97" name="Does this instance not satisf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Does this instance not satisfy 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</a:p>
          <a:p>
            <a:pPr/>
          </a:p>
          <a:p>
            <a:pPr/>
          </a:p>
          <a:p>
            <a:pPr/>
          </a:p>
          <a:p>
            <a:pPr/>
            <a:r>
              <a:t>Yes!</a:t>
            </a:r>
          </a:p>
        </p:txBody>
      </p:sp>
      <p:sp>
        <p:nvSpPr>
          <p:cNvPr id="198" name="{A1 A2 ... An}+  every thing else…"/>
          <p:cNvSpPr txBox="1"/>
          <p:nvPr/>
        </p:nvSpPr>
        <p:spPr>
          <a:xfrm>
            <a:off x="2926736" y="3841750"/>
            <a:ext cx="7666950" cy="1409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/>
            <a:r>
              <a:t>{A1 A2 ... An}</a:t>
            </a:r>
            <a:r>
              <a:rPr sz="3100"/>
              <a:t>+</a:t>
            </a:r>
            <a:r>
              <a:t>  every thing else</a:t>
            </a:r>
          </a:p>
          <a:p>
            <a:pPr/>
            <a:r>
              <a:t> 0  0      0      0   0  ... 0</a:t>
            </a:r>
          </a:p>
          <a:p>
            <a:pPr/>
            <a:r>
              <a:t> 0  0      0      1   1  ... 1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01" name="Therefore the assumption is violated and this finishes the proof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Therefore the assumption is violated and this finishes the proof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04" name="With the closure calculation, we can pro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With the closure calculation, we can prove</a:t>
            </a:r>
          </a:p>
          <a:p>
            <a:pPr lvl="1"/>
            <a:r>
              <a:t>If in a relation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 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b>
                </m:sSub>
              </m:oMath>
            </a14:m>
            <a:r>
              <a:t>  then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sub>
                </m:sSub>
              </m:oMath>
            </a14:m>
          </a:p>
          <a:p>
            <a:pPr lvl="1"/>
            <a:r>
              <a:t>Transitivity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07" name="We sometimes have a choice in the minimal set of FDs that describe a rel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sometimes have a choice in the minimal set of FDs that describe a relation</a:t>
            </a:r>
          </a:p>
          <a:p>
            <a:pPr lvl="1"/>
            <a:r>
              <a:t>A set of FD is called a </a:t>
            </a:r>
            <a:r>
              <a:rPr i="1" u="sng"/>
              <a:t>basis</a:t>
            </a:r>
            <a:r>
              <a:t> if all FDs holding in the relation can be derived from the basis</a:t>
            </a:r>
          </a:p>
          <a:p>
            <a:pPr lvl="1"/>
            <a:r>
              <a:t>A </a:t>
            </a:r>
            <a:r>
              <a:rPr i="1" u="sng"/>
              <a:t>minimal basis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:</a:t>
            </a:r>
          </a:p>
          <a:p>
            <a:pPr lvl="2"/>
            <a:r>
              <a:t>All FDs in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have singleton right sides</a:t>
            </a:r>
          </a:p>
          <a:p>
            <a:pPr lvl="2"/>
            <a:r>
              <a:t>Removing any FD from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is no longer a basis</a:t>
            </a:r>
          </a:p>
          <a:p>
            <a:pPr lvl="2"/>
            <a:r>
              <a:t>If in any FD from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we drop an attribute from the right side, then the result is no longer a basis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ont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Contents</a:t>
            </a:r>
          </a:p>
        </p:txBody>
      </p:sp>
      <p:sp>
        <p:nvSpPr>
          <p:cNvPr id="126" name="Design theory helps to design efficient schem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Design theory helps to design efficient schemes</a:t>
            </a:r>
          </a:p>
          <a:p>
            <a:pPr lvl="1"/>
            <a:r>
              <a:t>Functional dependencies </a:t>
            </a:r>
          </a:p>
          <a:p>
            <a:pPr lvl="2"/>
            <a:r>
              <a:t>Used in the definition of a key</a:t>
            </a:r>
          </a:p>
          <a:p>
            <a:pPr lvl="2"/>
            <a:r>
              <a:t>Used for flagging potentially bad records</a:t>
            </a:r>
          </a:p>
          <a:p>
            <a:pPr lvl="1"/>
            <a:r>
              <a:t>Normal forms</a:t>
            </a:r>
          </a:p>
          <a:p>
            <a:pPr lvl="2"/>
            <a:r>
              <a:t>Get rid of anomalies</a:t>
            </a:r>
          </a:p>
          <a:p>
            <a:pPr lvl="2"/>
            <a:r>
              <a:t>Get rid of redundant storage of data</a:t>
            </a:r>
          </a:p>
          <a:p>
            <a:pPr lvl="1"/>
            <a:r>
              <a:t>Expand to multivalued dependencies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10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A relation with three attributes such that each attribute determines the other attributes</a:t>
            </a:r>
          </a:p>
          <a:p>
            <a:pPr lvl="2"/>
          </a:p>
          <a:p>
            <a:pPr lvl="1"/>
            <a:r>
              <a:t>What are the FDs?</a:t>
            </a:r>
          </a:p>
          <a:p>
            <a:pPr lvl="1"/>
          </a:p>
          <a:p>
            <a:pPr lvl="1"/>
            <a:r>
              <a:t>Find a minimal basis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13" name="Answer: FDs ar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Answer: FDs are</a:t>
            </a:r>
          </a:p>
          <a:p>
            <a:pPr lvl="1"/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and all augmentations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including the trivial ones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 and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</a:p>
          <a:p>
            <a:pPr lvl="1"/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plus all augmentation</a:t>
            </a:r>
          </a:p>
          <a:p>
            <a:pPr lvl="1"/>
            <a14:m>
              <m:oMath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40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, 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plus all augmentations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16" name="Answer: To obtain a bases, we can look at all subsets of right side singlet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Answer: To obtain a bases, we can look at </a:t>
            </a:r>
            <a:r>
              <a:rPr u="sng"/>
              <a:t>all </a:t>
            </a:r>
            <a:r>
              <a:t>subsets of right side singleton 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1"/>
            <a:r>
              <a:t>For example:</a:t>
            </a:r>
          </a:p>
          <a:p>
            <a:pPr lvl="2"/>
            <a:r>
              <a:t>We try to remove from left</a:t>
            </a:r>
          </a:p>
          <a:p>
            <a:pPr lvl="2"/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 follows from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/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</a:p>
          <a:p>
            <a:pPr lvl="2"/>
            <a:r>
              <a:t>Left with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19" name="Left wi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Left with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/>
            <a:r>
              <a:t>Now can get rid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</a:p>
          <a:p>
            <a:pPr/>
            <a:r>
              <a:t>Left with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22" name="Another possibility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Another possibility: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25" name="Projecting Functional Dependenci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Projecting Functional Dependencies</a:t>
            </a:r>
          </a:p>
          <a:p>
            <a:pPr lvl="1"/>
            <a:r>
              <a:t>Given a relation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with a set of FDs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and a subset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of attributes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:</a:t>
            </a:r>
          </a:p>
          <a:p>
            <a:pPr lvl="2"/>
            <a:r>
              <a:t>What are the FDs induced in </a:t>
            </a:r>
            <a14:m>
              <m:oMath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L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?</a:t>
            </a:r>
          </a:p>
          <a:p>
            <a:pPr lvl="2"/>
          </a:p>
          <a:p>
            <a:pPr lvl="1"/>
            <a:r>
              <a:t>FDs can only involve attributes from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  <a:p>
            <a:pPr lvl="1"/>
            <a:r>
              <a:t>But restricting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3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 to those is not enough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28" name="Algorith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6715" indent="-386715" defTabSz="508254">
              <a:spcBef>
                <a:spcPts val="1900"/>
              </a:spcBef>
              <a:defRPr sz="2784"/>
            </a:pPr>
            <a:r>
              <a:t>Algorithm: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Start out with an empty set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  <a:r>
              <a:t> of FDs</a:t>
            </a:r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For each set </a:t>
            </a:r>
            <a14:m>
              <m:oMath>
                <m:r>
                  <a:rPr xmlns:a="http://schemas.openxmlformats.org/drawingml/2006/main" sz="3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</m:oMath>
            </a14:m>
            <a:r>
              <a:t> of attributes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⊂</m:t>
                </m:r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 calculate the closure </a:t>
            </a:r>
            <a14:m>
              <m:oMath>
                <m:sSup>
                  <m:e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e>
                  <m:sup>
                    <m:r>
                      <a:rPr xmlns:a="http://schemas.openxmlformats.org/drawingml/2006/main" sz="3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 in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</a:p>
          <a:p>
            <a:pPr lvl="2" marL="1160144" indent="-386715" defTabSz="508254">
              <a:spcBef>
                <a:spcPts val="1900"/>
              </a:spcBef>
              <a:defRPr sz="2784"/>
            </a:pPr>
            <a:r>
              <a:t>If </a:t>
            </a:r>
            <a14:m>
              <m:oMath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M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2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is a FD calculated this way and </a:t>
            </a:r>
            <a14:m>
              <m:oMath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  <a:r>
              <a:t>, add the FD to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</a:p>
          <a:p>
            <a:pPr lvl="1" marL="773430" indent="-386715" defTabSz="508254">
              <a:spcBef>
                <a:spcPts val="1900"/>
              </a:spcBef>
              <a:defRPr sz="2784"/>
            </a:pPr>
            <a:r>
              <a:t>Modify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  <a:r>
              <a:t> to become a minimal basis</a:t>
            </a:r>
          </a:p>
          <a:p>
            <a:pPr lvl="2" marL="1160144" indent="-386715" defTabSz="508254">
              <a:spcBef>
                <a:spcPts val="1900"/>
              </a:spcBef>
              <a:defRPr sz="2784"/>
            </a:pPr>
            <a:r>
              <a:t>Remove all FDs that follow from others in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</a:p>
          <a:p>
            <a:pPr lvl="2" marL="1160144" indent="-386715" defTabSz="508254">
              <a:spcBef>
                <a:spcPts val="1900"/>
              </a:spcBef>
              <a:defRPr sz="2784"/>
            </a:pPr>
            <a:r>
              <a:t>Test whether an attribute on the left of a FD in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2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  <a:r>
              <a:t> can be removed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31" name="Example:    with   projected 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with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projected on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/>
            <a:r>
              <a:t>Calculate first closures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sSup>
                    <m:e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e>
                    <m:sup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sup>
                  </m:sSup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sSup>
                    <m:e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e>
                    <m:sup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sup>
                  </m:sSup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sSup>
                    <m:e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e>
                    <m:sup>
                      <m:r>
                        <a:rPr xmlns:a="http://schemas.openxmlformats.org/drawingml/2006/main" sz="39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sup>
                  </m:sSup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9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sSup>
                    <m:e>
                      <m:r>
                        <a:rPr xmlns:a="http://schemas.openxmlformats.org/drawingml/2006/main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e>
                    <m:sup>
                      <m:r>
                        <a:rPr xmlns:a="http://schemas.openxmlformats.org/drawingml/2006/main" sz="4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sup>
                  </m:sSup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4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234" name="We really do not need any more because those with two attributes on the left would follow triviall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really do not need any more because those with two attributes on the left would follow trivially</a:t>
            </a:r>
          </a:p>
          <a:p>
            <a:pPr lvl="1"/>
            <a:r>
              <a:t>Now we add the FDs derived from the closure, if all attributes are in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L</m:t>
                </m:r>
              </m:oMath>
            </a14:m>
          </a:p>
          <a:p>
            <a:pPr lvl="2"/>
            <a14:m>
              <m:oMathPara>
                <m:oMathParaPr>
                  <m:jc m:val="left"/>
                </m:oMathParaPr>
                <m:oMath>
                  <m:r>
                    <m:rPr>
                      <m:sty m:val="p"/>
                      <m:scr m:val="double-struck"/>
                    </m:rP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T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{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}</m:t>
                  </m:r>
                </m:oMath>
              </m:oMathPara>
            </a14:m>
          </a:p>
          <a:p>
            <a:pPr lvl="1"/>
            <a:r>
              <a:t>This is not a base, because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follows from the other ones. </a:t>
            </a:r>
          </a:p>
          <a:p>
            <a:pPr/>
            <a:r>
              <a:t>The induced FDs have base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Anomal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Anomalies</a:t>
            </a:r>
          </a:p>
        </p:txBody>
      </p:sp>
      <p:sp>
        <p:nvSpPr>
          <p:cNvPr id="237" name="Tak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1165" indent="-431165" defTabSz="566674">
              <a:spcBef>
                <a:spcPts val="2100"/>
              </a:spcBef>
              <a:defRPr sz="3104"/>
            </a:pPr>
            <a:r>
              <a:t>Take</a:t>
            </a:r>
          </a:p>
          <a:p>
            <a:pPr marL="431165" indent="-431165" defTabSz="566674">
              <a:spcBef>
                <a:spcPts val="2100"/>
              </a:spcBef>
              <a:defRPr sz="3104"/>
            </a:pP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rPr b="1" i="1"/>
              <a:t>Redundancy </a:t>
            </a:r>
            <a:r>
              <a:t>: The studioName for Star Wars is repeated for every star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t>This implies: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rPr b="1" i="1"/>
              <a:t>Update anomaly </a:t>
            </a:r>
            <a:r>
              <a:t>: If we update the length of the movie, we need to repeat this update operation for every star or we get incoherent information</a:t>
            </a:r>
          </a:p>
          <a:p>
            <a:pPr lvl="1" marL="862330" indent="-431165" defTabSz="566674">
              <a:spcBef>
                <a:spcPts val="2100"/>
              </a:spcBef>
              <a:defRPr b="1" i="1" sz="3104"/>
            </a:pPr>
            <a:r>
              <a:t>Delete anomaly</a:t>
            </a:r>
            <a:r>
              <a:rPr b="0" i="0"/>
              <a:t> : If we delete all stars from an animation cartoon, we have no information left on the movie!</a:t>
            </a:r>
          </a:p>
        </p:txBody>
      </p:sp>
      <p:sp>
        <p:nvSpPr>
          <p:cNvPr id="238" name="movies = (title, year, length, genre, studioName, starName)"/>
          <p:cNvSpPr txBox="1"/>
          <p:nvPr/>
        </p:nvSpPr>
        <p:spPr>
          <a:xfrm>
            <a:off x="374932" y="3276600"/>
            <a:ext cx="1225493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movies = (</a:t>
            </a:r>
            <a:r>
              <a:rPr u="sng"/>
              <a:t>title</a:t>
            </a:r>
            <a:r>
              <a:t>, </a:t>
            </a:r>
            <a:r>
              <a:rPr u="sng"/>
              <a:t>year</a:t>
            </a:r>
            <a:r>
              <a:t>, length, genre, studioName, starName)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29" name="A form of constraint for a rel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form of constraint for a relation</a:t>
            </a:r>
          </a:p>
          <a:p>
            <a:pPr lvl="1">
              <a:defRPr b="1"/>
            </a:pPr>
            <a:r>
              <a:t>Functional Dependency</a:t>
            </a:r>
            <a:r>
              <a:rPr b="0"/>
              <a:t> (FD) for table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rPr b="0"/>
              <a:t> </a:t>
            </a:r>
            <a:endParaRPr b="0"/>
          </a:p>
          <a:p>
            <a:pPr lvl="2">
              <a:defRPr b="1"/>
            </a:pPr>
            <a:r>
              <a:rPr b="0"/>
              <a:t>FD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⟶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endParaRPr b="0"/>
          </a:p>
          <a:p>
            <a:pPr lvl="4">
              <a:defRPr b="1"/>
            </a:pPr>
            <a:r>
              <a:rPr b="0"/>
              <a:t>with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endParaRPr b="0"/>
          </a:p>
          <a:p>
            <a:pPr lvl="3">
              <a:defRPr b="1"/>
            </a:pPr>
            <a:r>
              <a:rPr b="0"/>
              <a:t>If a tuple's values agree for attributes 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endParaRPr b="0"/>
          </a:p>
          <a:p>
            <a:pPr lvl="3">
              <a:defRPr b="1"/>
            </a:pPr>
            <a:r>
              <a:rPr b="0"/>
              <a:t>Then they agree for attributes 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Decompos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Decomposition</a:t>
            </a:r>
          </a:p>
        </p:txBody>
      </p:sp>
      <p:sp>
        <p:nvSpPr>
          <p:cNvPr id="241" name="Divide the information over two tab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Divide the information over two tables</a:t>
            </a:r>
          </a:p>
          <a:p>
            <a:pPr/>
          </a:p>
          <a:p>
            <a:pPr/>
            <a:r>
              <a:t>becomes</a:t>
            </a:r>
          </a:p>
        </p:txBody>
      </p:sp>
      <p:sp>
        <p:nvSpPr>
          <p:cNvPr id="242" name="movies = (title, year, length, genre, studioName, starName)"/>
          <p:cNvSpPr txBox="1"/>
          <p:nvPr/>
        </p:nvSpPr>
        <p:spPr>
          <a:xfrm>
            <a:off x="374932" y="3454400"/>
            <a:ext cx="12254937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700"/>
            </a:pPr>
            <a:r>
              <a:t>movies = (</a:t>
            </a:r>
            <a:r>
              <a:rPr u="sng"/>
              <a:t>title</a:t>
            </a:r>
            <a:r>
              <a:t>, </a:t>
            </a:r>
            <a:r>
              <a:rPr u="sng"/>
              <a:t>year</a:t>
            </a:r>
            <a:r>
              <a:t>, length, genre, studioName, starName)</a:t>
            </a:r>
          </a:p>
        </p:txBody>
      </p:sp>
      <p:sp>
        <p:nvSpPr>
          <p:cNvPr id="243" name="movies1=(title, year, length, genre, studioName)…"/>
          <p:cNvSpPr txBox="1"/>
          <p:nvPr/>
        </p:nvSpPr>
        <p:spPr>
          <a:xfrm>
            <a:off x="1327075" y="4978400"/>
            <a:ext cx="11088887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movies1=(</a:t>
            </a:r>
            <a:r>
              <a:rPr u="sng"/>
              <a:t>title</a:t>
            </a:r>
            <a:r>
              <a:t>, </a:t>
            </a:r>
            <a:r>
              <a:rPr u="sng"/>
              <a:t>year</a:t>
            </a:r>
            <a:r>
              <a:t>, length, genre, studioName)</a:t>
            </a:r>
          </a:p>
          <a:p>
            <a:pPr/>
            <a:r>
              <a:t>movies2=(</a:t>
            </a:r>
            <a:r>
              <a:rPr u="sng"/>
              <a:t>title</a:t>
            </a:r>
            <a:r>
              <a:t>, </a:t>
            </a:r>
            <a:r>
              <a:rPr u="sng"/>
              <a:t>year</a:t>
            </a:r>
            <a:r>
              <a:t>, studioName)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46" name="Relation in BCNF if and only if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Relation in BCNF if and only if:</a:t>
            </a:r>
          </a:p>
          <a:p>
            <a:pPr lvl="1"/>
            <a:r>
              <a:t>Whenever there is a non-trivial FD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then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 is a superkey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49" name="Example…"/>
          <p:cNvSpPr txBox="1"/>
          <p:nvPr>
            <p:ph type="body" idx="1"/>
          </p:nvPr>
        </p:nvSpPr>
        <p:spPr>
          <a:xfrm>
            <a:off x="737753" y="2159000"/>
            <a:ext cx="11099801" cy="6286500"/>
          </a:xfrm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800"/>
              </a:spcBef>
              <a:defRPr sz="2656"/>
            </a:pPr>
            <a:r>
              <a:t>Example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  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Has FD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but because of the star attribute,                           is not a key.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We can decompose: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Take the left side of the FD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Calculate its closure</a:t>
            </a:r>
          </a:p>
          <a:p>
            <a:pPr lvl="3" marL="1475739" indent="-368934" defTabSz="484886">
              <a:spcBef>
                <a:spcPts val="1800"/>
              </a:spcBef>
              <a:defRPr sz="2656"/>
            </a:pPr>
            <a:r>
              <a:t> </a:t>
            </a:r>
          </a:p>
          <a:p>
            <a:pPr lvl="3" marL="1475739" indent="-368934" defTabSz="484886">
              <a:spcBef>
                <a:spcPts val="1800"/>
              </a:spcBef>
              <a:defRPr sz="2656"/>
            </a:pPr>
            <a:r>
              <a:t>Decompose into closure and right side</a:t>
            </a:r>
          </a:p>
        </p:txBody>
      </p:sp>
      <p:sp>
        <p:nvSpPr>
          <p:cNvPr id="250" name="movies1(title, year, length, genre, studio, star)"/>
          <p:cNvSpPr txBox="1"/>
          <p:nvPr/>
        </p:nvSpPr>
        <p:spPr>
          <a:xfrm>
            <a:off x="1671129" y="2838450"/>
            <a:ext cx="982376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/>
            <a:r>
              <a:t>movies1(title, year, length, genre, studio, star)</a:t>
            </a:r>
          </a:p>
        </p:txBody>
      </p:sp>
      <p:sp>
        <p:nvSpPr>
          <p:cNvPr id="251" name="title, year --&gt; studio"/>
          <p:cNvSpPr txBox="1"/>
          <p:nvPr/>
        </p:nvSpPr>
        <p:spPr>
          <a:xfrm>
            <a:off x="3067794" y="3365500"/>
            <a:ext cx="514431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title, year --&gt; studio</a:t>
            </a:r>
          </a:p>
        </p:txBody>
      </p:sp>
      <p:sp>
        <p:nvSpPr>
          <p:cNvPr id="252" name="title, year"/>
          <p:cNvSpPr txBox="1"/>
          <p:nvPr/>
        </p:nvSpPr>
        <p:spPr>
          <a:xfrm>
            <a:off x="7219875" y="4495800"/>
            <a:ext cx="2461643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/>
            <a:r>
              <a:t>title, year</a:t>
            </a:r>
          </a:p>
        </p:txBody>
      </p:sp>
      <p:sp>
        <p:nvSpPr>
          <p:cNvPr id="253" name="{title, year}+ = {title, year, length, genre, studio}"/>
          <p:cNvSpPr txBox="1"/>
          <p:nvPr/>
        </p:nvSpPr>
        <p:spPr>
          <a:xfrm>
            <a:off x="2458529" y="6642100"/>
            <a:ext cx="9808518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{title, year}+ = {title, year, length, genre, studio}</a:t>
            </a:r>
          </a:p>
        </p:txBody>
      </p:sp>
      <p:sp>
        <p:nvSpPr>
          <p:cNvPr id="254" name="movies(title, year, length, genre, studio)"/>
          <p:cNvSpPr txBox="1"/>
          <p:nvPr/>
        </p:nvSpPr>
        <p:spPr>
          <a:xfrm>
            <a:off x="2534729" y="7912100"/>
            <a:ext cx="8436695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movies(</a:t>
            </a:r>
            <a:r>
              <a:rPr u="sng"/>
              <a:t>title</a:t>
            </a:r>
            <a:r>
              <a:t>, </a:t>
            </a:r>
            <a:r>
              <a:rPr u="sng"/>
              <a:t>year</a:t>
            </a:r>
            <a:r>
              <a:t>, length, genre, studio)</a:t>
            </a:r>
          </a:p>
        </p:txBody>
      </p:sp>
      <p:sp>
        <p:nvSpPr>
          <p:cNvPr id="255" name="starsIn(title, year, star)"/>
          <p:cNvSpPr txBox="1"/>
          <p:nvPr/>
        </p:nvSpPr>
        <p:spPr>
          <a:xfrm>
            <a:off x="2534729" y="8458200"/>
            <a:ext cx="5266259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600"/>
            </a:pPr>
            <a:r>
              <a:t>starsIn(</a:t>
            </a:r>
            <a:r>
              <a:rPr u="sng"/>
              <a:t>title</a:t>
            </a:r>
            <a:r>
              <a:t>, </a:t>
            </a:r>
            <a:r>
              <a:rPr u="sng"/>
              <a:t>year</a:t>
            </a:r>
            <a:r>
              <a:t>, star)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58" name="What is good about BCNF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is good about BCNF?</a:t>
            </a:r>
          </a:p>
          <a:p>
            <a:pPr lvl="1"/>
            <a:r>
              <a:t>Update anomaly</a:t>
            </a:r>
          </a:p>
          <a:p>
            <a:pPr lvl="2"/>
            <a:r>
              <a:t>Decomposition prevents having to enter the same information multiple times</a:t>
            </a:r>
          </a:p>
          <a:p>
            <a:pPr lvl="1"/>
            <a:r>
              <a:t>Delete anomaly</a:t>
            </a:r>
          </a:p>
          <a:p>
            <a:pPr lvl="2"/>
            <a:r>
              <a:t>Can now have movies without stars</a:t>
            </a:r>
          </a:p>
          <a:p>
            <a:pPr lvl="1"/>
            <a:r>
              <a:t>Can we do better?</a:t>
            </a:r>
          </a:p>
          <a:p>
            <a:pPr lvl="2"/>
            <a:r>
              <a:t>Yes, sometimes.  starsIn has still a two-attribute key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61" name="Any two attribute table    is in BCN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15594" indent="-315594" defTabSz="414781">
              <a:spcBef>
                <a:spcPts val="1500"/>
              </a:spcBef>
              <a:defRPr sz="2272"/>
            </a:pPr>
            <a:r>
              <a:t>Any two attribute table </a:t>
            </a:r>
            <a14:m>
              <m:oMath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is in BCNF </a:t>
            </a:r>
          </a:p>
          <a:p>
            <a:pPr lvl="1" marL="631189" indent="-315594" defTabSz="414781">
              <a:spcBef>
                <a:spcPts val="1500"/>
              </a:spcBef>
              <a:defRPr sz="2272"/>
            </a:pPr>
            <a:r>
              <a:t>Proof by case distinction:</a:t>
            </a:r>
          </a:p>
          <a:p>
            <a:pPr lvl="2" marL="946784" indent="-315594" defTabSz="414781">
              <a:spcBef>
                <a:spcPts val="1500"/>
              </a:spcBef>
              <a:defRPr sz="2272"/>
            </a:pPr>
            <a:r>
              <a:t>Case 1:  </a:t>
            </a:r>
            <a14:m>
              <m:oMath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↛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↛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</a:p>
          <a:p>
            <a:pPr lvl="3" marL="1262379" indent="-315594" defTabSz="414781">
              <a:spcBef>
                <a:spcPts val="1500"/>
              </a:spcBef>
              <a:defRPr sz="2272"/>
            </a:pPr>
            <a:r>
              <a:t>No nontrivial FDs exists, </a:t>
            </a:r>
            <a14:m>
              <m:oMath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is in BCNF</a:t>
            </a:r>
          </a:p>
          <a:p>
            <a:pPr lvl="2" marL="946784" indent="-315594" defTabSz="414781">
              <a:spcBef>
                <a:spcPts val="1500"/>
              </a:spcBef>
              <a:defRPr sz="2272"/>
            </a:pPr>
            <a:r>
              <a:t>Case 2: </a:t>
            </a:r>
            <a14:m>
              <m:oMath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↛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</a:p>
          <a:p>
            <a:pPr lvl="3" marL="1262379" indent="-315594" defTabSz="414781">
              <a:spcBef>
                <a:spcPts val="1500"/>
              </a:spcBef>
              <a:defRPr sz="2272"/>
            </a:pPr>
            <a14:m>
              <m:oMath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is the only key and it is on the right of the only non-trivial FD. So BNCF.</a:t>
            </a:r>
          </a:p>
          <a:p>
            <a:pPr lvl="2" marL="946784" indent="-315594" defTabSz="414781">
              <a:spcBef>
                <a:spcPts val="1500"/>
              </a:spcBef>
              <a:defRPr sz="2272"/>
            </a:pPr>
            <a:r>
              <a:t>Case 3:  </a:t>
            </a:r>
            <a14:m>
              <m:oMath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↛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</a:p>
          <a:p>
            <a:pPr lvl="3" marL="1262379" indent="-315594" defTabSz="414781">
              <a:spcBef>
                <a:spcPts val="1500"/>
              </a:spcBef>
              <a:defRPr sz="2272"/>
            </a:pPr>
            <a:r>
              <a:t>Same as before</a:t>
            </a:r>
          </a:p>
          <a:p>
            <a:pPr lvl="2" marL="946784" indent="-315594" defTabSz="414781">
              <a:spcBef>
                <a:spcPts val="1500"/>
              </a:spcBef>
              <a:defRPr sz="2272"/>
            </a:pPr>
            <a:r>
              <a:t>Case 4:  </a:t>
            </a:r>
            <a14:m>
              <m:oMath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2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</a:p>
          <a:p>
            <a:pPr lvl="3" marL="1262379" indent="-315594" defTabSz="414781">
              <a:spcBef>
                <a:spcPts val="1500"/>
              </a:spcBef>
              <a:defRPr sz="2272"/>
            </a:pPr>
            <a:r>
              <a:t>Both </a:t>
            </a:r>
            <a14:m>
              <m:oMath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6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are keys.  So, BCNF </a:t>
            </a:r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64" name="Decompositio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Decomposition:</a:t>
            </a:r>
          </a:p>
          <a:p>
            <a:pPr lvl="1"/>
            <a:r>
              <a:t>Does decomposition loose information or add spurious information?</a:t>
            </a:r>
          </a:p>
          <a:p>
            <a:pPr lvl="1"/>
            <a:r>
              <a:t>Does decomposition preserve dependencies</a:t>
            </a:r>
          </a:p>
          <a:p>
            <a:pPr lvl="1"/>
            <a:r>
              <a:t>How do we do decomposition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67" name="Finding decomposi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Finding decompositions</a:t>
            </a:r>
          </a:p>
          <a:p>
            <a:pPr lvl="1"/>
            <a:r>
              <a:t>Look for a non-trivial FD. </a:t>
            </a:r>
          </a:p>
          <a:p>
            <a:pPr lvl="2"/>
            <a:r>
              <a:t>If the right side is not a superkey:</a:t>
            </a:r>
          </a:p>
          <a:p>
            <a:pPr lvl="2"/>
            <a:r>
              <a:t>Expand the right side as much as possible</a:t>
            </a:r>
          </a:p>
          <a:p>
            <a:pPr lvl="4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sub>
                  </m:sSub>
                </m:oMath>
              </m:oMathPara>
            </a14:m>
          </a:p>
          <a:p>
            <a:pPr lvl="3"/>
            <a:r>
              <a:t>Right side are </a:t>
            </a:r>
            <a:r>
              <a:rPr u="sng"/>
              <a:t>all</a:t>
            </a:r>
            <a:r>
              <a:t> attributes that are dependent on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70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 </a:t>
            </a:r>
          </a:p>
          <a:p>
            <a:pPr lvl="1"/>
            <a:r>
              <a:t> </a:t>
            </a:r>
          </a:p>
          <a:p>
            <a:pPr lvl="1"/>
            <a:r>
              <a:t>with FD </a:t>
            </a:r>
          </a:p>
          <a:p>
            <a:pPr lvl="1"/>
          </a:p>
          <a:p>
            <a:pPr lvl="1"/>
          </a:p>
          <a:p>
            <a:pPr lvl="1"/>
            <a:r>
              <a:t>Question:  What are possible keys? </a:t>
            </a:r>
          </a:p>
        </p:txBody>
      </p:sp>
      <p:sp>
        <p:nvSpPr>
          <p:cNvPr id="271" name="prod(title, year, studio, president, presAddr)"/>
          <p:cNvSpPr txBox="1"/>
          <p:nvPr/>
        </p:nvSpPr>
        <p:spPr>
          <a:xfrm>
            <a:off x="1813487" y="3323622"/>
            <a:ext cx="1063161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prod(title, year, studio, president, presAddr)</a:t>
            </a:r>
          </a:p>
        </p:txBody>
      </p:sp>
      <p:sp>
        <p:nvSpPr>
          <p:cNvPr id="272" name="title year --&gt;studio"/>
          <p:cNvSpPr txBox="1"/>
          <p:nvPr/>
        </p:nvSpPr>
        <p:spPr>
          <a:xfrm>
            <a:off x="4255168" y="4150643"/>
            <a:ext cx="468704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title year --&gt;studio</a:t>
            </a:r>
          </a:p>
        </p:txBody>
      </p:sp>
      <p:sp>
        <p:nvSpPr>
          <p:cNvPr id="273" name="studio --&gt; president"/>
          <p:cNvSpPr txBox="1"/>
          <p:nvPr/>
        </p:nvSpPr>
        <p:spPr>
          <a:xfrm>
            <a:off x="4255168" y="4610100"/>
            <a:ext cx="468704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studio --&gt; president</a:t>
            </a:r>
          </a:p>
        </p:txBody>
      </p:sp>
      <p:sp>
        <p:nvSpPr>
          <p:cNvPr id="274" name="president --&gt; presAddr"/>
          <p:cNvSpPr txBox="1"/>
          <p:nvPr/>
        </p:nvSpPr>
        <p:spPr>
          <a:xfrm>
            <a:off x="4250895" y="5117792"/>
            <a:ext cx="514432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president --&gt; presAddr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77" name="Only key 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Only key is </a:t>
            </a:r>
          </a:p>
          <a:p>
            <a:pPr lvl="1"/>
            <a:r>
              <a:t>Just look at the closures of all subsets of attributes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/>
            <a:r>
              <a:t>Which FDs violate BCNF?</a:t>
            </a:r>
          </a:p>
        </p:txBody>
      </p:sp>
      <p:sp>
        <p:nvSpPr>
          <p:cNvPr id="278" name="title, year"/>
          <p:cNvSpPr txBox="1"/>
          <p:nvPr/>
        </p:nvSpPr>
        <p:spPr>
          <a:xfrm>
            <a:off x="3808840" y="2627874"/>
            <a:ext cx="262931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title, year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81" name="Two FD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Two FDs:</a:t>
            </a:r>
          </a:p>
          <a:p>
            <a:pPr lvl="1"/>
            <a:r>
              <a:t> </a:t>
            </a:r>
          </a:p>
          <a:p>
            <a:pPr lvl="1"/>
            <a:r>
              <a:t> </a:t>
            </a:r>
          </a:p>
          <a:p>
            <a:pPr lvl="1"/>
          </a:p>
          <a:p>
            <a:pPr lvl="1"/>
          </a:p>
          <a:p>
            <a:pPr lvl="1"/>
          </a:p>
          <a:p>
            <a:pPr/>
            <a:r>
              <a:t>What happens with </a:t>
            </a:r>
          </a:p>
        </p:txBody>
      </p:sp>
      <p:sp>
        <p:nvSpPr>
          <p:cNvPr id="282" name="studio --&gt; president"/>
          <p:cNvSpPr txBox="1"/>
          <p:nvPr/>
        </p:nvSpPr>
        <p:spPr>
          <a:xfrm>
            <a:off x="2745526" y="3389259"/>
            <a:ext cx="468704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studio --&gt; president</a:t>
            </a:r>
          </a:p>
        </p:txBody>
      </p:sp>
      <p:sp>
        <p:nvSpPr>
          <p:cNvPr id="283" name="president --&gt; presAddr"/>
          <p:cNvSpPr txBox="1"/>
          <p:nvPr/>
        </p:nvSpPr>
        <p:spPr>
          <a:xfrm>
            <a:off x="2806890" y="4146370"/>
            <a:ext cx="514431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president --&gt; presAddr</a:t>
            </a:r>
          </a:p>
        </p:txBody>
      </p:sp>
      <p:sp>
        <p:nvSpPr>
          <p:cNvPr id="284" name="studio --&gt; president"/>
          <p:cNvSpPr txBox="1"/>
          <p:nvPr/>
        </p:nvSpPr>
        <p:spPr>
          <a:xfrm>
            <a:off x="5260126" y="7211959"/>
            <a:ext cx="468704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studio --&gt; president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32" name="Only consider FD with one attribute on the righ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Only consider FD with one attribute on the right</a:t>
            </a:r>
          </a:p>
          <a:p>
            <a:pPr lvl="1"/>
            <a:r>
              <a:t>Because FD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⟶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is equivalent to all of:</a:t>
            </a:r>
          </a:p>
          <a:p>
            <a:pPr lvl="3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</a:p>
          <a:p>
            <a:pPr lvl="3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</a:p>
          <a:p>
            <a:pPr lvl="3"/>
            <a:r>
              <a:t>                        </a:t>
            </a:r>
            <a14:m>
              <m:oMath>
                <m:r>
                  <a:rPr xmlns:a="http://schemas.openxmlformats.org/drawingml/2006/main" sz="6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⋮</m:t>
                </m:r>
              </m:oMath>
            </a14:m>
          </a:p>
          <a:p>
            <a:pPr lvl="3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sSub>
                    <m:e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</m:sub>
                  </m:sSub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87" name="We calculate the closure of the right sid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00050" indent="-400050" defTabSz="525779">
              <a:spcBef>
                <a:spcPts val="1900"/>
              </a:spcBef>
              <a:defRPr sz="2880"/>
            </a:pPr>
            <a:r>
              <a:t>We calculate the closure of the right side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 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This gives a decomposition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 </a:t>
            </a:r>
          </a:p>
          <a:p>
            <a:pPr lvl="1" marL="800100" indent="-400050" defTabSz="525779">
              <a:spcBef>
                <a:spcPts val="1900"/>
              </a:spcBef>
              <a:defRPr sz="2880"/>
            </a:pPr>
            <a:r>
              <a:t>Using projection of FDs, we get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 </a:t>
            </a:r>
          </a:p>
          <a:p>
            <a:pPr lvl="2" marL="1200150" indent="-400050" defTabSz="525779">
              <a:spcBef>
                <a:spcPts val="1900"/>
              </a:spcBef>
              <a:defRPr sz="2880"/>
            </a:pPr>
            <a:r>
              <a:t> </a:t>
            </a:r>
          </a:p>
          <a:p>
            <a:pPr lvl="3" marL="1600200" indent="-400050" defTabSz="525779">
              <a:spcBef>
                <a:spcPts val="1900"/>
              </a:spcBef>
              <a:defRPr sz="2880"/>
            </a:pPr>
            <a:r>
              <a:t>so second relation is not in BCNF (studio is the only key)</a:t>
            </a:r>
          </a:p>
        </p:txBody>
      </p:sp>
      <p:sp>
        <p:nvSpPr>
          <p:cNvPr id="288" name="studio --&gt; president"/>
          <p:cNvSpPr txBox="1"/>
          <p:nvPr/>
        </p:nvSpPr>
        <p:spPr>
          <a:xfrm>
            <a:off x="952500" y="2590800"/>
            <a:ext cx="4687045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studio --&gt; president</a:t>
            </a:r>
          </a:p>
        </p:txBody>
      </p:sp>
      <p:sp>
        <p:nvSpPr>
          <p:cNvPr id="289" name="{studio}+ = {president, presAddr}"/>
          <p:cNvSpPr txBox="1"/>
          <p:nvPr/>
        </p:nvSpPr>
        <p:spPr>
          <a:xfrm>
            <a:off x="1771575" y="4121149"/>
            <a:ext cx="7895587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{studio}</a:t>
            </a:r>
            <a:r>
              <a:rPr sz="3100"/>
              <a:t>+</a:t>
            </a:r>
            <a:r>
              <a:t> = {president, presAddr} </a:t>
            </a:r>
          </a:p>
        </p:txBody>
      </p:sp>
      <p:sp>
        <p:nvSpPr>
          <p:cNvPr id="290" name="(title, year, studio)  (studio, president, presAddr)"/>
          <p:cNvSpPr txBox="1"/>
          <p:nvPr/>
        </p:nvSpPr>
        <p:spPr>
          <a:xfrm>
            <a:off x="2076375" y="5492750"/>
            <a:ext cx="10418218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600"/>
            </a:lvl1pPr>
          </a:lstStyle>
          <a:p>
            <a:pPr/>
            <a:r>
              <a:t>(title, year, studio)  (studio, president, presAddr)</a:t>
            </a:r>
          </a:p>
        </p:txBody>
      </p:sp>
      <p:sp>
        <p:nvSpPr>
          <p:cNvPr id="291" name="title, year --&gt;studio"/>
          <p:cNvSpPr txBox="1"/>
          <p:nvPr/>
        </p:nvSpPr>
        <p:spPr>
          <a:xfrm>
            <a:off x="2177975" y="6915150"/>
            <a:ext cx="491568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title, year --&gt;studio</a:t>
            </a:r>
          </a:p>
        </p:txBody>
      </p:sp>
      <p:sp>
        <p:nvSpPr>
          <p:cNvPr id="292" name="studio --&gt; president, president --&gt; presAddr"/>
          <p:cNvSpPr txBox="1"/>
          <p:nvPr/>
        </p:nvSpPr>
        <p:spPr>
          <a:xfrm>
            <a:off x="2198315" y="7594600"/>
            <a:ext cx="1017433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studio --&gt; president, president --&gt; presAddr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295" name="Now we decompose the second relation again: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decompose the second relation again:</a:t>
            </a:r>
          </a:p>
        </p:txBody>
      </p:sp>
      <p:sp>
        <p:nvSpPr>
          <p:cNvPr id="296" name="(studio, president)"/>
          <p:cNvSpPr txBox="1"/>
          <p:nvPr/>
        </p:nvSpPr>
        <p:spPr>
          <a:xfrm>
            <a:off x="2317675" y="3454400"/>
            <a:ext cx="445840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</a:t>
            </a:r>
            <a:r>
              <a:rPr u="sng"/>
              <a:t>studio</a:t>
            </a:r>
            <a:r>
              <a:t>, president)</a:t>
            </a:r>
          </a:p>
        </p:txBody>
      </p:sp>
      <p:sp>
        <p:nvSpPr>
          <p:cNvPr id="297" name="(president, presAddr)"/>
          <p:cNvSpPr txBox="1"/>
          <p:nvPr/>
        </p:nvSpPr>
        <p:spPr>
          <a:xfrm>
            <a:off x="2317675" y="4241800"/>
            <a:ext cx="491568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</a:t>
            </a:r>
            <a:r>
              <a:rPr u="sng"/>
              <a:t>president</a:t>
            </a:r>
            <a:r>
              <a:t>, presAddr)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300" name="Decomposition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Decomposition algorithm</a:t>
            </a:r>
          </a:p>
          <a:p>
            <a:pPr lvl="1"/>
            <a:r>
              <a:t>If there is an FD  </a:t>
            </a: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</m:oMath>
            </a14:m>
            <a:r>
              <a:t>  that violates BCNF</a:t>
            </a:r>
          </a:p>
          <a:p>
            <a:pPr lvl="2"/>
            <a:r>
              <a:t>Calculate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</a:p>
          <a:p>
            <a:pPr lvl="2"/>
            <a:r>
              <a:t>Choose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 as one relation and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∪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∁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as the other</a:t>
            </a:r>
          </a:p>
          <a:p>
            <a:pPr lvl="3"/>
            <a:r>
              <a:t>All attributes in </a:t>
            </a:r>
            <a14:m>
              <m:oMath>
                <m:r>
                  <a:rPr xmlns:a="http://schemas.openxmlformats.org/drawingml/2006/main" sz="3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  <a:r>
              <a:t> and all attributes not in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sup>
                </m:sSup>
              </m:oMath>
            </a14:m>
            <a:r>
              <a:t> </a:t>
            </a:r>
          </a:p>
          <a:p>
            <a:pPr lvl="2"/>
            <a:r>
              <a:t>Calculate the projected FDs</a:t>
            </a:r>
          </a:p>
          <a:p>
            <a:pPr lvl="2"/>
            <a:r>
              <a:t>Continue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303" name="In class exercis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class exercise.  </a:t>
            </a:r>
          </a:p>
          <a:p>
            <a:pPr lvl="1"/>
            <a:r>
              <a:t>Find all BNCF violations (including those following from the FDs given)</a:t>
            </a:r>
          </a:p>
          <a:p>
            <a:pPr lvl="1"/>
            <a:r>
              <a:t>Decompose the relation, if possible</a:t>
            </a:r>
          </a:p>
          <a:p>
            <a:pPr lvl="1"/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;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;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;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Boyce Cod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19937">
              <a:defRPr sz="7119"/>
            </a:lvl1pPr>
          </a:lstStyle>
          <a:p>
            <a:pPr/>
            <a:r>
              <a:t>Boyce Codd Normal Form</a:t>
            </a:r>
          </a:p>
        </p:txBody>
      </p:sp>
      <p:sp>
        <p:nvSpPr>
          <p:cNvPr id="306" name="In class exercis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 class exercise.  </a:t>
            </a:r>
          </a:p>
          <a:p>
            <a:pPr lvl="1"/>
            <a:r>
              <a:t>Find all BNCF violations (including those following from the FDs given)</a:t>
            </a:r>
          </a:p>
          <a:p>
            <a:pPr lvl="1"/>
            <a:r>
              <a:t>Decompose the relation, if possible</a:t>
            </a:r>
          </a:p>
          <a:p>
            <a:pPr lvl="1"/>
          </a:p>
          <a:p>
            <a:pPr marL="0" indent="0">
              <a:buSzTx/>
              <a:buNone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;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;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;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;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→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Decompos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Decomposition</a:t>
            </a:r>
          </a:p>
        </p:txBody>
      </p:sp>
      <p:sp>
        <p:nvSpPr>
          <p:cNvPr id="309" name="Recovering data from decomposition…"/>
          <p:cNvSpPr txBox="1"/>
          <p:nvPr>
            <p:ph type="body" idx="1"/>
          </p:nvPr>
        </p:nvSpPr>
        <p:spPr>
          <a:xfrm>
            <a:off x="952500" y="24130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 marL="324485" indent="-324485" defTabSz="426466">
              <a:spcBef>
                <a:spcPts val="1600"/>
              </a:spcBef>
              <a:defRPr sz="2336"/>
            </a:pPr>
            <a:r>
              <a:t>Recovering data from decomposition</a:t>
            </a:r>
          </a:p>
          <a:p>
            <a:pPr lvl="1" marL="648970" indent="-324485" defTabSz="426466">
              <a:spcBef>
                <a:spcPts val="1600"/>
              </a:spcBef>
              <a:defRPr sz="2336"/>
            </a:pPr>
            <a:r>
              <a:t>Assume a relation </a:t>
            </a:r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with FD </a:t>
            </a:r>
            <a14:m>
              <m:oMath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, where </a:t>
            </a:r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is not a key</a:t>
            </a:r>
          </a:p>
          <a:p>
            <a:pPr lvl="2" marL="973455" indent="-324485" defTabSz="426466">
              <a:spcBef>
                <a:spcPts val="1600"/>
              </a:spcBef>
              <a:defRPr sz="2336"/>
            </a:pPr>
            <a:r>
              <a:t>Decomposition is then </a:t>
            </a:r>
            <a14:m>
              <m:oMath>
                <m:sSub>
                  <m:e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 marL="648970" indent="-324485" defTabSz="426466">
              <a:spcBef>
                <a:spcPts val="1600"/>
              </a:spcBef>
              <a:defRPr sz="2336"/>
            </a:pPr>
            <a:r>
              <a:t>Assume </a:t>
            </a:r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is a tuple. It is projected as </a:t>
            </a:r>
            <a14:m>
              <m:oMath>
                <m:sSub>
                  <m:e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e>
                  <m:sub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e>
                  <m:sub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2" marL="973455" indent="-324485" defTabSz="426466">
              <a:spcBef>
                <a:spcPts val="1600"/>
              </a:spcBef>
              <a:defRPr sz="2336"/>
            </a:pPr>
            <a:r>
              <a:t>Thus, </a:t>
            </a:r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sSub>
                  <m:e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⋈</m:t>
                </m:r>
                <m:sSub>
                  <m:e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t>.</a:t>
            </a:r>
          </a:p>
          <a:p>
            <a:pPr lvl="1" marL="648970" indent="-324485" defTabSz="426466">
              <a:spcBef>
                <a:spcPts val="1600"/>
              </a:spcBef>
              <a:defRPr sz="2336"/>
            </a:pPr>
            <a:r>
              <a:t>Assume </a:t>
            </a:r>
            <a14:m>
              <m:oMath>
                <m:sSub>
                  <m:e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e>
                  <m:sub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sSub>
                  <m:e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e>
                  <m:sub>
                    <m:r>
                      <a:rPr xmlns:a="http://schemas.openxmlformats.org/drawingml/2006/main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2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sSub>
                  <m:e>
                    <m:r>
                      <a:rPr xmlns:a="http://schemas.openxmlformats.org/drawingml/2006/main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2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  <a:r>
              <a:t>, i.e. </a:t>
            </a:r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sSub>
                  <m:e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⋈</m:t>
                </m:r>
                <m:sSub>
                  <m:e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2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</m:oMath>
            </a14:m>
          </a:p>
          <a:p>
            <a:pPr lvl="2" marL="973455" indent="-324485" defTabSz="426466">
              <a:spcBef>
                <a:spcPts val="1600"/>
              </a:spcBef>
              <a:defRPr sz="2336"/>
            </a:pPr>
            <a:r>
              <a:t>There is a tuple </a:t>
            </a:r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because </a:t>
            </a:r>
            <a14:m>
              <m:oMath>
                <m:sSub>
                  <m:e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</m:oMath>
            </a14:m>
            <a:r>
              <a:t> is a projection.</a:t>
            </a:r>
          </a:p>
          <a:p>
            <a:pPr lvl="2" marL="973455" indent="-324485" defTabSz="426466">
              <a:spcBef>
                <a:spcPts val="1600"/>
              </a:spcBef>
              <a:defRPr sz="2336"/>
            </a:pPr>
            <a:r>
              <a:t>(Similarly, there is a tuple </a:t>
            </a:r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y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. )</a:t>
            </a:r>
          </a:p>
          <a:p>
            <a:pPr lvl="2" marL="973455" indent="-324485" defTabSz="426466">
              <a:spcBef>
                <a:spcPts val="1600"/>
              </a:spcBef>
              <a:defRPr sz="2336"/>
            </a:pPr>
            <a:r>
              <a:t>Because of the FD </a:t>
            </a:r>
            <a14:m>
              <m:oMath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2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there is only one value for </a:t>
            </a:r>
            <a14:m>
              <m:oMath>
                <m:r>
                  <a:rPr xmlns:a="http://schemas.openxmlformats.org/drawingml/2006/main" sz="2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</m:oMath>
            </a14:m>
          </a:p>
          <a:p>
            <a:pPr lvl="2" marL="973455" indent="-324485" defTabSz="426466">
              <a:spcBef>
                <a:spcPts val="1600"/>
              </a:spcBef>
              <a:defRPr sz="2336"/>
            </a:pPr>
            <a:r>
              <a:t>Hence, the tuple must have been </a:t>
            </a:r>
            <a14:m>
              <m:oMath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2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Decompos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Decomposition</a:t>
            </a:r>
          </a:p>
        </p:txBody>
      </p:sp>
      <p:sp>
        <p:nvSpPr>
          <p:cNvPr id="312" name="This argument generalizes to se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This argument generalizes to sets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</a:p>
          <a:p>
            <a:pPr lvl="1"/>
            <a:r>
              <a:t>This means: Boyce Codd decomposition is recoverable</a:t>
            </a:r>
          </a:p>
          <a:p>
            <a:pPr lvl="1"/>
            <a:r>
              <a:t>Since natural joins are associative and commutative, the BCNF decomposition algorithm cannot loose information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Decompos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Decomposition</a:t>
            </a:r>
          </a:p>
        </p:txBody>
      </p:sp>
      <p:sp>
        <p:nvSpPr>
          <p:cNvPr id="315" name="Dependency preserv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Dependency preservation</a:t>
            </a:r>
          </a:p>
          <a:p>
            <a:pPr lvl="1"/>
            <a:r>
              <a:t>Assume a table </a:t>
            </a:r>
          </a:p>
          <a:p>
            <a:pPr lvl="1"/>
          </a:p>
          <a:p>
            <a:pPr lvl="1"/>
            <a:r>
              <a:t>FDs </a:t>
            </a:r>
          </a:p>
          <a:p>
            <a:pPr lvl="1"/>
          </a:p>
          <a:p>
            <a:pPr lvl="1"/>
            <a:r>
              <a:t>Keys are:                            and  </a:t>
            </a:r>
          </a:p>
        </p:txBody>
      </p:sp>
      <p:sp>
        <p:nvSpPr>
          <p:cNvPr id="316" name="bookings(title, theater, city)"/>
          <p:cNvSpPr txBox="1"/>
          <p:nvPr/>
        </p:nvSpPr>
        <p:spPr>
          <a:xfrm>
            <a:off x="3614118" y="4025934"/>
            <a:ext cx="697341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bookings(title, theater, city)</a:t>
            </a:r>
          </a:p>
        </p:txBody>
      </p:sp>
      <p:sp>
        <p:nvSpPr>
          <p:cNvPr id="317" name="theater --&gt; city"/>
          <p:cNvSpPr txBox="1"/>
          <p:nvPr/>
        </p:nvSpPr>
        <p:spPr>
          <a:xfrm>
            <a:off x="3587863" y="4957973"/>
            <a:ext cx="377249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theater --&gt; city</a:t>
            </a:r>
          </a:p>
        </p:txBody>
      </p:sp>
      <p:sp>
        <p:nvSpPr>
          <p:cNvPr id="318" name="title, city --&gt; theater"/>
          <p:cNvSpPr txBox="1"/>
          <p:nvPr/>
        </p:nvSpPr>
        <p:spPr>
          <a:xfrm>
            <a:off x="3640372" y="5640594"/>
            <a:ext cx="53729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title, city --&gt; theater</a:t>
            </a:r>
          </a:p>
        </p:txBody>
      </p:sp>
      <p:sp>
        <p:nvSpPr>
          <p:cNvPr id="319" name="title, city"/>
          <p:cNvSpPr txBox="1"/>
          <p:nvPr/>
        </p:nvSpPr>
        <p:spPr>
          <a:xfrm>
            <a:off x="3902919" y="6467616"/>
            <a:ext cx="262931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title, city</a:t>
            </a:r>
          </a:p>
        </p:txBody>
      </p:sp>
      <p:sp>
        <p:nvSpPr>
          <p:cNvPr id="320" name="title, theater"/>
          <p:cNvSpPr txBox="1"/>
          <p:nvPr/>
        </p:nvSpPr>
        <p:spPr>
          <a:xfrm>
            <a:off x="7762351" y="6454488"/>
            <a:ext cx="331522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title, theater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Decompos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Decomposition</a:t>
            </a:r>
          </a:p>
        </p:txBody>
      </p:sp>
      <p:sp>
        <p:nvSpPr>
          <p:cNvPr id="323" name="The existence of the FDs is importa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 existence of the FDs is important</a:t>
            </a:r>
          </a:p>
          <a:p>
            <a:pPr lvl="1"/>
            <a:r>
              <a:t>Assume a similar decomposition of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but without the FDs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</a:p>
          <a:p>
            <a:pPr lvl="1"/>
            <a:r>
              <a:t>Example instance:</a:t>
            </a:r>
          </a:p>
          <a:p>
            <a:pPr lvl="1"/>
          </a:p>
          <a:p>
            <a:pPr lvl="1"/>
          </a:p>
          <a:p>
            <a:pPr lvl="1"/>
            <a:r>
              <a:t>Split into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R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  <p:graphicFrame>
        <p:nvGraphicFramePr>
          <p:cNvPr id="324" name="Table"/>
          <p:cNvGraphicFramePr/>
          <p:nvPr/>
        </p:nvGraphicFramePr>
        <p:xfrm>
          <a:off x="6849573" y="5544447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810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Decompos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Decomposition</a:t>
            </a:r>
          </a:p>
        </p:txBody>
      </p:sp>
      <p:sp>
        <p:nvSpPr>
          <p:cNvPr id="327" name="Result of projec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Result of projection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What is the join of the two tables on the right?</a:t>
            </a:r>
          </a:p>
        </p:txBody>
      </p:sp>
      <p:graphicFrame>
        <p:nvGraphicFramePr>
          <p:cNvPr id="328" name="Table"/>
          <p:cNvGraphicFramePr/>
          <p:nvPr/>
        </p:nvGraphicFramePr>
        <p:xfrm>
          <a:off x="952500" y="3995423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810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 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329" name="Table"/>
          <p:cNvGraphicFramePr/>
          <p:nvPr/>
        </p:nvGraphicFramePr>
        <p:xfrm>
          <a:off x="3987817" y="3995423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330" name="Arrow"/>
          <p:cNvSpPr/>
          <p:nvPr/>
        </p:nvSpPr>
        <p:spPr>
          <a:xfrm>
            <a:off x="2336808" y="4438168"/>
            <a:ext cx="1270001" cy="529948"/>
          </a:xfrm>
          <a:prstGeom prst="rightArrow">
            <a:avLst>
              <a:gd name="adj1" fmla="val 32000"/>
              <a:gd name="adj2" fmla="val 153374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aphicFrame>
        <p:nvGraphicFramePr>
          <p:cNvPr id="331" name="Table"/>
          <p:cNvGraphicFramePr/>
          <p:nvPr/>
        </p:nvGraphicFramePr>
        <p:xfrm>
          <a:off x="5510586" y="3995423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35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Movies1( title, year, length, genre, studioName, starName)</a:t>
            </a:r>
          </a:p>
          <a:p>
            <a:pPr/>
            <a:r>
              <a:t>Find all FDs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Decompos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Decomposition</a:t>
            </a:r>
          </a:p>
        </p:txBody>
      </p:sp>
      <p:sp>
        <p:nvSpPr>
          <p:cNvPr id="334" name="Resul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Result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which introduces spurious records.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Of course, attribute B was  not a key for the second relation!</a:t>
            </a:r>
          </a:p>
        </p:txBody>
      </p:sp>
      <p:graphicFrame>
        <p:nvGraphicFramePr>
          <p:cNvPr id="335" name="Table"/>
          <p:cNvGraphicFramePr/>
          <p:nvPr/>
        </p:nvGraphicFramePr>
        <p:xfrm>
          <a:off x="1454243" y="3877277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336" name="Table"/>
          <p:cNvGraphicFramePr/>
          <p:nvPr/>
        </p:nvGraphicFramePr>
        <p:xfrm>
          <a:off x="2977013" y="3877277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337" name="Arrow"/>
          <p:cNvSpPr/>
          <p:nvPr/>
        </p:nvSpPr>
        <p:spPr>
          <a:xfrm>
            <a:off x="3977723" y="4273528"/>
            <a:ext cx="1270001" cy="529948"/>
          </a:xfrm>
          <a:prstGeom prst="rightArrow">
            <a:avLst>
              <a:gd name="adj1" fmla="val 32000"/>
              <a:gd name="adj2" fmla="val 153374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aphicFrame>
        <p:nvGraphicFramePr>
          <p:cNvPr id="338" name="Table"/>
          <p:cNvGraphicFramePr/>
          <p:nvPr/>
        </p:nvGraphicFramePr>
        <p:xfrm>
          <a:off x="6018278" y="3877277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04800"/>
                <a:gridCol w="304800"/>
                <a:gridCol w="3175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Dependency Preserv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5779">
              <a:defRPr sz="7200"/>
            </a:lvl1pPr>
          </a:lstStyle>
          <a:p>
            <a:pPr/>
            <a:r>
              <a:t>Dependency Preservation</a:t>
            </a:r>
          </a:p>
        </p:txBody>
      </p:sp>
      <p:sp>
        <p:nvSpPr>
          <p:cNvPr id="341" name="Decompose into BCNF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Decompose into BCNF</a:t>
            </a:r>
          </a:p>
          <a:p>
            <a:pPr lvl="1"/>
            <a:r>
              <a:t> </a:t>
            </a:r>
          </a:p>
          <a:p>
            <a:pPr lvl="1"/>
            <a:r>
              <a:t>Must be BCNF, because it only has two attributes</a:t>
            </a:r>
          </a:p>
          <a:p>
            <a:pPr lvl="1"/>
            <a:r>
              <a:t>However, FD                                                  cannot be derived</a:t>
            </a:r>
          </a:p>
        </p:txBody>
      </p:sp>
      <p:sp>
        <p:nvSpPr>
          <p:cNvPr id="342" name="(theater, city)"/>
          <p:cNvSpPr txBox="1"/>
          <p:nvPr/>
        </p:nvSpPr>
        <p:spPr>
          <a:xfrm>
            <a:off x="2156985" y="3382695"/>
            <a:ext cx="354385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(theater, city)</a:t>
            </a:r>
          </a:p>
        </p:txBody>
      </p:sp>
      <p:sp>
        <p:nvSpPr>
          <p:cNvPr id="343" name="(theater, title)"/>
          <p:cNvSpPr txBox="1"/>
          <p:nvPr/>
        </p:nvSpPr>
        <p:spPr>
          <a:xfrm>
            <a:off x="6331473" y="3382695"/>
            <a:ext cx="377249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(theater, title)</a:t>
            </a:r>
          </a:p>
        </p:txBody>
      </p:sp>
      <p:sp>
        <p:nvSpPr>
          <p:cNvPr id="344" name="title, city --&gt; theater"/>
          <p:cNvSpPr txBox="1"/>
          <p:nvPr/>
        </p:nvSpPr>
        <p:spPr>
          <a:xfrm>
            <a:off x="4414884" y="4876800"/>
            <a:ext cx="53729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title, city --&gt; theater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Decomposi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Decomposition</a:t>
            </a:r>
          </a:p>
        </p:txBody>
      </p:sp>
      <p:sp>
        <p:nvSpPr>
          <p:cNvPr id="347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Violates the FD </a:t>
            </a:r>
          </a:p>
          <a:p>
            <a:pPr lvl="2"/>
          </a:p>
        </p:txBody>
      </p:sp>
      <p:sp>
        <p:nvSpPr>
          <p:cNvPr id="348" name="title, city --&gt; theater"/>
          <p:cNvSpPr txBox="1"/>
          <p:nvPr/>
        </p:nvSpPr>
        <p:spPr>
          <a:xfrm>
            <a:off x="952500" y="2590800"/>
            <a:ext cx="5372956" cy="53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title, city --&gt; theater</a:t>
            </a:r>
          </a:p>
        </p:txBody>
      </p:sp>
      <p:graphicFrame>
        <p:nvGraphicFramePr>
          <p:cNvPr id="349" name="Table"/>
          <p:cNvGraphicFramePr/>
          <p:nvPr/>
        </p:nvGraphicFramePr>
        <p:xfrm>
          <a:off x="2465047" y="3851022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270000"/>
                <a:gridCol w="15621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Theater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City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AMC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Wauwatosa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Marcus 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Milwaukee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Marcus 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Wauwatosa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350" name="Table"/>
          <p:cNvGraphicFramePr/>
          <p:nvPr/>
        </p:nvGraphicFramePr>
        <p:xfrm>
          <a:off x="6376989" y="3851022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270000"/>
                <a:gridCol w="1143000"/>
              </a:tblGrid>
              <a:tr h="442745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Theater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Title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302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Marcus 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Doolittle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36676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AMC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Doolittle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Chase Test</a:t>
            </a:r>
          </a:p>
        </p:txBody>
      </p:sp>
      <p:sp>
        <p:nvSpPr>
          <p:cNvPr id="353" name="We just saw:    with FD   has a lossless join into   a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just saw: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with FD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has a lossless join into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</a:t>
            </a:r>
          </a:p>
          <a:p>
            <a:pPr/>
            <a:r>
              <a:t>Without FD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 or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, the join is not loss-less</a:t>
            </a:r>
          </a:p>
          <a:p>
            <a:pPr/>
          </a:p>
          <a:p>
            <a:pPr/>
            <a:r>
              <a:t>Question:  Given a set of FDs in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and a set of sets of attributes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</m:oMath>
            </a14:m>
            <a:r>
              <a:t>:</a:t>
            </a:r>
          </a:p>
          <a:p>
            <a:pPr lvl="1"/>
            <a:r>
              <a:t>Is decomposition by projection onto the </a:t>
            </a:r>
            <a14:m>
              <m:oMath>
                <m:sSub>
                  <m:e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4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i</m:t>
                    </m:r>
                  </m:sub>
                </m:sSub>
              </m:oMath>
            </a14:m>
            <a:r>
              <a:t> lossless?</a:t>
            </a:r>
          </a:p>
          <a:p>
            <a:pPr lvl="1"/>
            <a:r>
              <a:t>i.e.: is </a:t>
            </a:r>
            <a14:m>
              <m:oMath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⋈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⋈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⋈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Chase Test</a:t>
            </a:r>
          </a:p>
        </p:txBody>
      </p:sp>
      <p:sp>
        <p:nvSpPr>
          <p:cNvPr id="356" name="Two easy remark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Two easy remarks:</a:t>
            </a:r>
          </a:p>
          <a:p>
            <a:pPr lvl="1"/>
            <a:r>
              <a:t>Natural join is associative and commutative. The order in which we project is not important.</a:t>
            </a:r>
          </a:p>
          <a:p>
            <a:pPr lvl="1"/>
            <a:r>
              <a:t>Certainly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⊂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⋈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⋈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⋈</m:t>
                </m:r>
                <m:sSub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π</m:t>
                    </m:r>
                  </m:e>
                  <m:sub>
                    <m:sSub>
                      <m:e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xmlns:a="http://schemas.openxmlformats.org/drawingml/2006/main" sz="385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sub>
                    </m:sSub>
                  </m:sub>
                </m:sSub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Chase Test</a:t>
            </a:r>
          </a:p>
        </p:txBody>
      </p:sp>
      <p:sp>
        <p:nvSpPr>
          <p:cNvPr id="359" name="Chase Test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Chase Test: </a:t>
            </a:r>
          </a:p>
          <a:p>
            <a:pPr lvl="1"/>
            <a:r>
              <a:rPr b="1"/>
              <a:t>Task: </a:t>
            </a:r>
            <a:r>
              <a:t>Show that given the FDs, we can prove that</a:t>
            </a:r>
          </a:p>
          <a:p>
            <a:pPr lvl="2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⋈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⋈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⋈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</m:e>
                    <m:sub>
                      <m:sSub>
                        <m:e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b>
                          <m:r>
                            <a:rPr xmlns:a="http://schemas.openxmlformats.org/drawingml/2006/main" sz="385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sub>
                      </m:sSub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⊂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</m:oMath>
              </m:oMathPara>
            </a14:m>
          </a:p>
          <a:p>
            <a:pPr lvl="2"/>
          </a:p>
          <a:p>
            <a:pPr lvl="1"/>
            <a:r>
              <a:t>Take a tuple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endParaRPr i="1"/>
          </a:p>
          <a:p>
            <a:pPr lvl="2"/>
            <a:r>
              <a:t>Use a </a:t>
            </a:r>
            <a:r>
              <a:rPr i="1" u="sng"/>
              <a:t>tableau</a:t>
            </a:r>
            <a:r>
              <a:t> to determine the various versions this tuple could appear in the projections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Chase Test</a:t>
            </a:r>
          </a:p>
        </p:txBody>
      </p:sp>
      <p:sp>
        <p:nvSpPr>
          <p:cNvPr id="362" name="Tableau has one row for each decomposi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Tableau has one row for each decomposition</a:t>
            </a:r>
          </a:p>
          <a:p>
            <a:pPr lvl="1"/>
            <a:r>
              <a:t>Put down unsubscripted letters for the attributes in the decomposed relationship</a:t>
            </a:r>
          </a:p>
          <a:p>
            <a:pPr lvl="1"/>
            <a:r>
              <a:t>Put down subscripted letters for the attributes not in the decomposed relationship</a:t>
            </a:r>
          </a:p>
          <a:p>
            <a:pPr lvl="2"/>
            <a:r>
              <a:t>Subscript is the number of the decomposed relationship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Chase Test</a:t>
            </a:r>
          </a:p>
        </p:txBody>
      </p:sp>
      <p:sp>
        <p:nvSpPr>
          <p:cNvPr id="365" name="Example:    with projections on  ,   and…"/>
          <p:cNvSpPr txBox="1"/>
          <p:nvPr>
            <p:ph type="body" idx="1"/>
          </p:nvPr>
        </p:nvSpPr>
        <p:spPr>
          <a:xfrm>
            <a:off x="952500" y="24130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with projections on </a:t>
            </a:r>
            <a14:m>
              <m:oMath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and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/>
            <a:r>
              <a:t>A generic tuple in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⋈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⋈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</m:oMath>
            </a14:m>
            <a:r>
              <a:t> is then represented in the decomposition tableau</a:t>
            </a:r>
          </a:p>
        </p:txBody>
      </p:sp>
      <p:graphicFrame>
        <p:nvGraphicFramePr>
          <p:cNvPr id="366" name="Table"/>
          <p:cNvGraphicFramePr/>
          <p:nvPr/>
        </p:nvGraphicFramePr>
        <p:xfrm>
          <a:off x="3933240" y="6203229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81000"/>
                <a:gridCol w="381000"/>
                <a:gridCol w="381000"/>
                <a:gridCol w="381000"/>
              </a:tblGrid>
              <a:tr h="444500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44450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4450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44450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367" name="Equation"/>
          <p:cNvSpPr txBox="1"/>
          <p:nvPr/>
        </p:nvSpPr>
        <p:spPr>
          <a:xfrm>
            <a:off x="4019460" y="6738338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368" name="Equation"/>
          <p:cNvSpPr txBox="1"/>
          <p:nvPr/>
        </p:nvSpPr>
        <p:spPr>
          <a:xfrm>
            <a:off x="4398398" y="6646762"/>
            <a:ext cx="275203" cy="355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369" name="Equation"/>
          <p:cNvSpPr txBox="1"/>
          <p:nvPr/>
        </p:nvSpPr>
        <p:spPr>
          <a:xfrm>
            <a:off x="4803400" y="6738338"/>
            <a:ext cx="251200" cy="26354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370" name="Equation"/>
          <p:cNvSpPr txBox="1"/>
          <p:nvPr/>
        </p:nvSpPr>
        <p:spPr>
          <a:xfrm>
            <a:off x="5184400" y="6646762"/>
            <a:ext cx="195454" cy="2655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000"/>
          </a:p>
        </p:txBody>
      </p:sp>
      <p:sp>
        <p:nvSpPr>
          <p:cNvPr id="371" name="Equation"/>
          <p:cNvSpPr txBox="1"/>
          <p:nvPr/>
        </p:nvSpPr>
        <p:spPr>
          <a:xfrm>
            <a:off x="4019460" y="7183804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372" name="Equation"/>
          <p:cNvSpPr txBox="1"/>
          <p:nvPr/>
        </p:nvSpPr>
        <p:spPr>
          <a:xfrm>
            <a:off x="4398398" y="7092229"/>
            <a:ext cx="296843" cy="355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373" name="Equation"/>
          <p:cNvSpPr txBox="1"/>
          <p:nvPr/>
        </p:nvSpPr>
        <p:spPr>
          <a:xfrm>
            <a:off x="4853562" y="7183804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374" name="Equation"/>
          <p:cNvSpPr txBox="1"/>
          <p:nvPr/>
        </p:nvSpPr>
        <p:spPr>
          <a:xfrm>
            <a:off x="5143002" y="7092229"/>
            <a:ext cx="308338" cy="355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375" name="Equation"/>
          <p:cNvSpPr txBox="1"/>
          <p:nvPr/>
        </p:nvSpPr>
        <p:spPr>
          <a:xfrm>
            <a:off x="4019460" y="7629271"/>
            <a:ext cx="292264" cy="26733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376" name="Equation"/>
          <p:cNvSpPr txBox="1"/>
          <p:nvPr/>
        </p:nvSpPr>
        <p:spPr>
          <a:xfrm>
            <a:off x="4450083" y="7537696"/>
            <a:ext cx="171832" cy="264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377" name="Equation"/>
          <p:cNvSpPr txBox="1"/>
          <p:nvPr/>
        </p:nvSpPr>
        <p:spPr>
          <a:xfrm>
            <a:off x="4827719" y="7629271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378" name="Equation"/>
          <p:cNvSpPr txBox="1"/>
          <p:nvPr/>
        </p:nvSpPr>
        <p:spPr>
          <a:xfrm>
            <a:off x="5184400" y="7536729"/>
            <a:ext cx="195454" cy="2655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Chase Test</a:t>
            </a:r>
          </a:p>
        </p:txBody>
      </p:sp>
      <p:sp>
        <p:nvSpPr>
          <p:cNvPr id="381" name="The first row looks at the projection on A and D…"/>
          <p:cNvSpPr txBox="1"/>
          <p:nvPr>
            <p:ph type="body" idx="1"/>
          </p:nvPr>
        </p:nvSpPr>
        <p:spPr>
          <a:xfrm>
            <a:off x="952500" y="2590800"/>
            <a:ext cx="8696684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The first row looks at the projection on A and D</a:t>
            </a:r>
          </a:p>
          <a:p>
            <a:pPr lvl="1"/>
            <a:r>
              <a:t>From the projection, we know that a given tuple has certain </a:t>
            </a:r>
            <a:r>
              <a:rPr i="1"/>
              <a:t>a</a:t>
            </a:r>
            <a:r>
              <a:t> and </a:t>
            </a:r>
            <a:r>
              <a:rPr i="1"/>
              <a:t>d</a:t>
            </a:r>
            <a:r>
              <a:t> values, but the join might give some values for the b and c column</a:t>
            </a:r>
          </a:p>
        </p:txBody>
      </p:sp>
      <p:grpSp>
        <p:nvGrpSpPr>
          <p:cNvPr id="395" name="Group"/>
          <p:cNvGrpSpPr/>
          <p:nvPr/>
        </p:nvGrpSpPr>
        <p:grpSpPr>
          <a:xfrm>
            <a:off x="10435640" y="3098800"/>
            <a:ext cx="5334001" cy="6286500"/>
            <a:chOff x="12700" y="12700"/>
            <a:chExt cx="5334000" cy="6286500"/>
          </a:xfrm>
        </p:grpSpPr>
        <p:graphicFrame>
          <p:nvGraphicFramePr>
            <p:cNvPr id="382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383" name="Equation"/>
            <p:cNvSpPr txBox="1"/>
            <p:nvPr/>
          </p:nvSpPr>
          <p:spPr>
            <a:xfrm>
              <a:off x="98920" y="54780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384" name="Equation"/>
            <p:cNvSpPr txBox="1"/>
            <p:nvPr/>
          </p:nvSpPr>
          <p:spPr>
            <a:xfrm>
              <a:off x="477857" y="456233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385" name="Equation"/>
            <p:cNvSpPr txBox="1"/>
            <p:nvPr/>
          </p:nvSpPr>
          <p:spPr>
            <a:xfrm>
              <a:off x="882860" y="547808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386" name="Equation"/>
            <p:cNvSpPr txBox="1"/>
            <p:nvPr/>
          </p:nvSpPr>
          <p:spPr>
            <a:xfrm>
              <a:off x="1263860" y="456233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387" name="Equation"/>
            <p:cNvSpPr txBox="1"/>
            <p:nvPr/>
          </p:nvSpPr>
          <p:spPr>
            <a:xfrm>
              <a:off x="98920" y="993275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388" name="Equation"/>
            <p:cNvSpPr txBox="1"/>
            <p:nvPr/>
          </p:nvSpPr>
          <p:spPr>
            <a:xfrm>
              <a:off x="477857" y="901700"/>
              <a:ext cx="296844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389" name="Equation"/>
            <p:cNvSpPr txBox="1"/>
            <p:nvPr/>
          </p:nvSpPr>
          <p:spPr>
            <a:xfrm>
              <a:off x="933022" y="99327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390" name="Equation"/>
            <p:cNvSpPr txBox="1"/>
            <p:nvPr/>
          </p:nvSpPr>
          <p:spPr>
            <a:xfrm>
              <a:off x="1222461" y="901700"/>
              <a:ext cx="308338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391" name="Equation"/>
            <p:cNvSpPr txBox="1"/>
            <p:nvPr/>
          </p:nvSpPr>
          <p:spPr>
            <a:xfrm>
              <a:off x="98920" y="1438742"/>
              <a:ext cx="292263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392" name="Equation"/>
            <p:cNvSpPr txBox="1"/>
            <p:nvPr/>
          </p:nvSpPr>
          <p:spPr>
            <a:xfrm>
              <a:off x="529542" y="1347166"/>
              <a:ext cx="171832" cy="2647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393" name="Equation"/>
            <p:cNvSpPr txBox="1"/>
            <p:nvPr/>
          </p:nvSpPr>
          <p:spPr>
            <a:xfrm>
              <a:off x="907178" y="1438742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394" name="Equation"/>
            <p:cNvSpPr txBox="1"/>
            <p:nvPr/>
          </p:nvSpPr>
          <p:spPr>
            <a:xfrm>
              <a:off x="1263860" y="1346200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Chase Test</a:t>
            </a:r>
          </a:p>
        </p:txBody>
      </p:sp>
      <p:sp>
        <p:nvSpPr>
          <p:cNvPr id="398" name="Once given a tableau, we use the FDs in order to “chase down” identities between the elements in the tableau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Once given a tableau, we use the FDs in order to “chase down” identities between the elements in the tableau. </a:t>
            </a:r>
          </a:p>
          <a:p>
            <a:pPr/>
            <a:r>
              <a:t>We represent them by making subscripts equal or dropping them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unctional Depend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7463">
              <a:defRPr sz="7360"/>
            </a:lvl1pPr>
          </a:lstStyle>
          <a:p>
            <a:pPr/>
            <a:r>
              <a:t>Functional Dependencies</a:t>
            </a:r>
          </a:p>
        </p:txBody>
      </p:sp>
      <p:sp>
        <p:nvSpPr>
          <p:cNvPr id="138" name="title, year —&gt; leng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title, year —&gt; length</a:t>
            </a:r>
          </a:p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title, year —&gt; genre</a:t>
            </a:r>
          </a:p>
          <a:p>
            <a:pPr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title, year —&gt; studio</a:t>
            </a:r>
          </a:p>
          <a:p>
            <a:pPr/>
            <a:r>
              <a:t>However: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title, year </a:t>
            </a:r>
            <a14:m>
              <m:oMath>
                <m: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↛</m:t>
                </m:r>
              </m:oMath>
            </a14:m>
            <a:r>
              <a:t> starName</a:t>
            </a:r>
          </a:p>
          <a:p>
            <a:pPr lvl="2"/>
            <a:r>
              <a:t>is not an FD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Chase Test</a:t>
            </a:r>
          </a:p>
        </p:txBody>
      </p:sp>
      <p:sp>
        <p:nvSpPr>
          <p:cNvPr id="401" name="Example:…"/>
          <p:cNvSpPr txBox="1"/>
          <p:nvPr>
            <p:ph type="body" idx="1"/>
          </p:nvPr>
        </p:nvSpPr>
        <p:spPr>
          <a:xfrm>
            <a:off x="952500" y="2590800"/>
            <a:ext cx="9003358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Assume the following FDs for the example:</a:t>
            </a:r>
          </a:p>
          <a:p>
            <a:pPr lvl="2"/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</a:p>
          <a:p>
            <a:pPr lvl="1"/>
            <a:r>
              <a:t>Whenever we have tableau entries for attributes on the right side, we can use it to equalize the entries for attributes on the right of an FD</a:t>
            </a:r>
          </a:p>
        </p:txBody>
      </p:sp>
      <p:grpSp>
        <p:nvGrpSpPr>
          <p:cNvPr id="415" name="Group"/>
          <p:cNvGrpSpPr/>
          <p:nvPr/>
        </p:nvGrpSpPr>
        <p:grpSpPr>
          <a:xfrm>
            <a:off x="10435640" y="3098800"/>
            <a:ext cx="5334001" cy="6286500"/>
            <a:chOff x="12700" y="12700"/>
            <a:chExt cx="5334000" cy="6286500"/>
          </a:xfrm>
        </p:grpSpPr>
        <p:graphicFrame>
          <p:nvGraphicFramePr>
            <p:cNvPr id="402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403" name="Equation"/>
            <p:cNvSpPr txBox="1"/>
            <p:nvPr/>
          </p:nvSpPr>
          <p:spPr>
            <a:xfrm>
              <a:off x="98920" y="54780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04" name="Equation"/>
            <p:cNvSpPr txBox="1"/>
            <p:nvPr/>
          </p:nvSpPr>
          <p:spPr>
            <a:xfrm>
              <a:off x="477857" y="456233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05" name="Equation"/>
            <p:cNvSpPr txBox="1"/>
            <p:nvPr/>
          </p:nvSpPr>
          <p:spPr>
            <a:xfrm>
              <a:off x="882860" y="547808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06" name="Equation"/>
            <p:cNvSpPr txBox="1"/>
            <p:nvPr/>
          </p:nvSpPr>
          <p:spPr>
            <a:xfrm>
              <a:off x="1263860" y="456233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407" name="Equation"/>
            <p:cNvSpPr txBox="1"/>
            <p:nvPr/>
          </p:nvSpPr>
          <p:spPr>
            <a:xfrm>
              <a:off x="98920" y="993275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08" name="Equation"/>
            <p:cNvSpPr txBox="1"/>
            <p:nvPr/>
          </p:nvSpPr>
          <p:spPr>
            <a:xfrm>
              <a:off x="477857" y="901700"/>
              <a:ext cx="296844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09" name="Equation"/>
            <p:cNvSpPr txBox="1"/>
            <p:nvPr/>
          </p:nvSpPr>
          <p:spPr>
            <a:xfrm>
              <a:off x="933022" y="99327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10" name="Equation"/>
            <p:cNvSpPr txBox="1"/>
            <p:nvPr/>
          </p:nvSpPr>
          <p:spPr>
            <a:xfrm>
              <a:off x="1222461" y="901700"/>
              <a:ext cx="308338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11" name="Equation"/>
            <p:cNvSpPr txBox="1"/>
            <p:nvPr/>
          </p:nvSpPr>
          <p:spPr>
            <a:xfrm>
              <a:off x="98920" y="1438742"/>
              <a:ext cx="292263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12" name="Equation"/>
            <p:cNvSpPr txBox="1"/>
            <p:nvPr/>
          </p:nvSpPr>
          <p:spPr>
            <a:xfrm>
              <a:off x="529542" y="1347166"/>
              <a:ext cx="171832" cy="2647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413" name="Equation"/>
            <p:cNvSpPr txBox="1"/>
            <p:nvPr/>
          </p:nvSpPr>
          <p:spPr>
            <a:xfrm>
              <a:off x="907178" y="1438742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14" name="Equation"/>
            <p:cNvSpPr txBox="1"/>
            <p:nvPr/>
          </p:nvSpPr>
          <p:spPr>
            <a:xfrm>
              <a:off x="1263860" y="1346200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Chase Test</a:t>
            </a:r>
          </a:p>
        </p:txBody>
      </p:sp>
      <p:sp>
        <p:nvSpPr>
          <p:cNvPr id="418" name="Use  :…"/>
          <p:cNvSpPr txBox="1"/>
          <p:nvPr>
            <p:ph type="body" idx="1"/>
          </p:nvPr>
        </p:nvSpPr>
        <p:spPr>
          <a:xfrm>
            <a:off x="952500" y="24130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Use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:</a:t>
            </a:r>
          </a:p>
          <a:p>
            <a:pPr lvl="1"/>
            <a:r>
              <a:t>First two rows, we have unsubscripted a.</a:t>
            </a:r>
          </a:p>
          <a:p>
            <a:pPr lvl="2"/>
            <a:r>
              <a:t>Equalize the B column in these rows</a:t>
            </a:r>
          </a:p>
        </p:txBody>
      </p:sp>
      <p:grpSp>
        <p:nvGrpSpPr>
          <p:cNvPr id="432" name="Group"/>
          <p:cNvGrpSpPr/>
          <p:nvPr/>
        </p:nvGrpSpPr>
        <p:grpSpPr>
          <a:xfrm>
            <a:off x="2955340" y="5842000"/>
            <a:ext cx="5334001" cy="6286500"/>
            <a:chOff x="12700" y="12700"/>
            <a:chExt cx="5334000" cy="6286500"/>
          </a:xfrm>
        </p:grpSpPr>
        <p:graphicFrame>
          <p:nvGraphicFramePr>
            <p:cNvPr id="419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420" name="Equation"/>
            <p:cNvSpPr txBox="1"/>
            <p:nvPr/>
          </p:nvSpPr>
          <p:spPr>
            <a:xfrm>
              <a:off x="98920" y="54780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21" name="Equation"/>
            <p:cNvSpPr txBox="1"/>
            <p:nvPr/>
          </p:nvSpPr>
          <p:spPr>
            <a:xfrm>
              <a:off x="477857" y="456233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22" name="Equation"/>
            <p:cNvSpPr txBox="1"/>
            <p:nvPr/>
          </p:nvSpPr>
          <p:spPr>
            <a:xfrm>
              <a:off x="882860" y="547808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23" name="Equation"/>
            <p:cNvSpPr txBox="1"/>
            <p:nvPr/>
          </p:nvSpPr>
          <p:spPr>
            <a:xfrm>
              <a:off x="1263860" y="456233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424" name="Equation"/>
            <p:cNvSpPr txBox="1"/>
            <p:nvPr/>
          </p:nvSpPr>
          <p:spPr>
            <a:xfrm>
              <a:off x="98920" y="993275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25" name="Equation"/>
            <p:cNvSpPr txBox="1"/>
            <p:nvPr/>
          </p:nvSpPr>
          <p:spPr>
            <a:xfrm>
              <a:off x="477857" y="901700"/>
              <a:ext cx="296844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26" name="Equation"/>
            <p:cNvSpPr txBox="1"/>
            <p:nvPr/>
          </p:nvSpPr>
          <p:spPr>
            <a:xfrm>
              <a:off x="933022" y="99327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27" name="Equation"/>
            <p:cNvSpPr txBox="1"/>
            <p:nvPr/>
          </p:nvSpPr>
          <p:spPr>
            <a:xfrm>
              <a:off x="1222461" y="901700"/>
              <a:ext cx="308338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28" name="Equation"/>
            <p:cNvSpPr txBox="1"/>
            <p:nvPr/>
          </p:nvSpPr>
          <p:spPr>
            <a:xfrm>
              <a:off x="98920" y="1438742"/>
              <a:ext cx="292263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29" name="Equation"/>
            <p:cNvSpPr txBox="1"/>
            <p:nvPr/>
          </p:nvSpPr>
          <p:spPr>
            <a:xfrm>
              <a:off x="529542" y="1347166"/>
              <a:ext cx="171832" cy="2647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430" name="Equation"/>
            <p:cNvSpPr txBox="1"/>
            <p:nvPr/>
          </p:nvSpPr>
          <p:spPr>
            <a:xfrm>
              <a:off x="907178" y="1438742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31" name="Equation"/>
            <p:cNvSpPr txBox="1"/>
            <p:nvPr/>
          </p:nvSpPr>
          <p:spPr>
            <a:xfrm>
              <a:off x="1263860" y="1346200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  <p:grpSp>
        <p:nvGrpSpPr>
          <p:cNvPr id="446" name="Group"/>
          <p:cNvGrpSpPr/>
          <p:nvPr/>
        </p:nvGrpSpPr>
        <p:grpSpPr>
          <a:xfrm>
            <a:off x="7117198" y="5842000"/>
            <a:ext cx="5334001" cy="6286500"/>
            <a:chOff x="12700" y="12700"/>
            <a:chExt cx="5334000" cy="6286500"/>
          </a:xfrm>
        </p:grpSpPr>
        <p:graphicFrame>
          <p:nvGraphicFramePr>
            <p:cNvPr id="433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434" name="Equation"/>
            <p:cNvSpPr txBox="1"/>
            <p:nvPr/>
          </p:nvSpPr>
          <p:spPr>
            <a:xfrm>
              <a:off x="98920" y="54780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35" name="Equation"/>
            <p:cNvSpPr txBox="1"/>
            <p:nvPr/>
          </p:nvSpPr>
          <p:spPr>
            <a:xfrm>
              <a:off x="477857" y="456233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36" name="Equation"/>
            <p:cNvSpPr txBox="1"/>
            <p:nvPr/>
          </p:nvSpPr>
          <p:spPr>
            <a:xfrm>
              <a:off x="882860" y="547808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37" name="Equation"/>
            <p:cNvSpPr txBox="1"/>
            <p:nvPr/>
          </p:nvSpPr>
          <p:spPr>
            <a:xfrm>
              <a:off x="1263860" y="456233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438" name="Equation"/>
            <p:cNvSpPr txBox="1"/>
            <p:nvPr/>
          </p:nvSpPr>
          <p:spPr>
            <a:xfrm>
              <a:off x="98920" y="993275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39" name="Equation"/>
            <p:cNvSpPr txBox="1"/>
            <p:nvPr/>
          </p:nvSpPr>
          <p:spPr>
            <a:xfrm>
              <a:off x="477857" y="901700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40" name="Equation"/>
            <p:cNvSpPr txBox="1"/>
            <p:nvPr/>
          </p:nvSpPr>
          <p:spPr>
            <a:xfrm>
              <a:off x="933022" y="99327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41" name="Equation"/>
            <p:cNvSpPr txBox="1"/>
            <p:nvPr/>
          </p:nvSpPr>
          <p:spPr>
            <a:xfrm>
              <a:off x="1222461" y="901700"/>
              <a:ext cx="308338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42" name="Equation"/>
            <p:cNvSpPr txBox="1"/>
            <p:nvPr/>
          </p:nvSpPr>
          <p:spPr>
            <a:xfrm>
              <a:off x="98920" y="1438742"/>
              <a:ext cx="292263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43" name="Equation"/>
            <p:cNvSpPr txBox="1"/>
            <p:nvPr/>
          </p:nvSpPr>
          <p:spPr>
            <a:xfrm>
              <a:off x="529542" y="1347166"/>
              <a:ext cx="171832" cy="2647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444" name="Equation"/>
            <p:cNvSpPr txBox="1"/>
            <p:nvPr/>
          </p:nvSpPr>
          <p:spPr>
            <a:xfrm>
              <a:off x="907178" y="1438742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45" name="Equation"/>
            <p:cNvSpPr txBox="1"/>
            <p:nvPr/>
          </p:nvSpPr>
          <p:spPr>
            <a:xfrm>
              <a:off x="1263860" y="1346200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  <p:sp>
        <p:nvSpPr>
          <p:cNvPr id="447" name="Arrow"/>
          <p:cNvSpPr/>
          <p:nvPr/>
        </p:nvSpPr>
        <p:spPr>
          <a:xfrm>
            <a:off x="5094138" y="6434435"/>
            <a:ext cx="1408262" cy="593130"/>
          </a:xfrm>
          <a:prstGeom prst="rightArrow">
            <a:avLst>
              <a:gd name="adj1" fmla="val 32000"/>
              <a:gd name="adj2" fmla="val 137036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Chase Test</a:t>
            </a:r>
          </a:p>
        </p:txBody>
      </p:sp>
      <p:sp>
        <p:nvSpPr>
          <p:cNvPr id="450" name="Use FD"/>
          <p:cNvSpPr txBox="1"/>
          <p:nvPr>
            <p:ph type="body" idx="1"/>
          </p:nvPr>
        </p:nvSpPr>
        <p:spPr>
          <a:xfrm>
            <a:off x="965200" y="26162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Use FD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</a:p>
        </p:txBody>
      </p:sp>
      <p:grpSp>
        <p:nvGrpSpPr>
          <p:cNvPr id="464" name="Group"/>
          <p:cNvGrpSpPr/>
          <p:nvPr/>
        </p:nvGrpSpPr>
        <p:grpSpPr>
          <a:xfrm>
            <a:off x="2405498" y="5207000"/>
            <a:ext cx="5334001" cy="6286500"/>
            <a:chOff x="12700" y="12700"/>
            <a:chExt cx="5334000" cy="6286500"/>
          </a:xfrm>
        </p:grpSpPr>
        <p:graphicFrame>
          <p:nvGraphicFramePr>
            <p:cNvPr id="451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452" name="Equation"/>
            <p:cNvSpPr txBox="1"/>
            <p:nvPr/>
          </p:nvSpPr>
          <p:spPr>
            <a:xfrm>
              <a:off x="98920" y="54780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53" name="Equation"/>
            <p:cNvSpPr txBox="1"/>
            <p:nvPr/>
          </p:nvSpPr>
          <p:spPr>
            <a:xfrm>
              <a:off x="477857" y="456233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54" name="Equation"/>
            <p:cNvSpPr txBox="1"/>
            <p:nvPr/>
          </p:nvSpPr>
          <p:spPr>
            <a:xfrm>
              <a:off x="882860" y="547808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55" name="Equation"/>
            <p:cNvSpPr txBox="1"/>
            <p:nvPr/>
          </p:nvSpPr>
          <p:spPr>
            <a:xfrm>
              <a:off x="1263860" y="456233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456" name="Equation"/>
            <p:cNvSpPr txBox="1"/>
            <p:nvPr/>
          </p:nvSpPr>
          <p:spPr>
            <a:xfrm>
              <a:off x="98920" y="993275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57" name="Equation"/>
            <p:cNvSpPr txBox="1"/>
            <p:nvPr/>
          </p:nvSpPr>
          <p:spPr>
            <a:xfrm>
              <a:off x="477857" y="901700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58" name="Equation"/>
            <p:cNvSpPr txBox="1"/>
            <p:nvPr/>
          </p:nvSpPr>
          <p:spPr>
            <a:xfrm>
              <a:off x="933022" y="99327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59" name="Equation"/>
            <p:cNvSpPr txBox="1"/>
            <p:nvPr/>
          </p:nvSpPr>
          <p:spPr>
            <a:xfrm>
              <a:off x="1222461" y="901700"/>
              <a:ext cx="308338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60" name="Equation"/>
            <p:cNvSpPr txBox="1"/>
            <p:nvPr/>
          </p:nvSpPr>
          <p:spPr>
            <a:xfrm>
              <a:off x="98920" y="1438742"/>
              <a:ext cx="292263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61" name="Equation"/>
            <p:cNvSpPr txBox="1"/>
            <p:nvPr/>
          </p:nvSpPr>
          <p:spPr>
            <a:xfrm>
              <a:off x="529542" y="1347166"/>
              <a:ext cx="171832" cy="2647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462" name="Equation"/>
            <p:cNvSpPr txBox="1"/>
            <p:nvPr/>
          </p:nvSpPr>
          <p:spPr>
            <a:xfrm>
              <a:off x="907178" y="1438742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63" name="Equation"/>
            <p:cNvSpPr txBox="1"/>
            <p:nvPr/>
          </p:nvSpPr>
          <p:spPr>
            <a:xfrm>
              <a:off x="1263860" y="1346200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  <p:grpSp>
        <p:nvGrpSpPr>
          <p:cNvPr id="478" name="Group"/>
          <p:cNvGrpSpPr/>
          <p:nvPr/>
        </p:nvGrpSpPr>
        <p:grpSpPr>
          <a:xfrm>
            <a:off x="6672698" y="5207000"/>
            <a:ext cx="5334001" cy="6286500"/>
            <a:chOff x="12700" y="12700"/>
            <a:chExt cx="5334000" cy="6286500"/>
          </a:xfrm>
        </p:grpSpPr>
        <p:graphicFrame>
          <p:nvGraphicFramePr>
            <p:cNvPr id="465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466" name="Equation"/>
            <p:cNvSpPr txBox="1"/>
            <p:nvPr/>
          </p:nvSpPr>
          <p:spPr>
            <a:xfrm>
              <a:off x="98920" y="54780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67" name="Equation"/>
            <p:cNvSpPr txBox="1"/>
            <p:nvPr/>
          </p:nvSpPr>
          <p:spPr>
            <a:xfrm>
              <a:off x="477857" y="456233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68" name="Equation"/>
            <p:cNvSpPr txBox="1"/>
            <p:nvPr/>
          </p:nvSpPr>
          <p:spPr>
            <a:xfrm>
              <a:off x="933660" y="54780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69" name="Equation"/>
            <p:cNvSpPr txBox="1"/>
            <p:nvPr/>
          </p:nvSpPr>
          <p:spPr>
            <a:xfrm>
              <a:off x="1263860" y="456233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470" name="Equation"/>
            <p:cNvSpPr txBox="1"/>
            <p:nvPr/>
          </p:nvSpPr>
          <p:spPr>
            <a:xfrm>
              <a:off x="98920" y="993275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71" name="Equation"/>
            <p:cNvSpPr txBox="1"/>
            <p:nvPr/>
          </p:nvSpPr>
          <p:spPr>
            <a:xfrm>
              <a:off x="477857" y="901700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72" name="Equation"/>
            <p:cNvSpPr txBox="1"/>
            <p:nvPr/>
          </p:nvSpPr>
          <p:spPr>
            <a:xfrm>
              <a:off x="933022" y="99327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73" name="Equation"/>
            <p:cNvSpPr txBox="1"/>
            <p:nvPr/>
          </p:nvSpPr>
          <p:spPr>
            <a:xfrm>
              <a:off x="1222461" y="901700"/>
              <a:ext cx="308338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74" name="Equation"/>
            <p:cNvSpPr txBox="1"/>
            <p:nvPr/>
          </p:nvSpPr>
          <p:spPr>
            <a:xfrm>
              <a:off x="98920" y="1438742"/>
              <a:ext cx="292263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75" name="Equation"/>
            <p:cNvSpPr txBox="1"/>
            <p:nvPr/>
          </p:nvSpPr>
          <p:spPr>
            <a:xfrm>
              <a:off x="529542" y="1347166"/>
              <a:ext cx="171832" cy="2647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476" name="Equation"/>
            <p:cNvSpPr txBox="1"/>
            <p:nvPr/>
          </p:nvSpPr>
          <p:spPr>
            <a:xfrm>
              <a:off x="907178" y="1438742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77" name="Equation"/>
            <p:cNvSpPr txBox="1"/>
            <p:nvPr/>
          </p:nvSpPr>
          <p:spPr>
            <a:xfrm>
              <a:off x="1263860" y="1346200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  <p:sp>
        <p:nvSpPr>
          <p:cNvPr id="479" name="Arrow"/>
          <p:cNvSpPr/>
          <p:nvPr/>
        </p:nvSpPr>
        <p:spPr>
          <a:xfrm>
            <a:off x="4814738" y="5734050"/>
            <a:ext cx="1408262" cy="593130"/>
          </a:xfrm>
          <a:prstGeom prst="rightArrow">
            <a:avLst>
              <a:gd name="adj1" fmla="val 32000"/>
              <a:gd name="adj2" fmla="val 137036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Chase Test</a:t>
            </a:r>
          </a:p>
        </p:txBody>
      </p:sp>
      <p:sp>
        <p:nvSpPr>
          <p:cNvPr id="482" name="Now use"/>
          <p:cNvSpPr txBox="1"/>
          <p:nvPr>
            <p:ph type="body" idx="1"/>
          </p:nvPr>
        </p:nvSpPr>
        <p:spPr>
          <a:xfrm>
            <a:off x="952500" y="19748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Now use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</a:p>
        </p:txBody>
      </p:sp>
      <p:grpSp>
        <p:nvGrpSpPr>
          <p:cNvPr id="496" name="Group"/>
          <p:cNvGrpSpPr/>
          <p:nvPr/>
        </p:nvGrpSpPr>
        <p:grpSpPr>
          <a:xfrm>
            <a:off x="2837298" y="4673600"/>
            <a:ext cx="5334001" cy="6286500"/>
            <a:chOff x="12700" y="12700"/>
            <a:chExt cx="5334000" cy="6286500"/>
          </a:xfrm>
        </p:grpSpPr>
        <p:graphicFrame>
          <p:nvGraphicFramePr>
            <p:cNvPr id="483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484" name="Equation"/>
            <p:cNvSpPr txBox="1"/>
            <p:nvPr/>
          </p:nvSpPr>
          <p:spPr>
            <a:xfrm>
              <a:off x="98920" y="54780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85" name="Equation"/>
            <p:cNvSpPr txBox="1"/>
            <p:nvPr/>
          </p:nvSpPr>
          <p:spPr>
            <a:xfrm>
              <a:off x="477857" y="456233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86" name="Equation"/>
            <p:cNvSpPr txBox="1"/>
            <p:nvPr/>
          </p:nvSpPr>
          <p:spPr>
            <a:xfrm>
              <a:off x="920960" y="54780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87" name="Equation"/>
            <p:cNvSpPr txBox="1"/>
            <p:nvPr/>
          </p:nvSpPr>
          <p:spPr>
            <a:xfrm>
              <a:off x="1263860" y="456233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488" name="Equation"/>
            <p:cNvSpPr txBox="1"/>
            <p:nvPr/>
          </p:nvSpPr>
          <p:spPr>
            <a:xfrm>
              <a:off x="98920" y="993275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89" name="Equation"/>
            <p:cNvSpPr txBox="1"/>
            <p:nvPr/>
          </p:nvSpPr>
          <p:spPr>
            <a:xfrm>
              <a:off x="477857" y="901700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90" name="Equation"/>
            <p:cNvSpPr txBox="1"/>
            <p:nvPr/>
          </p:nvSpPr>
          <p:spPr>
            <a:xfrm>
              <a:off x="933022" y="99327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91" name="Equation"/>
            <p:cNvSpPr txBox="1"/>
            <p:nvPr/>
          </p:nvSpPr>
          <p:spPr>
            <a:xfrm>
              <a:off x="1222461" y="901700"/>
              <a:ext cx="308338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92" name="Equation"/>
            <p:cNvSpPr txBox="1"/>
            <p:nvPr/>
          </p:nvSpPr>
          <p:spPr>
            <a:xfrm>
              <a:off x="98920" y="1438742"/>
              <a:ext cx="292263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493" name="Equation"/>
            <p:cNvSpPr txBox="1"/>
            <p:nvPr/>
          </p:nvSpPr>
          <p:spPr>
            <a:xfrm>
              <a:off x="529542" y="1347166"/>
              <a:ext cx="171832" cy="2647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494" name="Equation"/>
            <p:cNvSpPr txBox="1"/>
            <p:nvPr/>
          </p:nvSpPr>
          <p:spPr>
            <a:xfrm>
              <a:off x="907178" y="1438742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495" name="Equation"/>
            <p:cNvSpPr txBox="1"/>
            <p:nvPr/>
          </p:nvSpPr>
          <p:spPr>
            <a:xfrm>
              <a:off x="1263860" y="1346200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  <p:grpSp>
        <p:nvGrpSpPr>
          <p:cNvPr id="510" name="Group"/>
          <p:cNvGrpSpPr/>
          <p:nvPr/>
        </p:nvGrpSpPr>
        <p:grpSpPr>
          <a:xfrm>
            <a:off x="7587098" y="4673600"/>
            <a:ext cx="5334001" cy="6286500"/>
            <a:chOff x="12700" y="12700"/>
            <a:chExt cx="5334000" cy="6286500"/>
          </a:xfrm>
        </p:grpSpPr>
        <p:graphicFrame>
          <p:nvGraphicFramePr>
            <p:cNvPr id="497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445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498" name="Equation"/>
            <p:cNvSpPr txBox="1"/>
            <p:nvPr/>
          </p:nvSpPr>
          <p:spPr>
            <a:xfrm>
              <a:off x="98920" y="54780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499" name="Equation"/>
            <p:cNvSpPr txBox="1"/>
            <p:nvPr/>
          </p:nvSpPr>
          <p:spPr>
            <a:xfrm>
              <a:off x="477857" y="456233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00" name="Equation"/>
            <p:cNvSpPr txBox="1"/>
            <p:nvPr/>
          </p:nvSpPr>
          <p:spPr>
            <a:xfrm>
              <a:off x="920960" y="54780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01" name="Equation"/>
            <p:cNvSpPr txBox="1"/>
            <p:nvPr/>
          </p:nvSpPr>
          <p:spPr>
            <a:xfrm>
              <a:off x="1263860" y="456233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502" name="Equation"/>
            <p:cNvSpPr txBox="1"/>
            <p:nvPr/>
          </p:nvSpPr>
          <p:spPr>
            <a:xfrm>
              <a:off x="98920" y="993275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503" name="Equation"/>
            <p:cNvSpPr txBox="1"/>
            <p:nvPr/>
          </p:nvSpPr>
          <p:spPr>
            <a:xfrm>
              <a:off x="477857" y="901700"/>
              <a:ext cx="275203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04" name="Equation"/>
            <p:cNvSpPr txBox="1"/>
            <p:nvPr/>
          </p:nvSpPr>
          <p:spPr>
            <a:xfrm>
              <a:off x="933022" y="99327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05" name="Equation"/>
            <p:cNvSpPr txBox="1"/>
            <p:nvPr/>
          </p:nvSpPr>
          <p:spPr>
            <a:xfrm>
              <a:off x="1222461" y="901700"/>
              <a:ext cx="308338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06" name="Equation"/>
            <p:cNvSpPr txBox="1"/>
            <p:nvPr/>
          </p:nvSpPr>
          <p:spPr>
            <a:xfrm>
              <a:off x="98920" y="1438742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507" name="Equation"/>
            <p:cNvSpPr txBox="1"/>
            <p:nvPr/>
          </p:nvSpPr>
          <p:spPr>
            <a:xfrm>
              <a:off x="529542" y="1347166"/>
              <a:ext cx="171832" cy="2647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08" name="Equation"/>
            <p:cNvSpPr txBox="1"/>
            <p:nvPr/>
          </p:nvSpPr>
          <p:spPr>
            <a:xfrm>
              <a:off x="907178" y="1438742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09" name="Equation"/>
            <p:cNvSpPr txBox="1"/>
            <p:nvPr/>
          </p:nvSpPr>
          <p:spPr>
            <a:xfrm>
              <a:off x="1263860" y="1346200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  <p:sp>
        <p:nvSpPr>
          <p:cNvPr id="511" name="Arrow"/>
          <p:cNvSpPr/>
          <p:nvPr/>
        </p:nvSpPr>
        <p:spPr>
          <a:xfrm>
            <a:off x="5145051" y="5454153"/>
            <a:ext cx="1658294" cy="572494"/>
          </a:xfrm>
          <a:prstGeom prst="rightArrow">
            <a:avLst>
              <a:gd name="adj1" fmla="val 32000"/>
              <a:gd name="adj2" fmla="val 141976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Chase Test</a:t>
            </a:r>
          </a:p>
        </p:txBody>
      </p:sp>
      <p:sp>
        <p:nvSpPr>
          <p:cNvPr id="514" name="Now we have one row that is equal t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Now we have one row that is equal to </a:t>
            </a:r>
            <a14:m>
              <m:oMath>
                <m:r>
                  <a:rPr xmlns:a="http://schemas.openxmlformats.org/drawingml/2006/main" sz="41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t</m:t>
                </m:r>
              </m:oMath>
            </a14:m>
          </a:p>
          <a:p>
            <a:pPr lvl="1"/>
            <a:r>
              <a:t>This means:  any tuple of the join </a:t>
            </a:r>
            <a:r>
              <a:rPr b="1"/>
              <a:t>has</a:t>
            </a:r>
            <a:r>
              <a:t> to be equal to the original tuple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Chase Test</a:t>
            </a:r>
          </a:p>
        </p:txBody>
      </p:sp>
      <p:sp>
        <p:nvSpPr>
          <p:cNvPr id="517" name="What happens if after applying all FDs, we still are left with unsubscripted variables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What happens if after applying all FDs, we still are left with unsubscripted variables?</a:t>
            </a:r>
          </a:p>
          <a:p>
            <a:pPr lvl="1"/>
            <a:r>
              <a:t>Then this gives us a value in the join that is not in the original relation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Chase Test</a:t>
            </a:r>
          </a:p>
        </p:txBody>
      </p:sp>
      <p:sp>
        <p:nvSpPr>
          <p:cNvPr id="520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with FDs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and decomposition into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Chase Test</a:t>
            </a:r>
          </a:p>
        </p:txBody>
      </p:sp>
      <p:sp>
        <p:nvSpPr>
          <p:cNvPr id="523" name="Example:…"/>
          <p:cNvSpPr txBox="1"/>
          <p:nvPr>
            <p:ph type="body" idx="1"/>
          </p:nvPr>
        </p:nvSpPr>
        <p:spPr>
          <a:xfrm>
            <a:off x="706954" y="1938171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with FDs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and decomposition into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/>
            <a:r>
              <a:t>Initial tableau is </a:t>
            </a:r>
          </a:p>
        </p:txBody>
      </p:sp>
      <p:grpSp>
        <p:nvGrpSpPr>
          <p:cNvPr id="537" name="Group"/>
          <p:cNvGrpSpPr/>
          <p:nvPr/>
        </p:nvGrpSpPr>
        <p:grpSpPr>
          <a:xfrm>
            <a:off x="5626987" y="4205120"/>
            <a:ext cx="5334001" cy="6286501"/>
            <a:chOff x="12700" y="12700"/>
            <a:chExt cx="5334000" cy="6286500"/>
          </a:xfrm>
        </p:grpSpPr>
        <p:graphicFrame>
          <p:nvGraphicFramePr>
            <p:cNvPr id="524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525" name="Equation"/>
            <p:cNvSpPr txBox="1"/>
            <p:nvPr/>
          </p:nvSpPr>
          <p:spPr>
            <a:xfrm>
              <a:off x="882330" y="557860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26" name="Equation"/>
            <p:cNvSpPr txBox="1"/>
            <p:nvPr/>
          </p:nvSpPr>
          <p:spPr>
            <a:xfrm>
              <a:off x="118412" y="557860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527" name="Equation"/>
            <p:cNvSpPr txBox="1"/>
            <p:nvPr/>
          </p:nvSpPr>
          <p:spPr>
            <a:xfrm>
              <a:off x="502085" y="465658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28" name="Equation"/>
            <p:cNvSpPr txBox="1"/>
            <p:nvPr/>
          </p:nvSpPr>
          <p:spPr>
            <a:xfrm>
              <a:off x="1258450" y="449376"/>
              <a:ext cx="278251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29" name="Equation"/>
            <p:cNvSpPr txBox="1"/>
            <p:nvPr/>
          </p:nvSpPr>
          <p:spPr>
            <a:xfrm>
              <a:off x="52064" y="987654"/>
              <a:ext cx="307957" cy="263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30" name="Equation"/>
            <p:cNvSpPr txBox="1"/>
            <p:nvPr/>
          </p:nvSpPr>
          <p:spPr>
            <a:xfrm>
              <a:off x="502085" y="911454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31" name="Equation"/>
            <p:cNvSpPr txBox="1"/>
            <p:nvPr/>
          </p:nvSpPr>
          <p:spPr>
            <a:xfrm>
              <a:off x="932491" y="99565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32" name="Equation"/>
            <p:cNvSpPr txBox="1"/>
            <p:nvPr/>
          </p:nvSpPr>
          <p:spPr>
            <a:xfrm>
              <a:off x="1228363" y="895451"/>
              <a:ext cx="308337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33" name="Equation"/>
            <p:cNvSpPr txBox="1"/>
            <p:nvPr/>
          </p:nvSpPr>
          <p:spPr>
            <a:xfrm>
              <a:off x="67757" y="1428579"/>
              <a:ext cx="292264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34" name="Equation"/>
            <p:cNvSpPr txBox="1"/>
            <p:nvPr/>
          </p:nvSpPr>
          <p:spPr>
            <a:xfrm>
              <a:off x="445396" y="1350500"/>
              <a:ext cx="285211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35" name="Equation"/>
            <p:cNvSpPr txBox="1"/>
            <p:nvPr/>
          </p:nvSpPr>
          <p:spPr>
            <a:xfrm>
              <a:off x="932491" y="1443969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36" name="Equation"/>
            <p:cNvSpPr txBox="1"/>
            <p:nvPr/>
          </p:nvSpPr>
          <p:spPr>
            <a:xfrm>
              <a:off x="1228363" y="1339886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Chase Test</a:t>
            </a:r>
          </a:p>
        </p:txBody>
      </p:sp>
      <p:sp>
        <p:nvSpPr>
          <p:cNvPr id="540" name="Example:…"/>
          <p:cNvSpPr txBox="1"/>
          <p:nvPr>
            <p:ph type="body" idx="1"/>
          </p:nvPr>
        </p:nvSpPr>
        <p:spPr>
          <a:xfrm>
            <a:off x="706954" y="1938171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 with FDs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and decomposition into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</a:p>
          <a:p>
            <a:pPr lvl="1"/>
            <a:r>
              <a:t>Initial tableau is</a:t>
            </a:r>
          </a:p>
          <a:p>
            <a:pPr lvl="1"/>
          </a:p>
          <a:p>
            <a:pPr lvl="1"/>
          </a:p>
          <a:p>
            <a:pPr lvl="1"/>
            <a:r>
              <a:t>After applying the FD, we get tableau </a:t>
            </a:r>
          </a:p>
        </p:txBody>
      </p:sp>
      <p:grpSp>
        <p:nvGrpSpPr>
          <p:cNvPr id="554" name="Group"/>
          <p:cNvGrpSpPr/>
          <p:nvPr/>
        </p:nvGrpSpPr>
        <p:grpSpPr>
          <a:xfrm>
            <a:off x="5626987" y="4205120"/>
            <a:ext cx="5334001" cy="6286501"/>
            <a:chOff x="12700" y="12700"/>
            <a:chExt cx="5334000" cy="6286500"/>
          </a:xfrm>
        </p:grpSpPr>
        <p:graphicFrame>
          <p:nvGraphicFramePr>
            <p:cNvPr id="541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542" name="Equation"/>
            <p:cNvSpPr txBox="1"/>
            <p:nvPr/>
          </p:nvSpPr>
          <p:spPr>
            <a:xfrm>
              <a:off x="882330" y="557860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43" name="Equation"/>
            <p:cNvSpPr txBox="1"/>
            <p:nvPr/>
          </p:nvSpPr>
          <p:spPr>
            <a:xfrm>
              <a:off x="118412" y="557860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544" name="Equation"/>
            <p:cNvSpPr txBox="1"/>
            <p:nvPr/>
          </p:nvSpPr>
          <p:spPr>
            <a:xfrm>
              <a:off x="502085" y="465658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45" name="Equation"/>
            <p:cNvSpPr txBox="1"/>
            <p:nvPr/>
          </p:nvSpPr>
          <p:spPr>
            <a:xfrm>
              <a:off x="1258450" y="449376"/>
              <a:ext cx="278251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46" name="Equation"/>
            <p:cNvSpPr txBox="1"/>
            <p:nvPr/>
          </p:nvSpPr>
          <p:spPr>
            <a:xfrm>
              <a:off x="52064" y="987654"/>
              <a:ext cx="307957" cy="263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47" name="Equation"/>
            <p:cNvSpPr txBox="1"/>
            <p:nvPr/>
          </p:nvSpPr>
          <p:spPr>
            <a:xfrm>
              <a:off x="502085" y="911454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48" name="Equation"/>
            <p:cNvSpPr txBox="1"/>
            <p:nvPr/>
          </p:nvSpPr>
          <p:spPr>
            <a:xfrm>
              <a:off x="932491" y="99565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49" name="Equation"/>
            <p:cNvSpPr txBox="1"/>
            <p:nvPr/>
          </p:nvSpPr>
          <p:spPr>
            <a:xfrm>
              <a:off x="1228363" y="895451"/>
              <a:ext cx="308337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50" name="Equation"/>
            <p:cNvSpPr txBox="1"/>
            <p:nvPr/>
          </p:nvSpPr>
          <p:spPr>
            <a:xfrm>
              <a:off x="67757" y="1428579"/>
              <a:ext cx="292264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51" name="Equation"/>
            <p:cNvSpPr txBox="1"/>
            <p:nvPr/>
          </p:nvSpPr>
          <p:spPr>
            <a:xfrm>
              <a:off x="445396" y="1350500"/>
              <a:ext cx="285211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52" name="Equation"/>
            <p:cNvSpPr txBox="1"/>
            <p:nvPr/>
          </p:nvSpPr>
          <p:spPr>
            <a:xfrm>
              <a:off x="932491" y="1443969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53" name="Equation"/>
            <p:cNvSpPr txBox="1"/>
            <p:nvPr/>
          </p:nvSpPr>
          <p:spPr>
            <a:xfrm>
              <a:off x="1228363" y="1339886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  <p:grpSp>
        <p:nvGrpSpPr>
          <p:cNvPr id="568" name="Group"/>
          <p:cNvGrpSpPr/>
          <p:nvPr/>
        </p:nvGrpSpPr>
        <p:grpSpPr>
          <a:xfrm>
            <a:off x="5740400" y="7114966"/>
            <a:ext cx="5334000" cy="6286501"/>
            <a:chOff x="12700" y="12700"/>
            <a:chExt cx="5334000" cy="6286500"/>
          </a:xfrm>
        </p:grpSpPr>
        <p:graphicFrame>
          <p:nvGraphicFramePr>
            <p:cNvPr id="555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556" name="Equation"/>
            <p:cNvSpPr txBox="1"/>
            <p:nvPr/>
          </p:nvSpPr>
          <p:spPr>
            <a:xfrm>
              <a:off x="882330" y="557860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57" name="Equation"/>
            <p:cNvSpPr txBox="1"/>
            <p:nvPr/>
          </p:nvSpPr>
          <p:spPr>
            <a:xfrm>
              <a:off x="118412" y="557860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558" name="Equation"/>
            <p:cNvSpPr txBox="1"/>
            <p:nvPr/>
          </p:nvSpPr>
          <p:spPr>
            <a:xfrm>
              <a:off x="502085" y="465658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59" name="Equation"/>
            <p:cNvSpPr txBox="1"/>
            <p:nvPr/>
          </p:nvSpPr>
          <p:spPr>
            <a:xfrm>
              <a:off x="1258450" y="449376"/>
              <a:ext cx="278251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60" name="Equation"/>
            <p:cNvSpPr txBox="1"/>
            <p:nvPr/>
          </p:nvSpPr>
          <p:spPr>
            <a:xfrm>
              <a:off x="52064" y="987654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561" name="Equation"/>
            <p:cNvSpPr txBox="1"/>
            <p:nvPr/>
          </p:nvSpPr>
          <p:spPr>
            <a:xfrm>
              <a:off x="502085" y="911454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62" name="Equation"/>
            <p:cNvSpPr txBox="1"/>
            <p:nvPr/>
          </p:nvSpPr>
          <p:spPr>
            <a:xfrm>
              <a:off x="932491" y="99565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63" name="Equation"/>
            <p:cNvSpPr txBox="1"/>
            <p:nvPr/>
          </p:nvSpPr>
          <p:spPr>
            <a:xfrm>
              <a:off x="1228363" y="895451"/>
              <a:ext cx="278250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64" name="Equation"/>
            <p:cNvSpPr txBox="1"/>
            <p:nvPr/>
          </p:nvSpPr>
          <p:spPr>
            <a:xfrm>
              <a:off x="67757" y="1428579"/>
              <a:ext cx="292264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65" name="Equation"/>
            <p:cNvSpPr txBox="1"/>
            <p:nvPr/>
          </p:nvSpPr>
          <p:spPr>
            <a:xfrm>
              <a:off x="445396" y="1350500"/>
              <a:ext cx="285211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66" name="Equation"/>
            <p:cNvSpPr txBox="1"/>
            <p:nvPr/>
          </p:nvSpPr>
          <p:spPr>
            <a:xfrm>
              <a:off x="932491" y="1443969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67" name="Equation"/>
            <p:cNvSpPr txBox="1"/>
            <p:nvPr/>
          </p:nvSpPr>
          <p:spPr>
            <a:xfrm>
              <a:off x="1228363" y="1339886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Chase Test</a:t>
            </a:r>
          </a:p>
        </p:txBody>
      </p:sp>
      <p:sp>
        <p:nvSpPr>
          <p:cNvPr id="571" name="Take this tableau and use it to construct a counter exampl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Take this tableau and use it to construct a counter example</a:t>
            </a:r>
          </a:p>
          <a:p>
            <a:pPr lvl="1"/>
            <a:r>
              <a:t> </a:t>
            </a:r>
          </a:p>
          <a:p>
            <a:pPr lvl="1"/>
          </a:p>
          <a:p>
            <a:pPr lvl="1"/>
            <a:r>
              <a:t>Create tuples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in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.</a:t>
            </a:r>
          </a:p>
          <a:p>
            <a:pPr lvl="1"/>
            <a:r>
              <a:t>Fulfills the FD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</a:p>
          <a:p>
            <a:pPr lvl="1"/>
            <a:r>
              <a:t>Projections are </a:t>
            </a:r>
          </a:p>
        </p:txBody>
      </p:sp>
      <p:grpSp>
        <p:nvGrpSpPr>
          <p:cNvPr id="585" name="Group"/>
          <p:cNvGrpSpPr/>
          <p:nvPr/>
        </p:nvGrpSpPr>
        <p:grpSpPr>
          <a:xfrm>
            <a:off x="3216741" y="3650051"/>
            <a:ext cx="5334001" cy="6286501"/>
            <a:chOff x="12700" y="12700"/>
            <a:chExt cx="5334000" cy="6286500"/>
          </a:xfrm>
        </p:grpSpPr>
        <p:graphicFrame>
          <p:nvGraphicFramePr>
            <p:cNvPr id="572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0" lastCol="0" lastRow="0" bandCol="0" bandRow="1" rtl="0">
                  <a:tableStyleId>{4C3C2611-4C71-4FC5-86AE-919BDF0F9419}</a:tableStyleId>
                </a:tblPr>
                <a:tblGrid>
                  <a:gridCol w="381000"/>
                  <a:gridCol w="381000"/>
                  <a:gridCol w="381000"/>
                  <a:gridCol w="381000"/>
                </a:tblGrid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1800"/>
                        </a:pPr>
                        <a:r>
                          <a:rPr sz="2200"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36676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573" name="Equation"/>
            <p:cNvSpPr txBox="1"/>
            <p:nvPr/>
          </p:nvSpPr>
          <p:spPr>
            <a:xfrm>
              <a:off x="882330" y="557860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74" name="Equation"/>
            <p:cNvSpPr txBox="1"/>
            <p:nvPr/>
          </p:nvSpPr>
          <p:spPr>
            <a:xfrm>
              <a:off x="118412" y="557860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575" name="Equation"/>
            <p:cNvSpPr txBox="1"/>
            <p:nvPr/>
          </p:nvSpPr>
          <p:spPr>
            <a:xfrm>
              <a:off x="502085" y="465658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76" name="Equation"/>
            <p:cNvSpPr txBox="1"/>
            <p:nvPr/>
          </p:nvSpPr>
          <p:spPr>
            <a:xfrm>
              <a:off x="1258450" y="449376"/>
              <a:ext cx="278251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77" name="Equation"/>
            <p:cNvSpPr txBox="1"/>
            <p:nvPr/>
          </p:nvSpPr>
          <p:spPr>
            <a:xfrm>
              <a:off x="52064" y="987654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578" name="Equation"/>
            <p:cNvSpPr txBox="1"/>
            <p:nvPr/>
          </p:nvSpPr>
          <p:spPr>
            <a:xfrm>
              <a:off x="502085" y="911454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79" name="Equation"/>
            <p:cNvSpPr txBox="1"/>
            <p:nvPr/>
          </p:nvSpPr>
          <p:spPr>
            <a:xfrm>
              <a:off x="932491" y="995655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80" name="Equation"/>
            <p:cNvSpPr txBox="1"/>
            <p:nvPr/>
          </p:nvSpPr>
          <p:spPr>
            <a:xfrm>
              <a:off x="1228363" y="895451"/>
              <a:ext cx="278250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81" name="Equation"/>
            <p:cNvSpPr txBox="1"/>
            <p:nvPr/>
          </p:nvSpPr>
          <p:spPr>
            <a:xfrm>
              <a:off x="67757" y="1428579"/>
              <a:ext cx="292264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82" name="Equation"/>
            <p:cNvSpPr txBox="1"/>
            <p:nvPr/>
          </p:nvSpPr>
          <p:spPr>
            <a:xfrm>
              <a:off x="445396" y="1350500"/>
              <a:ext cx="285211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83" name="Equation"/>
            <p:cNvSpPr txBox="1"/>
            <p:nvPr/>
          </p:nvSpPr>
          <p:spPr>
            <a:xfrm>
              <a:off x="932491" y="1443969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84" name="Equation"/>
            <p:cNvSpPr txBox="1"/>
            <p:nvPr/>
          </p:nvSpPr>
          <p:spPr>
            <a:xfrm>
              <a:off x="1228363" y="1339886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  <p:grpSp>
        <p:nvGrpSpPr>
          <p:cNvPr id="591" name="Group"/>
          <p:cNvGrpSpPr/>
          <p:nvPr/>
        </p:nvGrpSpPr>
        <p:grpSpPr>
          <a:xfrm>
            <a:off x="5679912" y="7548019"/>
            <a:ext cx="5334001" cy="6286501"/>
            <a:chOff x="12700" y="12700"/>
            <a:chExt cx="5334000" cy="6286500"/>
          </a:xfrm>
        </p:grpSpPr>
        <p:graphicFrame>
          <p:nvGraphicFramePr>
            <p:cNvPr id="586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508000"/>
                  <a:gridCol w="508000"/>
                </a:tblGrid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587" name="Equation"/>
            <p:cNvSpPr txBox="1"/>
            <p:nvPr/>
          </p:nvSpPr>
          <p:spPr>
            <a:xfrm>
              <a:off x="191009" y="497903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588" name="Equation"/>
            <p:cNvSpPr txBox="1"/>
            <p:nvPr/>
          </p:nvSpPr>
          <p:spPr>
            <a:xfrm>
              <a:off x="703765" y="405701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89" name="Equation"/>
            <p:cNvSpPr txBox="1"/>
            <p:nvPr/>
          </p:nvSpPr>
          <p:spPr>
            <a:xfrm>
              <a:off x="132508" y="888371"/>
              <a:ext cx="292263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90" name="Equation"/>
            <p:cNvSpPr txBox="1"/>
            <p:nvPr/>
          </p:nvSpPr>
          <p:spPr>
            <a:xfrm>
              <a:off x="647076" y="796169"/>
              <a:ext cx="285211" cy="359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</p:grpSp>
      <p:grpSp>
        <p:nvGrpSpPr>
          <p:cNvPr id="599" name="Group"/>
          <p:cNvGrpSpPr/>
          <p:nvPr/>
        </p:nvGrpSpPr>
        <p:grpSpPr>
          <a:xfrm>
            <a:off x="7266305" y="7548019"/>
            <a:ext cx="5334001" cy="6286501"/>
            <a:chOff x="12700" y="12700"/>
            <a:chExt cx="5334000" cy="6286500"/>
          </a:xfrm>
        </p:grpSpPr>
        <p:graphicFrame>
          <p:nvGraphicFramePr>
            <p:cNvPr id="592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508000"/>
                  <a:gridCol w="508000"/>
                </a:tblGrid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593" name="Equation"/>
            <p:cNvSpPr txBox="1"/>
            <p:nvPr/>
          </p:nvSpPr>
          <p:spPr>
            <a:xfrm>
              <a:off x="138730" y="423609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94" name="Equation"/>
            <p:cNvSpPr txBox="1"/>
            <p:nvPr/>
          </p:nvSpPr>
          <p:spPr>
            <a:xfrm>
              <a:off x="689451" y="497903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95" name="Equation"/>
            <p:cNvSpPr txBox="1"/>
            <p:nvPr/>
          </p:nvSpPr>
          <p:spPr>
            <a:xfrm>
              <a:off x="138730" y="804609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596" name="Equation"/>
            <p:cNvSpPr txBox="1"/>
            <p:nvPr/>
          </p:nvSpPr>
          <p:spPr>
            <a:xfrm>
              <a:off x="138730" y="1198309"/>
              <a:ext cx="285212" cy="359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597" name="Equation"/>
            <p:cNvSpPr txBox="1"/>
            <p:nvPr/>
          </p:nvSpPr>
          <p:spPr>
            <a:xfrm>
              <a:off x="689451" y="89215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598" name="Equation"/>
            <p:cNvSpPr txBox="1"/>
            <p:nvPr/>
          </p:nvSpPr>
          <p:spPr>
            <a:xfrm>
              <a:off x="689451" y="1290510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</p:grpSp>
      <p:grpSp>
        <p:nvGrpSpPr>
          <p:cNvPr id="607" name="Group"/>
          <p:cNvGrpSpPr/>
          <p:nvPr/>
        </p:nvGrpSpPr>
        <p:grpSpPr>
          <a:xfrm>
            <a:off x="8667992" y="7548019"/>
            <a:ext cx="5334001" cy="6286501"/>
            <a:chOff x="12700" y="12700"/>
            <a:chExt cx="5334000" cy="6286500"/>
          </a:xfrm>
        </p:grpSpPr>
        <p:graphicFrame>
          <p:nvGraphicFramePr>
            <p:cNvPr id="600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508000"/>
                  <a:gridCol w="508000"/>
                </a:tblGrid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601" name="Equation"/>
            <p:cNvSpPr txBox="1"/>
            <p:nvPr/>
          </p:nvSpPr>
          <p:spPr>
            <a:xfrm>
              <a:off x="138730" y="474409"/>
              <a:ext cx="251200" cy="263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02" name="Equation"/>
            <p:cNvSpPr txBox="1"/>
            <p:nvPr/>
          </p:nvSpPr>
          <p:spPr>
            <a:xfrm>
              <a:off x="689451" y="421703"/>
              <a:ext cx="278251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03" name="Equation"/>
            <p:cNvSpPr txBox="1"/>
            <p:nvPr/>
          </p:nvSpPr>
          <p:spPr>
            <a:xfrm>
              <a:off x="138730" y="893509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04" name="Equation"/>
            <p:cNvSpPr txBox="1"/>
            <p:nvPr/>
          </p:nvSpPr>
          <p:spPr>
            <a:xfrm>
              <a:off x="138730" y="1274509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05" name="Equation"/>
            <p:cNvSpPr txBox="1"/>
            <p:nvPr/>
          </p:nvSpPr>
          <p:spPr>
            <a:xfrm>
              <a:off x="689451" y="841358"/>
              <a:ext cx="278251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06" name="Equation"/>
            <p:cNvSpPr txBox="1"/>
            <p:nvPr/>
          </p:nvSpPr>
          <p:spPr>
            <a:xfrm>
              <a:off x="689451" y="1201610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Keys</a:t>
            </a:r>
          </a:p>
        </p:txBody>
      </p:sp>
      <p:sp>
        <p:nvSpPr>
          <p:cNvPr id="141" name="A superkey is a set of attributes in a table that determines all attribut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</a:t>
            </a:r>
            <a:r>
              <a:rPr b="1"/>
              <a:t>superkey</a:t>
            </a:r>
            <a:r>
              <a:t> is a set of attributes in a table that determines all attributes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R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(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85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b>
                  </m:sSub>
                  <m:r>
                    <a:rPr xmlns:a="http://schemas.openxmlformats.org/drawingml/2006/main" sz="385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)</m:t>
                  </m:r>
                </m:oMath>
              </m:oMathPara>
            </a14:m>
          </a:p>
          <a:p>
            <a:pPr lvl="2"/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sSub>
                      <m:e>
                        <m:r>
                          <a:rPr xmlns:a="http://schemas.openxmlformats.org/drawingml/2006/main" sz="3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xmlns:a="http://schemas.openxmlformats.org/drawingml/2006/main" sz="3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sSub>
                      <m:e>
                        <m:r>
                          <a:rPr xmlns:a="http://schemas.openxmlformats.org/drawingml/2006/main" sz="3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xmlns:a="http://schemas.openxmlformats.org/drawingml/2006/main" sz="3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sSub>
                      <m:e>
                        <m:r>
                          <a:rPr xmlns:a="http://schemas.openxmlformats.org/drawingml/2006/main" sz="3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a:rPr xmlns:a="http://schemas.openxmlformats.org/drawingml/2006/main" sz="3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</m:sub>
                </m:sSub>
              </m:oMath>
            </a14:m>
            <a:r>
              <a:t>  is a superkey if</a:t>
            </a:r>
          </a:p>
          <a:p>
            <a:pPr lvl="3"/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∀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j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: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sSub>
                        <m:e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sSub>
                        <m:e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,</m:t>
                  </m:r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…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sSub>
                        <m:e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sub>
                      </m:sSub>
                    </m:sub>
                  </m:sSub>
                  <m:r>
                    <a:rPr xmlns:a="http://schemas.openxmlformats.org/drawingml/2006/main" sz="39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⟶</m:t>
                  </m:r>
                  <m:sSub>
                    <m:e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j</m:t>
                      </m:r>
                    </m:sub>
                  </m:sSub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Chase Te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Chase Test</a:t>
            </a:r>
          </a:p>
        </p:txBody>
      </p:sp>
      <p:sp>
        <p:nvSpPr>
          <p:cNvPr id="610" name="Join these together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Join these together: </a:t>
            </a:r>
          </a:p>
          <a:p>
            <a:pPr/>
          </a:p>
          <a:p>
            <a:pPr/>
          </a:p>
          <a:p>
            <a:pPr/>
            <a:r>
              <a:t>Result has two additional rows </a:t>
            </a:r>
          </a:p>
          <a:p>
            <a:pPr/>
          </a:p>
          <a:p>
            <a:pPr/>
          </a:p>
          <a:p>
            <a:pPr/>
          </a:p>
          <a:p>
            <a:pPr/>
            <a:r>
              <a:t>The decomposition is not loss-less! </a:t>
            </a:r>
          </a:p>
        </p:txBody>
      </p:sp>
      <p:grpSp>
        <p:nvGrpSpPr>
          <p:cNvPr id="616" name="Group"/>
          <p:cNvGrpSpPr/>
          <p:nvPr/>
        </p:nvGrpSpPr>
        <p:grpSpPr>
          <a:xfrm>
            <a:off x="6032043" y="2603500"/>
            <a:ext cx="5334001" cy="6286500"/>
            <a:chOff x="12700" y="12700"/>
            <a:chExt cx="5334000" cy="6286500"/>
          </a:xfrm>
        </p:grpSpPr>
        <p:graphicFrame>
          <p:nvGraphicFramePr>
            <p:cNvPr id="611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508000"/>
                  <a:gridCol w="508000"/>
                </a:tblGrid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612" name="Equation"/>
            <p:cNvSpPr txBox="1"/>
            <p:nvPr/>
          </p:nvSpPr>
          <p:spPr>
            <a:xfrm>
              <a:off x="191009" y="497903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613" name="Equation"/>
            <p:cNvSpPr txBox="1"/>
            <p:nvPr/>
          </p:nvSpPr>
          <p:spPr>
            <a:xfrm>
              <a:off x="703765" y="405701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614" name="Equation"/>
            <p:cNvSpPr txBox="1"/>
            <p:nvPr/>
          </p:nvSpPr>
          <p:spPr>
            <a:xfrm>
              <a:off x="132508" y="888371"/>
              <a:ext cx="292263" cy="2673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15" name="Equation"/>
            <p:cNvSpPr txBox="1"/>
            <p:nvPr/>
          </p:nvSpPr>
          <p:spPr>
            <a:xfrm>
              <a:off x="647076" y="796169"/>
              <a:ext cx="285211" cy="359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</p:grpSp>
      <p:grpSp>
        <p:nvGrpSpPr>
          <p:cNvPr id="624" name="Group"/>
          <p:cNvGrpSpPr/>
          <p:nvPr/>
        </p:nvGrpSpPr>
        <p:grpSpPr>
          <a:xfrm>
            <a:off x="8027997" y="2616200"/>
            <a:ext cx="5334001" cy="6286500"/>
            <a:chOff x="12700" y="12700"/>
            <a:chExt cx="5334000" cy="6286500"/>
          </a:xfrm>
        </p:grpSpPr>
        <p:graphicFrame>
          <p:nvGraphicFramePr>
            <p:cNvPr id="617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508000"/>
                  <a:gridCol w="508000"/>
                </a:tblGrid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618" name="Equation"/>
            <p:cNvSpPr txBox="1"/>
            <p:nvPr/>
          </p:nvSpPr>
          <p:spPr>
            <a:xfrm>
              <a:off x="138730" y="423609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619" name="Equation"/>
            <p:cNvSpPr txBox="1"/>
            <p:nvPr/>
          </p:nvSpPr>
          <p:spPr>
            <a:xfrm>
              <a:off x="689451" y="497903"/>
              <a:ext cx="25120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20" name="Equation"/>
            <p:cNvSpPr txBox="1"/>
            <p:nvPr/>
          </p:nvSpPr>
          <p:spPr>
            <a:xfrm>
              <a:off x="138730" y="804609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621" name="Equation"/>
            <p:cNvSpPr txBox="1"/>
            <p:nvPr/>
          </p:nvSpPr>
          <p:spPr>
            <a:xfrm>
              <a:off x="138730" y="1198309"/>
              <a:ext cx="285212" cy="359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22" name="Equation"/>
            <p:cNvSpPr txBox="1"/>
            <p:nvPr/>
          </p:nvSpPr>
          <p:spPr>
            <a:xfrm>
              <a:off x="689451" y="89215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23" name="Equation"/>
            <p:cNvSpPr txBox="1"/>
            <p:nvPr/>
          </p:nvSpPr>
          <p:spPr>
            <a:xfrm>
              <a:off x="689451" y="1290510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</p:grpSp>
      <p:grpSp>
        <p:nvGrpSpPr>
          <p:cNvPr id="632" name="Group"/>
          <p:cNvGrpSpPr/>
          <p:nvPr/>
        </p:nvGrpSpPr>
        <p:grpSpPr>
          <a:xfrm>
            <a:off x="9702724" y="2620749"/>
            <a:ext cx="5334001" cy="6286501"/>
            <a:chOff x="12700" y="12700"/>
            <a:chExt cx="5334000" cy="6286500"/>
          </a:xfrm>
        </p:grpSpPr>
        <p:graphicFrame>
          <p:nvGraphicFramePr>
            <p:cNvPr id="625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508000"/>
                  <a:gridCol w="508000"/>
                </a:tblGrid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8100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626" name="Equation"/>
            <p:cNvSpPr txBox="1"/>
            <p:nvPr/>
          </p:nvSpPr>
          <p:spPr>
            <a:xfrm>
              <a:off x="138730" y="474409"/>
              <a:ext cx="251200" cy="263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27" name="Equation"/>
            <p:cNvSpPr txBox="1"/>
            <p:nvPr/>
          </p:nvSpPr>
          <p:spPr>
            <a:xfrm>
              <a:off x="689451" y="421703"/>
              <a:ext cx="278251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28" name="Equation"/>
            <p:cNvSpPr txBox="1"/>
            <p:nvPr/>
          </p:nvSpPr>
          <p:spPr>
            <a:xfrm>
              <a:off x="138730" y="893509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29" name="Equation"/>
            <p:cNvSpPr txBox="1"/>
            <p:nvPr/>
          </p:nvSpPr>
          <p:spPr>
            <a:xfrm>
              <a:off x="138730" y="1274509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30" name="Equation"/>
            <p:cNvSpPr txBox="1"/>
            <p:nvPr/>
          </p:nvSpPr>
          <p:spPr>
            <a:xfrm>
              <a:off x="689451" y="841358"/>
              <a:ext cx="278251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31" name="Equation"/>
            <p:cNvSpPr txBox="1"/>
            <p:nvPr/>
          </p:nvSpPr>
          <p:spPr>
            <a:xfrm>
              <a:off x="689451" y="1201610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</p:grpSp>
      <p:graphicFrame>
        <p:nvGraphicFramePr>
          <p:cNvPr id="633" name="Table"/>
          <p:cNvGraphicFramePr/>
          <p:nvPr/>
        </p:nvGraphicFramePr>
        <p:xfrm>
          <a:off x="7658024" y="5452634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508000"/>
                <a:gridCol w="508000"/>
                <a:gridCol w="508000"/>
                <a:gridCol w="508000"/>
              </a:tblGrid>
              <a:tr h="381000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8100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634" name="Equation"/>
          <p:cNvSpPr txBox="1"/>
          <p:nvPr/>
        </p:nvSpPr>
        <p:spPr>
          <a:xfrm>
            <a:off x="7840036" y="5947934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635" name="Equation"/>
          <p:cNvSpPr txBox="1"/>
          <p:nvPr/>
        </p:nvSpPr>
        <p:spPr>
          <a:xfrm>
            <a:off x="8364166" y="5866337"/>
            <a:ext cx="171832" cy="264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636" name="Equation"/>
          <p:cNvSpPr txBox="1"/>
          <p:nvPr/>
        </p:nvSpPr>
        <p:spPr>
          <a:xfrm>
            <a:off x="8805498" y="5947934"/>
            <a:ext cx="251200" cy="26354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637" name="Equation"/>
          <p:cNvSpPr txBox="1"/>
          <p:nvPr/>
        </p:nvSpPr>
        <p:spPr>
          <a:xfrm>
            <a:off x="9326198" y="5858891"/>
            <a:ext cx="278251" cy="35574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638" name="Equation"/>
          <p:cNvSpPr txBox="1"/>
          <p:nvPr/>
        </p:nvSpPr>
        <p:spPr>
          <a:xfrm>
            <a:off x="7840036" y="6332093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639" name="Equation"/>
          <p:cNvSpPr txBox="1"/>
          <p:nvPr/>
        </p:nvSpPr>
        <p:spPr>
          <a:xfrm>
            <a:off x="8364166" y="6250495"/>
            <a:ext cx="171832" cy="26479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640" name="Equation"/>
          <p:cNvSpPr txBox="1"/>
          <p:nvPr/>
        </p:nvSpPr>
        <p:spPr>
          <a:xfrm>
            <a:off x="8843598" y="6332093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641" name="Equation"/>
          <p:cNvSpPr txBox="1"/>
          <p:nvPr/>
        </p:nvSpPr>
        <p:spPr>
          <a:xfrm>
            <a:off x="9302075" y="6239891"/>
            <a:ext cx="278251" cy="35574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642" name="Equation"/>
          <p:cNvSpPr txBox="1"/>
          <p:nvPr/>
        </p:nvSpPr>
        <p:spPr>
          <a:xfrm>
            <a:off x="7840036" y="6713093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643" name="Equation"/>
          <p:cNvSpPr txBox="1"/>
          <p:nvPr/>
        </p:nvSpPr>
        <p:spPr>
          <a:xfrm>
            <a:off x="8364166" y="6631495"/>
            <a:ext cx="171832" cy="26479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644" name="Equation"/>
          <p:cNvSpPr txBox="1"/>
          <p:nvPr/>
        </p:nvSpPr>
        <p:spPr>
          <a:xfrm>
            <a:off x="8843598" y="6713093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645" name="Equation"/>
          <p:cNvSpPr txBox="1"/>
          <p:nvPr/>
        </p:nvSpPr>
        <p:spPr>
          <a:xfrm>
            <a:off x="9302075" y="6620891"/>
            <a:ext cx="195454" cy="2655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000"/>
          </a:p>
        </p:txBody>
      </p:sp>
      <p:sp>
        <p:nvSpPr>
          <p:cNvPr id="646" name="Equation"/>
          <p:cNvSpPr txBox="1"/>
          <p:nvPr/>
        </p:nvSpPr>
        <p:spPr>
          <a:xfrm>
            <a:off x="7840036" y="7068836"/>
            <a:ext cx="292264" cy="26733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647" name="Equation"/>
          <p:cNvSpPr txBox="1"/>
          <p:nvPr/>
        </p:nvSpPr>
        <p:spPr>
          <a:xfrm>
            <a:off x="8364166" y="6987239"/>
            <a:ext cx="285212" cy="35953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648" name="Equation"/>
          <p:cNvSpPr txBox="1"/>
          <p:nvPr/>
        </p:nvSpPr>
        <p:spPr>
          <a:xfrm>
            <a:off x="8843598" y="7068836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649" name="Equation"/>
          <p:cNvSpPr txBox="1"/>
          <p:nvPr/>
        </p:nvSpPr>
        <p:spPr>
          <a:xfrm>
            <a:off x="9302075" y="6976634"/>
            <a:ext cx="278251" cy="355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650" name="Equation"/>
          <p:cNvSpPr txBox="1"/>
          <p:nvPr/>
        </p:nvSpPr>
        <p:spPr>
          <a:xfrm>
            <a:off x="7864159" y="7449836"/>
            <a:ext cx="292263" cy="26733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651" name="Equation"/>
          <p:cNvSpPr txBox="1"/>
          <p:nvPr/>
        </p:nvSpPr>
        <p:spPr>
          <a:xfrm>
            <a:off x="8388288" y="7368239"/>
            <a:ext cx="285212" cy="35953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652" name="Equation"/>
          <p:cNvSpPr txBox="1"/>
          <p:nvPr/>
        </p:nvSpPr>
        <p:spPr>
          <a:xfrm>
            <a:off x="8867720" y="7449836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653" name="Equation"/>
          <p:cNvSpPr txBox="1"/>
          <p:nvPr/>
        </p:nvSpPr>
        <p:spPr>
          <a:xfrm>
            <a:off x="9326198" y="7357634"/>
            <a:ext cx="195454" cy="2655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56" name="Let   be decomposed into  ,  ,  . Assume FDs  ,  ,  .  Is the decomposition lossless?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Let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be decomposed into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. Assume FDs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.  Is the decomposition lossless?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59" name="Let   be decomposed into  ,  ,  . Assume FDs  ,  ,  .  Is the decomposition lossless?"/>
          <p:cNvSpPr txBox="1"/>
          <p:nvPr>
            <p:ph type="body" idx="1"/>
          </p:nvPr>
        </p:nvSpPr>
        <p:spPr>
          <a:xfrm>
            <a:off x="952500" y="259715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Let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be decomposed into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. Assume FDs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.  Is the decomposition lossless?</a:t>
            </a:r>
          </a:p>
        </p:txBody>
      </p:sp>
      <p:grpSp>
        <p:nvGrpSpPr>
          <p:cNvPr id="676" name="Group"/>
          <p:cNvGrpSpPr/>
          <p:nvPr/>
        </p:nvGrpSpPr>
        <p:grpSpPr>
          <a:xfrm>
            <a:off x="5203177" y="5258046"/>
            <a:ext cx="5334001" cy="6286501"/>
            <a:chOff x="12700" y="12700"/>
            <a:chExt cx="5334000" cy="6286500"/>
          </a:xfrm>
        </p:grpSpPr>
        <p:graphicFrame>
          <p:nvGraphicFramePr>
            <p:cNvPr id="660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444500"/>
                  <a:gridCol w="444500"/>
                  <a:gridCol w="444500"/>
                  <a:gridCol w="444500"/>
                  <a:gridCol w="444500"/>
                </a:tblGrid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E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661" name="Equation"/>
            <p:cNvSpPr txBox="1"/>
            <p:nvPr/>
          </p:nvSpPr>
          <p:spPr>
            <a:xfrm>
              <a:off x="135297" y="64652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662" name="Equation"/>
            <p:cNvSpPr txBox="1"/>
            <p:nvPr/>
          </p:nvSpPr>
          <p:spPr>
            <a:xfrm>
              <a:off x="571500" y="580353"/>
              <a:ext cx="171831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663" name="Equation"/>
            <p:cNvSpPr txBox="1"/>
            <p:nvPr/>
          </p:nvSpPr>
          <p:spPr>
            <a:xfrm>
              <a:off x="1049150" y="651854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64" name="Equation"/>
            <p:cNvSpPr txBox="1"/>
            <p:nvPr/>
          </p:nvSpPr>
          <p:spPr>
            <a:xfrm>
              <a:off x="1480446" y="564351"/>
              <a:ext cx="278250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65" name="Equation"/>
            <p:cNvSpPr txBox="1"/>
            <p:nvPr/>
          </p:nvSpPr>
          <p:spPr>
            <a:xfrm>
              <a:off x="1879600" y="656553"/>
              <a:ext cx="250818" cy="263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66" name="Equation"/>
            <p:cNvSpPr txBox="1"/>
            <p:nvPr/>
          </p:nvSpPr>
          <p:spPr>
            <a:xfrm>
              <a:off x="68950" y="1101708"/>
              <a:ext cx="307957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67" name="Equation"/>
            <p:cNvSpPr txBox="1"/>
            <p:nvPr/>
          </p:nvSpPr>
          <p:spPr>
            <a:xfrm>
              <a:off x="573379" y="1047606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668" name="Equation"/>
            <p:cNvSpPr txBox="1"/>
            <p:nvPr/>
          </p:nvSpPr>
          <p:spPr>
            <a:xfrm>
              <a:off x="1049150" y="110170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69" name="Equation"/>
            <p:cNvSpPr txBox="1"/>
            <p:nvPr/>
          </p:nvSpPr>
          <p:spPr>
            <a:xfrm>
              <a:off x="1467486" y="1021444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670" name="Equation"/>
            <p:cNvSpPr txBox="1"/>
            <p:nvPr/>
          </p:nvSpPr>
          <p:spPr>
            <a:xfrm>
              <a:off x="1868779" y="1101708"/>
              <a:ext cx="27246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71" name="Equation"/>
            <p:cNvSpPr txBox="1"/>
            <p:nvPr/>
          </p:nvSpPr>
          <p:spPr>
            <a:xfrm>
              <a:off x="135297" y="1642511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672" name="Equation"/>
            <p:cNvSpPr txBox="1"/>
            <p:nvPr/>
          </p:nvSpPr>
          <p:spPr>
            <a:xfrm>
              <a:off x="519814" y="1565659"/>
              <a:ext cx="285212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73" name="Equation"/>
            <p:cNvSpPr txBox="1"/>
            <p:nvPr/>
          </p:nvSpPr>
          <p:spPr>
            <a:xfrm>
              <a:off x="1014281" y="1610931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74" name="Equation"/>
            <p:cNvSpPr txBox="1"/>
            <p:nvPr/>
          </p:nvSpPr>
          <p:spPr>
            <a:xfrm>
              <a:off x="1418891" y="1517463"/>
              <a:ext cx="292645" cy="359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75" name="Equation"/>
            <p:cNvSpPr txBox="1"/>
            <p:nvPr/>
          </p:nvSpPr>
          <p:spPr>
            <a:xfrm>
              <a:off x="1943100" y="1642511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679" name="Let   be decomposed into  ,  ,  . Assume FDs  ,  ,  .  Is the decomposition lossless?…"/>
          <p:cNvSpPr txBox="1"/>
          <p:nvPr>
            <p:ph type="body" idx="1"/>
          </p:nvPr>
        </p:nvSpPr>
        <p:spPr>
          <a:xfrm>
            <a:off x="778892" y="2413000"/>
            <a:ext cx="1109980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Let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be decomposed into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. Assume FDs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.  Is the decomposition lossless?</a:t>
            </a:r>
          </a:p>
          <a:p>
            <a:pPr lvl="1"/>
            <a:r>
              <a:t>Use FD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</a:p>
        </p:txBody>
      </p:sp>
      <p:grpSp>
        <p:nvGrpSpPr>
          <p:cNvPr id="696" name="Group"/>
          <p:cNvGrpSpPr/>
          <p:nvPr/>
        </p:nvGrpSpPr>
        <p:grpSpPr>
          <a:xfrm>
            <a:off x="5217542" y="6171768"/>
            <a:ext cx="5334001" cy="6286501"/>
            <a:chOff x="12700" y="12700"/>
            <a:chExt cx="5334000" cy="6286500"/>
          </a:xfrm>
        </p:grpSpPr>
        <p:graphicFrame>
          <p:nvGraphicFramePr>
            <p:cNvPr id="680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444500"/>
                  <a:gridCol w="444500"/>
                  <a:gridCol w="444500"/>
                  <a:gridCol w="444500"/>
                  <a:gridCol w="444500"/>
                </a:tblGrid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E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681" name="Equation"/>
            <p:cNvSpPr txBox="1"/>
            <p:nvPr/>
          </p:nvSpPr>
          <p:spPr>
            <a:xfrm>
              <a:off x="135297" y="64652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FF26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>
                <a:solidFill>
                  <a:srgbClr val="FF2600"/>
                </a:solidFill>
              </a:endParaRPr>
            </a:p>
          </p:txBody>
        </p:sp>
        <p:sp>
          <p:nvSpPr>
            <p:cNvPr id="682" name="Equation"/>
            <p:cNvSpPr txBox="1"/>
            <p:nvPr/>
          </p:nvSpPr>
          <p:spPr>
            <a:xfrm>
              <a:off x="571500" y="580353"/>
              <a:ext cx="171831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683" name="Equation"/>
            <p:cNvSpPr txBox="1"/>
            <p:nvPr/>
          </p:nvSpPr>
          <p:spPr>
            <a:xfrm>
              <a:off x="1049150" y="651854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84" name="Equation"/>
            <p:cNvSpPr txBox="1"/>
            <p:nvPr/>
          </p:nvSpPr>
          <p:spPr>
            <a:xfrm>
              <a:off x="1480446" y="564351"/>
              <a:ext cx="278250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FF26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FF2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>
                <a:solidFill>
                  <a:srgbClr val="FF2600"/>
                </a:solidFill>
              </a:endParaRPr>
            </a:p>
          </p:txBody>
        </p:sp>
        <p:sp>
          <p:nvSpPr>
            <p:cNvPr id="685" name="Equation"/>
            <p:cNvSpPr txBox="1"/>
            <p:nvPr/>
          </p:nvSpPr>
          <p:spPr>
            <a:xfrm>
              <a:off x="1879600" y="656553"/>
              <a:ext cx="250818" cy="263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86" name="Equation"/>
            <p:cNvSpPr txBox="1"/>
            <p:nvPr/>
          </p:nvSpPr>
          <p:spPr>
            <a:xfrm>
              <a:off x="68950" y="1101708"/>
              <a:ext cx="307957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87" name="Equation"/>
            <p:cNvSpPr txBox="1"/>
            <p:nvPr/>
          </p:nvSpPr>
          <p:spPr>
            <a:xfrm>
              <a:off x="573379" y="1047606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688" name="Equation"/>
            <p:cNvSpPr txBox="1"/>
            <p:nvPr/>
          </p:nvSpPr>
          <p:spPr>
            <a:xfrm>
              <a:off x="1049150" y="110170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89" name="Equation"/>
            <p:cNvSpPr txBox="1"/>
            <p:nvPr/>
          </p:nvSpPr>
          <p:spPr>
            <a:xfrm>
              <a:off x="1467486" y="1021444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690" name="Equation"/>
            <p:cNvSpPr txBox="1"/>
            <p:nvPr/>
          </p:nvSpPr>
          <p:spPr>
            <a:xfrm>
              <a:off x="1868779" y="1101708"/>
              <a:ext cx="27246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91" name="Equation"/>
            <p:cNvSpPr txBox="1"/>
            <p:nvPr/>
          </p:nvSpPr>
          <p:spPr>
            <a:xfrm>
              <a:off x="135297" y="1642511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FF26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>
                <a:solidFill>
                  <a:srgbClr val="FF2600"/>
                </a:solidFill>
              </a:endParaRPr>
            </a:p>
          </p:txBody>
        </p:sp>
        <p:sp>
          <p:nvSpPr>
            <p:cNvPr id="692" name="Equation"/>
            <p:cNvSpPr txBox="1"/>
            <p:nvPr/>
          </p:nvSpPr>
          <p:spPr>
            <a:xfrm>
              <a:off x="519814" y="1565659"/>
              <a:ext cx="285212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693" name="Equation"/>
            <p:cNvSpPr txBox="1"/>
            <p:nvPr/>
          </p:nvSpPr>
          <p:spPr>
            <a:xfrm>
              <a:off x="1014281" y="1610931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694" name="Equation"/>
            <p:cNvSpPr txBox="1"/>
            <p:nvPr/>
          </p:nvSpPr>
          <p:spPr>
            <a:xfrm>
              <a:off x="1418891" y="1517463"/>
              <a:ext cx="278251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FF26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FF2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>
                <a:solidFill>
                  <a:srgbClr val="FF2600"/>
                </a:solidFill>
              </a:endParaRPr>
            </a:p>
          </p:txBody>
        </p:sp>
        <p:sp>
          <p:nvSpPr>
            <p:cNvPr id="695" name="Equation"/>
            <p:cNvSpPr txBox="1"/>
            <p:nvPr/>
          </p:nvSpPr>
          <p:spPr>
            <a:xfrm>
              <a:off x="1943100" y="1642511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/>
            </a:p>
          </p:txBody>
        </p:sp>
      </p:grpSp>
      <p:grpSp>
        <p:nvGrpSpPr>
          <p:cNvPr id="713" name="Group"/>
          <p:cNvGrpSpPr/>
          <p:nvPr/>
        </p:nvGrpSpPr>
        <p:grpSpPr>
          <a:xfrm>
            <a:off x="1336459" y="6171768"/>
            <a:ext cx="5334001" cy="6286501"/>
            <a:chOff x="12700" y="12700"/>
            <a:chExt cx="5334000" cy="6286500"/>
          </a:xfrm>
        </p:grpSpPr>
        <p:graphicFrame>
          <p:nvGraphicFramePr>
            <p:cNvPr id="697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444500"/>
                  <a:gridCol w="444500"/>
                  <a:gridCol w="444500"/>
                  <a:gridCol w="444500"/>
                  <a:gridCol w="444500"/>
                </a:tblGrid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E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698" name="Equation"/>
            <p:cNvSpPr txBox="1"/>
            <p:nvPr/>
          </p:nvSpPr>
          <p:spPr>
            <a:xfrm>
              <a:off x="135297" y="64652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699" name="Equation"/>
            <p:cNvSpPr txBox="1"/>
            <p:nvPr/>
          </p:nvSpPr>
          <p:spPr>
            <a:xfrm>
              <a:off x="571500" y="580353"/>
              <a:ext cx="171831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00" name="Equation"/>
            <p:cNvSpPr txBox="1"/>
            <p:nvPr/>
          </p:nvSpPr>
          <p:spPr>
            <a:xfrm>
              <a:off x="1049150" y="651854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01" name="Equation"/>
            <p:cNvSpPr txBox="1"/>
            <p:nvPr/>
          </p:nvSpPr>
          <p:spPr>
            <a:xfrm>
              <a:off x="1480446" y="564351"/>
              <a:ext cx="278250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02" name="Equation"/>
            <p:cNvSpPr txBox="1"/>
            <p:nvPr/>
          </p:nvSpPr>
          <p:spPr>
            <a:xfrm>
              <a:off x="1879600" y="656553"/>
              <a:ext cx="250818" cy="263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03" name="Equation"/>
            <p:cNvSpPr txBox="1"/>
            <p:nvPr/>
          </p:nvSpPr>
          <p:spPr>
            <a:xfrm>
              <a:off x="68950" y="1101708"/>
              <a:ext cx="307957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04" name="Equation"/>
            <p:cNvSpPr txBox="1"/>
            <p:nvPr/>
          </p:nvSpPr>
          <p:spPr>
            <a:xfrm>
              <a:off x="573379" y="1047606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05" name="Equation"/>
            <p:cNvSpPr txBox="1"/>
            <p:nvPr/>
          </p:nvSpPr>
          <p:spPr>
            <a:xfrm>
              <a:off x="1049150" y="110170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06" name="Equation"/>
            <p:cNvSpPr txBox="1"/>
            <p:nvPr/>
          </p:nvSpPr>
          <p:spPr>
            <a:xfrm>
              <a:off x="1467486" y="1021444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707" name="Equation"/>
            <p:cNvSpPr txBox="1"/>
            <p:nvPr/>
          </p:nvSpPr>
          <p:spPr>
            <a:xfrm>
              <a:off x="1868779" y="1101708"/>
              <a:ext cx="27246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08" name="Equation"/>
            <p:cNvSpPr txBox="1"/>
            <p:nvPr/>
          </p:nvSpPr>
          <p:spPr>
            <a:xfrm>
              <a:off x="135297" y="1642511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709" name="Equation"/>
            <p:cNvSpPr txBox="1"/>
            <p:nvPr/>
          </p:nvSpPr>
          <p:spPr>
            <a:xfrm>
              <a:off x="519814" y="1565659"/>
              <a:ext cx="285212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10" name="Equation"/>
            <p:cNvSpPr txBox="1"/>
            <p:nvPr/>
          </p:nvSpPr>
          <p:spPr>
            <a:xfrm>
              <a:off x="1014281" y="1610931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11" name="Equation"/>
            <p:cNvSpPr txBox="1"/>
            <p:nvPr/>
          </p:nvSpPr>
          <p:spPr>
            <a:xfrm>
              <a:off x="1418891" y="1517463"/>
              <a:ext cx="292645" cy="359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12" name="Equation"/>
            <p:cNvSpPr txBox="1"/>
            <p:nvPr/>
          </p:nvSpPr>
          <p:spPr>
            <a:xfrm>
              <a:off x="1943100" y="1642511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/>
            </a:p>
          </p:txBody>
        </p:sp>
      </p:grpSp>
      <p:sp>
        <p:nvSpPr>
          <p:cNvPr id="714" name="Arrow"/>
          <p:cNvSpPr/>
          <p:nvPr/>
        </p:nvSpPr>
        <p:spPr>
          <a:xfrm>
            <a:off x="3753250" y="6956393"/>
            <a:ext cx="1270001" cy="635001"/>
          </a:xfrm>
          <a:prstGeom prst="rightArrow">
            <a:avLst>
              <a:gd name="adj1" fmla="val 32000"/>
              <a:gd name="adj2" fmla="val 12800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717" name="Let   be decomposed into  ,  ,  . Assume FDs  ,  ,  .  Is the decomposition lossless?…"/>
          <p:cNvSpPr txBox="1"/>
          <p:nvPr>
            <p:ph type="body" idx="1"/>
          </p:nvPr>
        </p:nvSpPr>
        <p:spPr>
          <a:xfrm>
            <a:off x="778892" y="2413000"/>
            <a:ext cx="1109980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Let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be decomposed into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. Assume FDs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.  Is the decomposition lossless?</a:t>
            </a:r>
          </a:p>
          <a:p>
            <a:pPr lvl="1"/>
            <a:r>
              <a:t>Use FD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</a:p>
        </p:txBody>
      </p:sp>
      <p:grpSp>
        <p:nvGrpSpPr>
          <p:cNvPr id="734" name="Group"/>
          <p:cNvGrpSpPr/>
          <p:nvPr/>
        </p:nvGrpSpPr>
        <p:grpSpPr>
          <a:xfrm>
            <a:off x="5217542" y="6171768"/>
            <a:ext cx="5334001" cy="6286501"/>
            <a:chOff x="12700" y="12700"/>
            <a:chExt cx="5334000" cy="6286500"/>
          </a:xfrm>
        </p:grpSpPr>
        <p:graphicFrame>
          <p:nvGraphicFramePr>
            <p:cNvPr id="718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444500"/>
                  <a:gridCol w="444500"/>
                  <a:gridCol w="444500"/>
                  <a:gridCol w="444500"/>
                  <a:gridCol w="444500"/>
                </a:tblGrid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E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719" name="Equation"/>
            <p:cNvSpPr txBox="1"/>
            <p:nvPr/>
          </p:nvSpPr>
          <p:spPr>
            <a:xfrm>
              <a:off x="135297" y="64652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720" name="Equation"/>
            <p:cNvSpPr txBox="1"/>
            <p:nvPr/>
          </p:nvSpPr>
          <p:spPr>
            <a:xfrm>
              <a:off x="571500" y="580353"/>
              <a:ext cx="171831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21" name="Equation"/>
            <p:cNvSpPr txBox="1"/>
            <p:nvPr/>
          </p:nvSpPr>
          <p:spPr>
            <a:xfrm>
              <a:off x="1049150" y="651854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ED220B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>
                <a:solidFill>
                  <a:srgbClr val="EE220C"/>
                </a:solidFill>
              </a:endParaRPr>
            </a:p>
          </p:txBody>
        </p:sp>
        <p:sp>
          <p:nvSpPr>
            <p:cNvPr id="722" name="Equation"/>
            <p:cNvSpPr txBox="1"/>
            <p:nvPr/>
          </p:nvSpPr>
          <p:spPr>
            <a:xfrm>
              <a:off x="1480446" y="564351"/>
              <a:ext cx="278250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23" name="Equation"/>
            <p:cNvSpPr txBox="1"/>
            <p:nvPr/>
          </p:nvSpPr>
          <p:spPr>
            <a:xfrm>
              <a:off x="1917700" y="656553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ED220B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>
                <a:solidFill>
                  <a:srgbClr val="EE220C"/>
                </a:solidFill>
              </a:endParaRPr>
            </a:p>
          </p:txBody>
        </p:sp>
        <p:sp>
          <p:nvSpPr>
            <p:cNvPr id="724" name="Equation"/>
            <p:cNvSpPr txBox="1"/>
            <p:nvPr/>
          </p:nvSpPr>
          <p:spPr>
            <a:xfrm>
              <a:off x="68950" y="1101708"/>
              <a:ext cx="307957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25" name="Equation"/>
            <p:cNvSpPr txBox="1"/>
            <p:nvPr/>
          </p:nvSpPr>
          <p:spPr>
            <a:xfrm>
              <a:off x="573379" y="1047606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26" name="Equation"/>
            <p:cNvSpPr txBox="1"/>
            <p:nvPr/>
          </p:nvSpPr>
          <p:spPr>
            <a:xfrm>
              <a:off x="1049150" y="110170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27" name="Equation"/>
            <p:cNvSpPr txBox="1"/>
            <p:nvPr/>
          </p:nvSpPr>
          <p:spPr>
            <a:xfrm>
              <a:off x="1467486" y="1021444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728" name="Equation"/>
            <p:cNvSpPr txBox="1"/>
            <p:nvPr/>
          </p:nvSpPr>
          <p:spPr>
            <a:xfrm>
              <a:off x="1868779" y="1101708"/>
              <a:ext cx="27246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29" name="Equation"/>
            <p:cNvSpPr txBox="1"/>
            <p:nvPr/>
          </p:nvSpPr>
          <p:spPr>
            <a:xfrm>
              <a:off x="135297" y="1642511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730" name="Equation"/>
            <p:cNvSpPr txBox="1"/>
            <p:nvPr/>
          </p:nvSpPr>
          <p:spPr>
            <a:xfrm>
              <a:off x="519814" y="1565659"/>
              <a:ext cx="285212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31" name="Equation"/>
            <p:cNvSpPr txBox="1"/>
            <p:nvPr/>
          </p:nvSpPr>
          <p:spPr>
            <a:xfrm>
              <a:off x="1014281" y="1610931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ED220B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>
                <a:solidFill>
                  <a:srgbClr val="EE220C"/>
                </a:solidFill>
              </a:endParaRPr>
            </a:p>
          </p:txBody>
        </p:sp>
        <p:sp>
          <p:nvSpPr>
            <p:cNvPr id="732" name="Equation"/>
            <p:cNvSpPr txBox="1"/>
            <p:nvPr/>
          </p:nvSpPr>
          <p:spPr>
            <a:xfrm>
              <a:off x="1418891" y="1517463"/>
              <a:ext cx="278251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33" name="Equation"/>
            <p:cNvSpPr txBox="1"/>
            <p:nvPr/>
          </p:nvSpPr>
          <p:spPr>
            <a:xfrm>
              <a:off x="1943100" y="1642511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ED220B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>
                <a:solidFill>
                  <a:srgbClr val="EE220C"/>
                </a:solidFill>
              </a:endParaRPr>
            </a:p>
          </p:txBody>
        </p:sp>
      </p:grpSp>
      <p:grpSp>
        <p:nvGrpSpPr>
          <p:cNvPr id="751" name="Group"/>
          <p:cNvGrpSpPr/>
          <p:nvPr/>
        </p:nvGrpSpPr>
        <p:grpSpPr>
          <a:xfrm>
            <a:off x="1350823" y="6171768"/>
            <a:ext cx="5334001" cy="6286501"/>
            <a:chOff x="12700" y="12700"/>
            <a:chExt cx="5334000" cy="6286500"/>
          </a:xfrm>
        </p:grpSpPr>
        <p:graphicFrame>
          <p:nvGraphicFramePr>
            <p:cNvPr id="735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444500"/>
                  <a:gridCol w="444500"/>
                  <a:gridCol w="444500"/>
                  <a:gridCol w="444500"/>
                  <a:gridCol w="444500"/>
                </a:tblGrid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E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736" name="Equation"/>
            <p:cNvSpPr txBox="1"/>
            <p:nvPr/>
          </p:nvSpPr>
          <p:spPr>
            <a:xfrm>
              <a:off x="135297" y="64652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FF26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>
                <a:solidFill>
                  <a:srgbClr val="FF2600"/>
                </a:solidFill>
              </a:endParaRPr>
            </a:p>
          </p:txBody>
        </p:sp>
        <p:sp>
          <p:nvSpPr>
            <p:cNvPr id="737" name="Equation"/>
            <p:cNvSpPr txBox="1"/>
            <p:nvPr/>
          </p:nvSpPr>
          <p:spPr>
            <a:xfrm>
              <a:off x="571500" y="580353"/>
              <a:ext cx="171831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38" name="Equation"/>
            <p:cNvSpPr txBox="1"/>
            <p:nvPr/>
          </p:nvSpPr>
          <p:spPr>
            <a:xfrm>
              <a:off x="1049150" y="651854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39" name="Equation"/>
            <p:cNvSpPr txBox="1"/>
            <p:nvPr/>
          </p:nvSpPr>
          <p:spPr>
            <a:xfrm>
              <a:off x="1480446" y="564351"/>
              <a:ext cx="278250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FF26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FF2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>
                <a:solidFill>
                  <a:srgbClr val="FF2600"/>
                </a:solidFill>
              </a:endParaRPr>
            </a:p>
          </p:txBody>
        </p:sp>
        <p:sp>
          <p:nvSpPr>
            <p:cNvPr id="740" name="Equation"/>
            <p:cNvSpPr txBox="1"/>
            <p:nvPr/>
          </p:nvSpPr>
          <p:spPr>
            <a:xfrm>
              <a:off x="1879600" y="656553"/>
              <a:ext cx="250818" cy="263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41" name="Equation"/>
            <p:cNvSpPr txBox="1"/>
            <p:nvPr/>
          </p:nvSpPr>
          <p:spPr>
            <a:xfrm>
              <a:off x="68950" y="1101708"/>
              <a:ext cx="307957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42" name="Equation"/>
            <p:cNvSpPr txBox="1"/>
            <p:nvPr/>
          </p:nvSpPr>
          <p:spPr>
            <a:xfrm>
              <a:off x="573379" y="1047606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43" name="Equation"/>
            <p:cNvSpPr txBox="1"/>
            <p:nvPr/>
          </p:nvSpPr>
          <p:spPr>
            <a:xfrm>
              <a:off x="1049150" y="110170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44" name="Equation"/>
            <p:cNvSpPr txBox="1"/>
            <p:nvPr/>
          </p:nvSpPr>
          <p:spPr>
            <a:xfrm>
              <a:off x="1467486" y="1021444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745" name="Equation"/>
            <p:cNvSpPr txBox="1"/>
            <p:nvPr/>
          </p:nvSpPr>
          <p:spPr>
            <a:xfrm>
              <a:off x="1868779" y="1101708"/>
              <a:ext cx="27246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46" name="Equation"/>
            <p:cNvSpPr txBox="1"/>
            <p:nvPr/>
          </p:nvSpPr>
          <p:spPr>
            <a:xfrm>
              <a:off x="135297" y="1642511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FF26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>
                <a:solidFill>
                  <a:srgbClr val="FF2600"/>
                </a:solidFill>
              </a:endParaRPr>
            </a:p>
          </p:txBody>
        </p:sp>
        <p:sp>
          <p:nvSpPr>
            <p:cNvPr id="747" name="Equation"/>
            <p:cNvSpPr txBox="1"/>
            <p:nvPr/>
          </p:nvSpPr>
          <p:spPr>
            <a:xfrm>
              <a:off x="519814" y="1565659"/>
              <a:ext cx="285212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48" name="Equation"/>
            <p:cNvSpPr txBox="1"/>
            <p:nvPr/>
          </p:nvSpPr>
          <p:spPr>
            <a:xfrm>
              <a:off x="1014281" y="1610931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49" name="Equation"/>
            <p:cNvSpPr txBox="1"/>
            <p:nvPr/>
          </p:nvSpPr>
          <p:spPr>
            <a:xfrm>
              <a:off x="1418891" y="1517463"/>
              <a:ext cx="278251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FF26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FF26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>
                <a:solidFill>
                  <a:srgbClr val="FF2600"/>
                </a:solidFill>
              </a:endParaRPr>
            </a:p>
          </p:txBody>
        </p:sp>
        <p:sp>
          <p:nvSpPr>
            <p:cNvPr id="750" name="Equation"/>
            <p:cNvSpPr txBox="1"/>
            <p:nvPr/>
          </p:nvSpPr>
          <p:spPr>
            <a:xfrm>
              <a:off x="1943100" y="1642511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/>
            </a:p>
          </p:txBody>
        </p:sp>
      </p:grpSp>
      <p:sp>
        <p:nvSpPr>
          <p:cNvPr id="752" name="Arrow"/>
          <p:cNvSpPr/>
          <p:nvPr/>
        </p:nvSpPr>
        <p:spPr>
          <a:xfrm>
            <a:off x="3753250" y="6956393"/>
            <a:ext cx="1270001" cy="635001"/>
          </a:xfrm>
          <a:prstGeom prst="rightArrow">
            <a:avLst>
              <a:gd name="adj1" fmla="val 32000"/>
              <a:gd name="adj2" fmla="val 12800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755" name="Let   be decomposed into  ,  ,  . Assume FDs  ,  ,  .  Is the decomposition lossless?…"/>
          <p:cNvSpPr txBox="1"/>
          <p:nvPr>
            <p:ph type="body" idx="1"/>
          </p:nvPr>
        </p:nvSpPr>
        <p:spPr>
          <a:xfrm>
            <a:off x="778892" y="2413000"/>
            <a:ext cx="11099801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Let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be decomposed into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40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. Assume FDs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.  Is the decomposition lossless?</a:t>
            </a:r>
          </a:p>
          <a:p>
            <a:pPr lvl="1"/>
            <a:r>
              <a:t>Cannot use FD 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</a:p>
        </p:txBody>
      </p:sp>
      <p:grpSp>
        <p:nvGrpSpPr>
          <p:cNvPr id="772" name="Group"/>
          <p:cNvGrpSpPr/>
          <p:nvPr/>
        </p:nvGrpSpPr>
        <p:grpSpPr>
          <a:xfrm>
            <a:off x="5217542" y="6171768"/>
            <a:ext cx="5334001" cy="6286501"/>
            <a:chOff x="12700" y="12700"/>
            <a:chExt cx="5334000" cy="6286500"/>
          </a:xfrm>
        </p:grpSpPr>
        <p:graphicFrame>
          <p:nvGraphicFramePr>
            <p:cNvPr id="756" name="Table"/>
            <p:cNvGraphicFramePr/>
            <p:nvPr/>
          </p:nvGraphicFramePr>
          <p:xfrm>
            <a:off x="12700" y="12700"/>
            <a:ext cx="5334000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444500"/>
                  <a:gridCol w="444500"/>
                  <a:gridCol w="444500"/>
                  <a:gridCol w="444500"/>
                  <a:gridCol w="444500"/>
                </a:tblGrid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E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757" name="Equation"/>
            <p:cNvSpPr txBox="1"/>
            <p:nvPr/>
          </p:nvSpPr>
          <p:spPr>
            <a:xfrm>
              <a:off x="135297" y="64652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758" name="Equation"/>
            <p:cNvSpPr txBox="1"/>
            <p:nvPr/>
          </p:nvSpPr>
          <p:spPr>
            <a:xfrm>
              <a:off x="571500" y="580353"/>
              <a:ext cx="171831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59" name="Equation"/>
            <p:cNvSpPr txBox="1"/>
            <p:nvPr/>
          </p:nvSpPr>
          <p:spPr>
            <a:xfrm>
              <a:off x="1049150" y="651854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60" name="Equation"/>
            <p:cNvSpPr txBox="1"/>
            <p:nvPr/>
          </p:nvSpPr>
          <p:spPr>
            <a:xfrm>
              <a:off x="1480446" y="564351"/>
              <a:ext cx="278250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61" name="Equation"/>
            <p:cNvSpPr txBox="1"/>
            <p:nvPr/>
          </p:nvSpPr>
          <p:spPr>
            <a:xfrm>
              <a:off x="1917700" y="656553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/>
            </a:p>
          </p:txBody>
        </p:sp>
        <p:sp>
          <p:nvSpPr>
            <p:cNvPr id="762" name="Equation"/>
            <p:cNvSpPr txBox="1"/>
            <p:nvPr/>
          </p:nvSpPr>
          <p:spPr>
            <a:xfrm>
              <a:off x="68950" y="1101708"/>
              <a:ext cx="307957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63" name="Equation"/>
            <p:cNvSpPr txBox="1"/>
            <p:nvPr/>
          </p:nvSpPr>
          <p:spPr>
            <a:xfrm>
              <a:off x="573379" y="1047606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64" name="Equation"/>
            <p:cNvSpPr txBox="1"/>
            <p:nvPr/>
          </p:nvSpPr>
          <p:spPr>
            <a:xfrm>
              <a:off x="1049150" y="110170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65" name="Equation"/>
            <p:cNvSpPr txBox="1"/>
            <p:nvPr/>
          </p:nvSpPr>
          <p:spPr>
            <a:xfrm>
              <a:off x="1467486" y="1021444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766" name="Equation"/>
            <p:cNvSpPr txBox="1"/>
            <p:nvPr/>
          </p:nvSpPr>
          <p:spPr>
            <a:xfrm>
              <a:off x="1868779" y="1101708"/>
              <a:ext cx="27246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67" name="Equation"/>
            <p:cNvSpPr txBox="1"/>
            <p:nvPr/>
          </p:nvSpPr>
          <p:spPr>
            <a:xfrm>
              <a:off x="135297" y="1642511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768" name="Equation"/>
            <p:cNvSpPr txBox="1"/>
            <p:nvPr/>
          </p:nvSpPr>
          <p:spPr>
            <a:xfrm>
              <a:off x="519814" y="1565659"/>
              <a:ext cx="285212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69" name="Equation"/>
            <p:cNvSpPr txBox="1"/>
            <p:nvPr/>
          </p:nvSpPr>
          <p:spPr>
            <a:xfrm>
              <a:off x="1014281" y="1610931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70" name="Equation"/>
            <p:cNvSpPr txBox="1"/>
            <p:nvPr/>
          </p:nvSpPr>
          <p:spPr>
            <a:xfrm>
              <a:off x="1418891" y="1517463"/>
              <a:ext cx="278251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71" name="Equation"/>
            <p:cNvSpPr txBox="1"/>
            <p:nvPr/>
          </p:nvSpPr>
          <p:spPr>
            <a:xfrm>
              <a:off x="1943100" y="1642511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/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4" name="Table"/>
          <p:cNvGraphicFramePr/>
          <p:nvPr/>
        </p:nvGraphicFramePr>
        <p:xfrm>
          <a:off x="6845300" y="5212117"/>
          <a:ext cx="5334000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508000"/>
                <a:gridCol w="508000"/>
                <a:gridCol w="508000"/>
              </a:tblGrid>
              <a:tr h="374650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775" name="Table"/>
          <p:cNvGraphicFramePr/>
          <p:nvPr/>
        </p:nvGraphicFramePr>
        <p:xfrm>
          <a:off x="9548821" y="5212117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508000"/>
                <a:gridCol w="508000"/>
                <a:gridCol w="508000"/>
              </a:tblGrid>
              <a:tr h="374650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776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777" name="The tableau gives us tuples that satisfy the FDs…"/>
          <p:cNvSpPr txBox="1"/>
          <p:nvPr>
            <p:ph type="body" idx="1"/>
          </p:nvPr>
        </p:nvSpPr>
        <p:spPr>
          <a:xfrm>
            <a:off x="952500" y="2413000"/>
            <a:ext cx="1109980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The tableau gives us tuples that satisfy the FDs</a:t>
            </a:r>
          </a:p>
          <a:p>
            <a:pPr/>
            <a:r>
              <a:t>Make the tableau into tuples</a:t>
            </a:r>
          </a:p>
          <a:p>
            <a:pPr/>
            <a:r>
              <a:t>Look at the projections</a:t>
            </a:r>
          </a:p>
        </p:txBody>
      </p:sp>
      <p:grpSp>
        <p:nvGrpSpPr>
          <p:cNvPr id="797" name="Group"/>
          <p:cNvGrpSpPr/>
          <p:nvPr/>
        </p:nvGrpSpPr>
        <p:grpSpPr>
          <a:xfrm>
            <a:off x="738388" y="5212117"/>
            <a:ext cx="7441145" cy="1930401"/>
            <a:chOff x="0" y="0"/>
            <a:chExt cx="7441144" cy="1930400"/>
          </a:xfrm>
        </p:grpSpPr>
        <p:graphicFrame>
          <p:nvGraphicFramePr>
            <p:cNvPr id="778" name="Table"/>
            <p:cNvGraphicFramePr/>
            <p:nvPr/>
          </p:nvGraphicFramePr>
          <p:xfrm>
            <a:off x="0" y="0"/>
            <a:ext cx="2247900" cy="19304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444500"/>
                  <a:gridCol w="444500"/>
                  <a:gridCol w="444500"/>
                  <a:gridCol w="444500"/>
                  <a:gridCol w="444500"/>
                </a:tblGrid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E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4762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779" name="Equation"/>
            <p:cNvSpPr txBox="1"/>
            <p:nvPr/>
          </p:nvSpPr>
          <p:spPr>
            <a:xfrm>
              <a:off x="135297" y="646528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780" name="Equation"/>
            <p:cNvSpPr txBox="1"/>
            <p:nvPr/>
          </p:nvSpPr>
          <p:spPr>
            <a:xfrm>
              <a:off x="571500" y="580353"/>
              <a:ext cx="171831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81" name="Equation"/>
            <p:cNvSpPr txBox="1"/>
            <p:nvPr/>
          </p:nvSpPr>
          <p:spPr>
            <a:xfrm>
              <a:off x="1049150" y="651854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82" name="Equation"/>
            <p:cNvSpPr txBox="1"/>
            <p:nvPr/>
          </p:nvSpPr>
          <p:spPr>
            <a:xfrm>
              <a:off x="1480446" y="564351"/>
              <a:ext cx="278250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83" name="Equation"/>
            <p:cNvSpPr txBox="1"/>
            <p:nvPr/>
          </p:nvSpPr>
          <p:spPr>
            <a:xfrm>
              <a:off x="1917700" y="656553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/>
            </a:p>
          </p:txBody>
        </p:sp>
        <p:sp>
          <p:nvSpPr>
            <p:cNvPr id="784" name="Equation"/>
            <p:cNvSpPr txBox="1"/>
            <p:nvPr/>
          </p:nvSpPr>
          <p:spPr>
            <a:xfrm>
              <a:off x="68950" y="1101708"/>
              <a:ext cx="307957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85" name="Equation"/>
            <p:cNvSpPr txBox="1"/>
            <p:nvPr/>
          </p:nvSpPr>
          <p:spPr>
            <a:xfrm>
              <a:off x="573379" y="1047606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86" name="Equation"/>
            <p:cNvSpPr txBox="1"/>
            <p:nvPr/>
          </p:nvSpPr>
          <p:spPr>
            <a:xfrm>
              <a:off x="1049150" y="110170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87" name="Equation"/>
            <p:cNvSpPr txBox="1"/>
            <p:nvPr/>
          </p:nvSpPr>
          <p:spPr>
            <a:xfrm>
              <a:off x="1467486" y="1021444"/>
              <a:ext cx="195454" cy="2655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788" name="Equation"/>
            <p:cNvSpPr txBox="1"/>
            <p:nvPr/>
          </p:nvSpPr>
          <p:spPr>
            <a:xfrm>
              <a:off x="1868779" y="1101708"/>
              <a:ext cx="272460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89" name="Equation"/>
            <p:cNvSpPr txBox="1"/>
            <p:nvPr/>
          </p:nvSpPr>
          <p:spPr>
            <a:xfrm>
              <a:off x="135297" y="1642511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790" name="Equation"/>
            <p:cNvSpPr txBox="1"/>
            <p:nvPr/>
          </p:nvSpPr>
          <p:spPr>
            <a:xfrm>
              <a:off x="519814" y="1565659"/>
              <a:ext cx="285212" cy="3595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91" name="Equation"/>
            <p:cNvSpPr txBox="1"/>
            <p:nvPr/>
          </p:nvSpPr>
          <p:spPr>
            <a:xfrm>
              <a:off x="1014281" y="1610931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92" name="Equation"/>
            <p:cNvSpPr txBox="1"/>
            <p:nvPr/>
          </p:nvSpPr>
          <p:spPr>
            <a:xfrm>
              <a:off x="1418891" y="1517463"/>
              <a:ext cx="278251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793" name="Equation"/>
            <p:cNvSpPr txBox="1"/>
            <p:nvPr/>
          </p:nvSpPr>
          <p:spPr>
            <a:xfrm>
              <a:off x="1943100" y="1642511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/>
            </a:p>
          </p:txBody>
        </p:sp>
        <p:sp>
          <p:nvSpPr>
            <p:cNvPr id="794" name="Equation"/>
            <p:cNvSpPr txBox="1"/>
            <p:nvPr/>
          </p:nvSpPr>
          <p:spPr>
            <a:xfrm>
              <a:off x="6253948" y="418483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795" name="Equation"/>
            <p:cNvSpPr txBox="1"/>
            <p:nvPr/>
          </p:nvSpPr>
          <p:spPr>
            <a:xfrm>
              <a:off x="6731599" y="489984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796" name="Equation"/>
            <p:cNvSpPr txBox="1"/>
            <p:nvPr/>
          </p:nvSpPr>
          <p:spPr>
            <a:xfrm>
              <a:off x="7162894" y="402481"/>
              <a:ext cx="278251" cy="355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</p:grpSp>
      <p:graphicFrame>
        <p:nvGraphicFramePr>
          <p:cNvPr id="798" name="Table"/>
          <p:cNvGraphicFramePr/>
          <p:nvPr/>
        </p:nvGraphicFramePr>
        <p:xfrm>
          <a:off x="4350921" y="5237517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508000"/>
                <a:gridCol w="508000"/>
                <a:gridCol w="508000"/>
              </a:tblGrid>
              <a:tr h="374650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799" name="Equation"/>
          <p:cNvSpPr txBox="1"/>
          <p:nvPr/>
        </p:nvSpPr>
        <p:spPr>
          <a:xfrm>
            <a:off x="4535679" y="5780151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800" name="Equation"/>
          <p:cNvSpPr txBox="1"/>
          <p:nvPr/>
        </p:nvSpPr>
        <p:spPr>
          <a:xfrm>
            <a:off x="5027005" y="5687948"/>
            <a:ext cx="171832" cy="264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801" name="Equation"/>
          <p:cNvSpPr txBox="1"/>
          <p:nvPr/>
        </p:nvSpPr>
        <p:spPr>
          <a:xfrm>
            <a:off x="5514902" y="5734050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02" name="Equation"/>
          <p:cNvSpPr txBox="1"/>
          <p:nvPr/>
        </p:nvSpPr>
        <p:spPr>
          <a:xfrm>
            <a:off x="4534702" y="6072597"/>
            <a:ext cx="307957" cy="26354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03" name="Equation"/>
          <p:cNvSpPr txBox="1"/>
          <p:nvPr/>
        </p:nvSpPr>
        <p:spPr>
          <a:xfrm>
            <a:off x="5039131" y="6018495"/>
            <a:ext cx="171832" cy="264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804" name="Equation"/>
          <p:cNvSpPr txBox="1"/>
          <p:nvPr/>
        </p:nvSpPr>
        <p:spPr>
          <a:xfrm>
            <a:off x="5514902" y="6072597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05" name="Equation"/>
          <p:cNvSpPr txBox="1"/>
          <p:nvPr/>
        </p:nvSpPr>
        <p:spPr>
          <a:xfrm>
            <a:off x="4524202" y="6532844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806" name="Equation"/>
          <p:cNvSpPr txBox="1"/>
          <p:nvPr/>
        </p:nvSpPr>
        <p:spPr>
          <a:xfrm>
            <a:off x="4908718" y="6455992"/>
            <a:ext cx="285212" cy="35953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07" name="Equation"/>
          <p:cNvSpPr txBox="1"/>
          <p:nvPr/>
        </p:nvSpPr>
        <p:spPr>
          <a:xfrm>
            <a:off x="5403185" y="6501264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08" name="Equation"/>
          <p:cNvSpPr txBox="1"/>
          <p:nvPr/>
        </p:nvSpPr>
        <p:spPr>
          <a:xfrm>
            <a:off x="6986320" y="5987579"/>
            <a:ext cx="171832" cy="264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809" name="Equation"/>
          <p:cNvSpPr txBox="1"/>
          <p:nvPr/>
        </p:nvSpPr>
        <p:spPr>
          <a:xfrm>
            <a:off x="7462091" y="6041681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10" name="Equation"/>
          <p:cNvSpPr txBox="1"/>
          <p:nvPr/>
        </p:nvSpPr>
        <p:spPr>
          <a:xfrm>
            <a:off x="7880426" y="5961417"/>
            <a:ext cx="195454" cy="2655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000"/>
          </a:p>
        </p:txBody>
      </p:sp>
      <p:sp>
        <p:nvSpPr>
          <p:cNvPr id="811" name="Equation"/>
          <p:cNvSpPr txBox="1"/>
          <p:nvPr/>
        </p:nvSpPr>
        <p:spPr>
          <a:xfrm>
            <a:off x="6986320" y="6409663"/>
            <a:ext cx="285211" cy="35953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12" name="Equation"/>
          <p:cNvSpPr txBox="1"/>
          <p:nvPr/>
        </p:nvSpPr>
        <p:spPr>
          <a:xfrm>
            <a:off x="7480786" y="6454935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13" name="Equation"/>
          <p:cNvSpPr txBox="1"/>
          <p:nvPr/>
        </p:nvSpPr>
        <p:spPr>
          <a:xfrm>
            <a:off x="7885396" y="6361467"/>
            <a:ext cx="278251" cy="35574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14" name="Equation"/>
          <p:cNvSpPr txBox="1"/>
          <p:nvPr/>
        </p:nvSpPr>
        <p:spPr>
          <a:xfrm>
            <a:off x="9686605" y="5740400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815" name="Equation"/>
          <p:cNvSpPr txBox="1"/>
          <p:nvPr/>
        </p:nvSpPr>
        <p:spPr>
          <a:xfrm>
            <a:off x="10235382" y="5734050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16" name="Equation"/>
          <p:cNvSpPr txBox="1"/>
          <p:nvPr/>
        </p:nvSpPr>
        <p:spPr>
          <a:xfrm>
            <a:off x="10759776" y="5740400"/>
            <a:ext cx="145543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3000"/>
          </a:p>
        </p:txBody>
      </p:sp>
      <p:sp>
        <p:nvSpPr>
          <p:cNvPr id="817" name="Equation"/>
          <p:cNvSpPr txBox="1"/>
          <p:nvPr/>
        </p:nvSpPr>
        <p:spPr>
          <a:xfrm>
            <a:off x="9620257" y="6072597"/>
            <a:ext cx="307957" cy="26354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18" name="Equation"/>
          <p:cNvSpPr txBox="1"/>
          <p:nvPr/>
        </p:nvSpPr>
        <p:spPr>
          <a:xfrm>
            <a:off x="9686605" y="6501264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819" name="Equation"/>
          <p:cNvSpPr txBox="1"/>
          <p:nvPr/>
        </p:nvSpPr>
        <p:spPr>
          <a:xfrm>
            <a:off x="10235382" y="6104177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20" name="Equation"/>
          <p:cNvSpPr txBox="1"/>
          <p:nvPr/>
        </p:nvSpPr>
        <p:spPr>
          <a:xfrm>
            <a:off x="10235382" y="6474304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21" name="Equation"/>
          <p:cNvSpPr txBox="1"/>
          <p:nvPr/>
        </p:nvSpPr>
        <p:spPr>
          <a:xfrm>
            <a:off x="10696317" y="6094195"/>
            <a:ext cx="272460" cy="26354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22" name="Equation"/>
          <p:cNvSpPr txBox="1"/>
          <p:nvPr/>
        </p:nvSpPr>
        <p:spPr>
          <a:xfrm>
            <a:off x="10696317" y="6463164"/>
            <a:ext cx="145543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3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Examp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Example</a:t>
            </a:r>
          </a:p>
        </p:txBody>
      </p:sp>
      <p:sp>
        <p:nvSpPr>
          <p:cNvPr id="825" name="Join them"/>
          <p:cNvSpPr txBox="1"/>
          <p:nvPr>
            <p:ph type="body" idx="1"/>
          </p:nvPr>
        </p:nvSpPr>
        <p:spPr>
          <a:xfrm>
            <a:off x="636870" y="2019546"/>
            <a:ext cx="11099801" cy="6286501"/>
          </a:xfrm>
          <a:prstGeom prst="rect">
            <a:avLst/>
          </a:prstGeom>
        </p:spPr>
        <p:txBody>
          <a:bodyPr anchor="t"/>
          <a:lstStyle/>
          <a:p>
            <a:pPr/>
            <a:r>
              <a:t>Join them</a:t>
            </a:r>
          </a:p>
        </p:txBody>
      </p:sp>
      <p:grpSp>
        <p:nvGrpSpPr>
          <p:cNvPr id="870" name="Group"/>
          <p:cNvGrpSpPr/>
          <p:nvPr/>
        </p:nvGrpSpPr>
        <p:grpSpPr>
          <a:xfrm>
            <a:off x="952500" y="2813173"/>
            <a:ext cx="14160319" cy="6311901"/>
            <a:chOff x="0" y="12700"/>
            <a:chExt cx="14160318" cy="6311900"/>
          </a:xfrm>
        </p:grpSpPr>
        <p:graphicFrame>
          <p:nvGraphicFramePr>
            <p:cNvPr id="826" name="Table"/>
            <p:cNvGraphicFramePr/>
            <p:nvPr/>
          </p:nvGraphicFramePr>
          <p:xfrm>
            <a:off x="6122797" y="12700"/>
            <a:ext cx="5334001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508000"/>
                  <a:gridCol w="508000"/>
                  <a:gridCol w="508000"/>
                </a:tblGrid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DC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827" name="Table"/>
            <p:cNvGraphicFramePr/>
            <p:nvPr/>
          </p:nvGraphicFramePr>
          <p:xfrm>
            <a:off x="8826318" y="12700"/>
            <a:ext cx="5334001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508000"/>
                  <a:gridCol w="508000"/>
                  <a:gridCol w="508000"/>
                </a:tblGrid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E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grpSp>
          <p:nvGrpSpPr>
            <p:cNvPr id="847" name="Group"/>
            <p:cNvGrpSpPr/>
            <p:nvPr/>
          </p:nvGrpSpPr>
          <p:grpSpPr>
            <a:xfrm>
              <a:off x="0" y="12700"/>
              <a:ext cx="7441145" cy="1930400"/>
              <a:chOff x="0" y="0"/>
              <a:chExt cx="7441144" cy="1930400"/>
            </a:xfrm>
          </p:grpSpPr>
          <p:graphicFrame>
            <p:nvGraphicFramePr>
              <p:cNvPr id="828" name="Table"/>
              <p:cNvGraphicFramePr/>
              <p:nvPr/>
            </p:nvGraphicFramePr>
            <p:xfrm>
              <a:off x="0" y="0"/>
              <a:ext cx="2247900" cy="19304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1" rtl="0">
                    <a:tableStyleId>{4C3C2611-4C71-4FC5-86AE-919BDF0F9419}</a:tableStyleId>
                  </a:tblPr>
                  <a:tblGrid>
                    <a:gridCol w="444500"/>
                    <a:gridCol w="444500"/>
                    <a:gridCol w="444500"/>
                    <a:gridCol w="444500"/>
                    <a:gridCol w="444500"/>
                  </a:tblGrid>
                  <a:tr h="476250">
                    <a:tc>
                      <a:txBody>
                        <a:bodyPr/>
                        <a:lstStyle/>
                        <a:p>
                          <a:pPr algn="ctr"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2200">
                              <a:solidFill>
                                <a:srgbClr val="FFFFFF"/>
                              </a:solidFill>
                              <a:sym typeface="Helvetica Neue"/>
                            </a:rPr>
                            <a:t>A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2200">
                              <a:solidFill>
                                <a:srgbClr val="FFFFFF"/>
                              </a:solidFill>
                              <a:sym typeface="Helvetica Neue"/>
                            </a:rPr>
                            <a:t>B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2200">
                              <a:solidFill>
                                <a:srgbClr val="FFFFFF"/>
                              </a:solidFill>
                              <a:sym typeface="Helvetica Neue"/>
                            </a:rPr>
                            <a:t>C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2200">
                              <a:solidFill>
                                <a:srgbClr val="FFFFFF"/>
                              </a:solidFill>
                              <a:sym typeface="Helvetica Neue"/>
                            </a:rPr>
                            <a:t>D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2200">
                              <a:solidFill>
                                <a:srgbClr val="FFFFFF"/>
                              </a:solidFill>
                              <a:sym typeface="Helvetica Neue"/>
                            </a:rPr>
                            <a:t>E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476250"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476250"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476250"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defRPr sz="2200">
                              <a:sym typeface="Helvetica Neue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</a:tbl>
              </a:graphicData>
            </a:graphic>
          </p:graphicFrame>
          <p:sp>
            <p:nvSpPr>
              <p:cNvPr id="829" name="Equation"/>
              <p:cNvSpPr txBox="1"/>
              <p:nvPr/>
            </p:nvSpPr>
            <p:spPr>
              <a:xfrm>
                <a:off x="135297" y="646528"/>
                <a:ext cx="175261" cy="172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30" name="Equation"/>
              <p:cNvSpPr txBox="1"/>
              <p:nvPr/>
            </p:nvSpPr>
            <p:spPr>
              <a:xfrm>
                <a:off x="571500" y="580353"/>
                <a:ext cx="171831" cy="2647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31" name="Equation"/>
              <p:cNvSpPr txBox="1"/>
              <p:nvPr/>
            </p:nvSpPr>
            <p:spPr>
              <a:xfrm>
                <a:off x="1049150" y="651854"/>
                <a:ext cx="150877" cy="172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32" name="Equation"/>
              <p:cNvSpPr txBox="1"/>
              <p:nvPr/>
            </p:nvSpPr>
            <p:spPr>
              <a:xfrm>
                <a:off x="1480446" y="564351"/>
                <a:ext cx="278250" cy="3557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sz="3000"/>
              </a:p>
            </p:txBody>
          </p:sp>
          <p:sp>
            <p:nvSpPr>
              <p:cNvPr id="833" name="Equation"/>
              <p:cNvSpPr txBox="1"/>
              <p:nvPr/>
            </p:nvSpPr>
            <p:spPr>
              <a:xfrm>
                <a:off x="1917700" y="656553"/>
                <a:ext cx="145543" cy="172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34" name="Equation"/>
              <p:cNvSpPr txBox="1"/>
              <p:nvPr/>
            </p:nvSpPr>
            <p:spPr>
              <a:xfrm>
                <a:off x="68950" y="1101708"/>
                <a:ext cx="307957" cy="2635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sz="3000"/>
              </a:p>
            </p:txBody>
          </p:sp>
          <p:sp>
            <p:nvSpPr>
              <p:cNvPr id="835" name="Equation"/>
              <p:cNvSpPr txBox="1"/>
              <p:nvPr/>
            </p:nvSpPr>
            <p:spPr>
              <a:xfrm>
                <a:off x="573379" y="1047606"/>
                <a:ext cx="171832" cy="2647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36" name="Equation"/>
              <p:cNvSpPr txBox="1"/>
              <p:nvPr/>
            </p:nvSpPr>
            <p:spPr>
              <a:xfrm>
                <a:off x="1049150" y="1101708"/>
                <a:ext cx="150877" cy="172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37" name="Equation"/>
              <p:cNvSpPr txBox="1"/>
              <p:nvPr/>
            </p:nvSpPr>
            <p:spPr>
              <a:xfrm>
                <a:off x="1467486" y="1021444"/>
                <a:ext cx="195454" cy="26555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38" name="Equation"/>
              <p:cNvSpPr txBox="1"/>
              <p:nvPr/>
            </p:nvSpPr>
            <p:spPr>
              <a:xfrm>
                <a:off x="1868779" y="1101708"/>
                <a:ext cx="272460" cy="26354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sz="3000"/>
              </a:p>
            </p:txBody>
          </p:sp>
          <p:sp>
            <p:nvSpPr>
              <p:cNvPr id="839" name="Equation"/>
              <p:cNvSpPr txBox="1"/>
              <p:nvPr/>
            </p:nvSpPr>
            <p:spPr>
              <a:xfrm>
                <a:off x="135297" y="1642511"/>
                <a:ext cx="175261" cy="172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40" name="Equation"/>
              <p:cNvSpPr txBox="1"/>
              <p:nvPr/>
            </p:nvSpPr>
            <p:spPr>
              <a:xfrm>
                <a:off x="519814" y="1565659"/>
                <a:ext cx="285212" cy="35953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sz="3000"/>
              </a:p>
            </p:txBody>
          </p:sp>
          <p:sp>
            <p:nvSpPr>
              <p:cNvPr id="841" name="Equation"/>
              <p:cNvSpPr txBox="1"/>
              <p:nvPr/>
            </p:nvSpPr>
            <p:spPr>
              <a:xfrm>
                <a:off x="1014281" y="1610931"/>
                <a:ext cx="150877" cy="172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42" name="Equation"/>
              <p:cNvSpPr txBox="1"/>
              <p:nvPr/>
            </p:nvSpPr>
            <p:spPr>
              <a:xfrm>
                <a:off x="1418891" y="1517463"/>
                <a:ext cx="278251" cy="35574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sz="3000"/>
              </a:p>
            </p:txBody>
          </p:sp>
          <p:sp>
            <p:nvSpPr>
              <p:cNvPr id="843" name="Equation"/>
              <p:cNvSpPr txBox="1"/>
              <p:nvPr/>
            </p:nvSpPr>
            <p:spPr>
              <a:xfrm>
                <a:off x="1943100" y="1642511"/>
                <a:ext cx="145543" cy="172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44" name="Equation"/>
              <p:cNvSpPr txBox="1"/>
              <p:nvPr/>
            </p:nvSpPr>
            <p:spPr>
              <a:xfrm>
                <a:off x="6253948" y="418483"/>
                <a:ext cx="171832" cy="26479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45" name="Equation"/>
              <p:cNvSpPr txBox="1"/>
              <p:nvPr/>
            </p:nvSpPr>
            <p:spPr>
              <a:xfrm>
                <a:off x="6731599" y="489984"/>
                <a:ext cx="150877" cy="17259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c</m:t>
                      </m:r>
                    </m:oMath>
                  </m:oMathPara>
                </a14:m>
                <a:endParaRPr sz="3000"/>
              </a:p>
            </p:txBody>
          </p:sp>
          <p:sp>
            <p:nvSpPr>
              <p:cNvPr id="846" name="Equation"/>
              <p:cNvSpPr txBox="1"/>
              <p:nvPr/>
            </p:nvSpPr>
            <p:spPr>
              <a:xfrm>
                <a:off x="7162894" y="402481"/>
                <a:ext cx="278251" cy="35574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none" lIns="0" tIns="0" rIns="0" bIns="0">
                <a:spAutoFit/>
              </a:bodyPr>
              <a:lstStyle/>
              <a:p>
                <a:pPr defTabSz="914400" latinLnBrk="1">
                  <a:defRPr sz="1800"/>
                </a:pPr>
                <a14:m>
                  <m:oMathPara>
                    <m:oMathParaPr>
                      <m:jc m:val="centerGroup"/>
                    </m:oMathParaPr>
                    <m:oMath>
                      <m:sSub>
                        <m:e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  <m:sub>
                          <m:r>
                            <a:rPr xmlns:a="http://schemas.openxmlformats.org/drawingml/2006/main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sz="3000"/>
              </a:p>
            </p:txBody>
          </p:sp>
        </p:grpSp>
        <p:graphicFrame>
          <p:nvGraphicFramePr>
            <p:cNvPr id="848" name="Table"/>
            <p:cNvGraphicFramePr/>
            <p:nvPr/>
          </p:nvGraphicFramePr>
          <p:xfrm>
            <a:off x="3628418" y="38100"/>
            <a:ext cx="5334001" cy="62865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1" rtl="0">
                  <a:tableStyleId>{4C3C2611-4C71-4FC5-86AE-919BDF0F9419}</a:tableStyleId>
                </a:tblPr>
                <a:tblGrid>
                  <a:gridCol w="508000"/>
                  <a:gridCol w="508000"/>
                  <a:gridCol w="508000"/>
                </a:tblGrid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A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B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2200">
                            <a:solidFill>
                              <a:srgbClr val="FFFFFF"/>
                            </a:solidFill>
                            <a:sym typeface="Helvetica Neue"/>
                          </a:rPr>
                          <a:t>C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374650"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ctr" defTabSz="914400">
                          <a:defRPr sz="2200">
                            <a:sym typeface="Helvetica Neue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849" name="Equation"/>
            <p:cNvSpPr txBox="1"/>
            <p:nvPr/>
          </p:nvSpPr>
          <p:spPr>
            <a:xfrm>
              <a:off x="3813177" y="580733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850" name="Equation"/>
            <p:cNvSpPr txBox="1"/>
            <p:nvPr/>
          </p:nvSpPr>
          <p:spPr>
            <a:xfrm>
              <a:off x="4304503" y="488531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851" name="Equation"/>
            <p:cNvSpPr txBox="1"/>
            <p:nvPr/>
          </p:nvSpPr>
          <p:spPr>
            <a:xfrm>
              <a:off x="4792400" y="534632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852" name="Equation"/>
            <p:cNvSpPr txBox="1"/>
            <p:nvPr/>
          </p:nvSpPr>
          <p:spPr>
            <a:xfrm>
              <a:off x="3812200" y="873180"/>
              <a:ext cx="307957" cy="263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853" name="Equation"/>
            <p:cNvSpPr txBox="1"/>
            <p:nvPr/>
          </p:nvSpPr>
          <p:spPr>
            <a:xfrm>
              <a:off x="4316629" y="819078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854" name="Equation"/>
            <p:cNvSpPr txBox="1"/>
            <p:nvPr/>
          </p:nvSpPr>
          <p:spPr>
            <a:xfrm>
              <a:off x="4792400" y="873180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855" name="Equation"/>
            <p:cNvSpPr txBox="1"/>
            <p:nvPr/>
          </p:nvSpPr>
          <p:spPr>
            <a:xfrm>
              <a:off x="3801699" y="1333427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856" name="Equation"/>
            <p:cNvSpPr txBox="1"/>
            <p:nvPr/>
          </p:nvSpPr>
          <p:spPr>
            <a:xfrm>
              <a:off x="4186216" y="1256575"/>
              <a:ext cx="285211" cy="359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857" name="Equation"/>
            <p:cNvSpPr txBox="1"/>
            <p:nvPr/>
          </p:nvSpPr>
          <p:spPr>
            <a:xfrm>
              <a:off x="4680683" y="1301847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858" name="Equation"/>
            <p:cNvSpPr txBox="1"/>
            <p:nvPr/>
          </p:nvSpPr>
          <p:spPr>
            <a:xfrm>
              <a:off x="6263817" y="788161"/>
              <a:ext cx="171832" cy="2647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oMath>
                </m:oMathPara>
              </a14:m>
              <a:endParaRPr sz="3000"/>
            </a:p>
          </p:txBody>
        </p:sp>
        <p:sp>
          <p:nvSpPr>
            <p:cNvPr id="859" name="Equation"/>
            <p:cNvSpPr txBox="1"/>
            <p:nvPr/>
          </p:nvSpPr>
          <p:spPr>
            <a:xfrm>
              <a:off x="6739588" y="842264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860" name="Equation"/>
            <p:cNvSpPr txBox="1"/>
            <p:nvPr/>
          </p:nvSpPr>
          <p:spPr>
            <a:xfrm>
              <a:off x="7157924" y="762000"/>
              <a:ext cx="195454" cy="26555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d</m:t>
                    </m:r>
                  </m:oMath>
                </m:oMathPara>
              </a14:m>
              <a:endParaRPr sz="3000"/>
            </a:p>
          </p:txBody>
        </p:sp>
        <p:sp>
          <p:nvSpPr>
            <p:cNvPr id="861" name="Equation"/>
            <p:cNvSpPr txBox="1"/>
            <p:nvPr/>
          </p:nvSpPr>
          <p:spPr>
            <a:xfrm>
              <a:off x="6263817" y="1210246"/>
              <a:ext cx="285212" cy="35953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862" name="Equation"/>
            <p:cNvSpPr txBox="1"/>
            <p:nvPr/>
          </p:nvSpPr>
          <p:spPr>
            <a:xfrm>
              <a:off x="6758284" y="1255518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863" name="Equation"/>
            <p:cNvSpPr txBox="1"/>
            <p:nvPr/>
          </p:nvSpPr>
          <p:spPr>
            <a:xfrm>
              <a:off x="7162894" y="1162050"/>
              <a:ext cx="278251" cy="3557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864" name="Equation"/>
            <p:cNvSpPr txBox="1"/>
            <p:nvPr/>
          </p:nvSpPr>
          <p:spPr>
            <a:xfrm>
              <a:off x="8964103" y="540982"/>
              <a:ext cx="175261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m:oMathPara>
              </a14:m>
              <a:endParaRPr sz="3000"/>
            </a:p>
          </p:txBody>
        </p:sp>
        <p:sp>
          <p:nvSpPr>
            <p:cNvPr id="865" name="Equation"/>
            <p:cNvSpPr txBox="1"/>
            <p:nvPr/>
          </p:nvSpPr>
          <p:spPr>
            <a:xfrm>
              <a:off x="9512880" y="534632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866" name="Equation"/>
            <p:cNvSpPr txBox="1"/>
            <p:nvPr/>
          </p:nvSpPr>
          <p:spPr>
            <a:xfrm>
              <a:off x="10037274" y="540982"/>
              <a:ext cx="145543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e</m:t>
                    </m:r>
                  </m:oMath>
                </m:oMathPara>
              </a14:m>
              <a:endParaRPr sz="3000"/>
            </a:p>
          </p:txBody>
        </p:sp>
        <p:sp>
          <p:nvSpPr>
            <p:cNvPr id="867" name="Equation"/>
            <p:cNvSpPr txBox="1"/>
            <p:nvPr/>
          </p:nvSpPr>
          <p:spPr>
            <a:xfrm>
              <a:off x="8897755" y="873180"/>
              <a:ext cx="307957" cy="2635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  <p:sp>
          <p:nvSpPr>
            <p:cNvPr id="868" name="Equation"/>
            <p:cNvSpPr txBox="1"/>
            <p:nvPr/>
          </p:nvSpPr>
          <p:spPr>
            <a:xfrm>
              <a:off x="9512880" y="904759"/>
              <a:ext cx="150877" cy="172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r>
                      <a:rPr xmlns:a="http://schemas.openxmlformats.org/drawingml/2006/main" sz="3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c</m:t>
                    </m:r>
                  </m:oMath>
                </m:oMathPara>
              </a14:m>
              <a:endParaRPr sz="3000"/>
            </a:p>
          </p:txBody>
        </p:sp>
        <p:sp>
          <p:nvSpPr>
            <p:cNvPr id="869" name="Equation"/>
            <p:cNvSpPr txBox="1"/>
            <p:nvPr/>
          </p:nvSpPr>
          <p:spPr>
            <a:xfrm>
              <a:off x="9973815" y="894778"/>
              <a:ext cx="272459" cy="2635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defTabSz="914400" latinLnBrk="1">
                <a:defRPr sz="1800"/>
              </a:pPr>
              <a14:m>
                <m:oMathPara>
                  <m:oMathParaPr>
                    <m:jc m:val="centerGroup"/>
                  </m:oMathParaPr>
                  <m:oMath>
                    <m:sSub>
                      <m:e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e</m:t>
                        </m:r>
                      </m:e>
                      <m:sub>
                        <m:r>
                          <a:rPr xmlns:a="http://schemas.openxmlformats.org/drawingml/2006/main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m:oMathPara>
              </a14:m>
              <a:endParaRPr sz="3000"/>
            </a:p>
          </p:txBody>
        </p:sp>
      </p:grpSp>
      <p:graphicFrame>
        <p:nvGraphicFramePr>
          <p:cNvPr id="871" name="Table"/>
          <p:cNvGraphicFramePr/>
          <p:nvPr/>
        </p:nvGraphicFramePr>
        <p:xfrm>
          <a:off x="5203177" y="5258046"/>
          <a:ext cx="5334001" cy="62865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444500"/>
                <a:gridCol w="444500"/>
                <a:gridCol w="444500"/>
                <a:gridCol w="444500"/>
                <a:gridCol w="444500"/>
              </a:tblGrid>
              <a:tr h="374650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A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B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C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374650"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2200">
                          <a:sym typeface="Helvetica Neue"/>
                        </a:defRPr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872" name="Equation"/>
          <p:cNvSpPr txBox="1"/>
          <p:nvPr/>
        </p:nvSpPr>
        <p:spPr>
          <a:xfrm>
            <a:off x="5325775" y="5785504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873" name="Equation"/>
          <p:cNvSpPr txBox="1"/>
          <p:nvPr/>
        </p:nvSpPr>
        <p:spPr>
          <a:xfrm>
            <a:off x="5763857" y="5693302"/>
            <a:ext cx="171832" cy="264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874" name="Equation"/>
          <p:cNvSpPr txBox="1"/>
          <p:nvPr/>
        </p:nvSpPr>
        <p:spPr>
          <a:xfrm>
            <a:off x="6198509" y="5756504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75" name="Equation"/>
          <p:cNvSpPr txBox="1"/>
          <p:nvPr/>
        </p:nvSpPr>
        <p:spPr>
          <a:xfrm>
            <a:off x="6702928" y="5693302"/>
            <a:ext cx="278250" cy="35574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76" name="Equation"/>
          <p:cNvSpPr txBox="1"/>
          <p:nvPr/>
        </p:nvSpPr>
        <p:spPr>
          <a:xfrm>
            <a:off x="7142408" y="7261368"/>
            <a:ext cx="145543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3000"/>
          </a:p>
        </p:txBody>
      </p:sp>
      <p:sp>
        <p:nvSpPr>
          <p:cNvPr id="877" name="Equation"/>
          <p:cNvSpPr txBox="1"/>
          <p:nvPr/>
        </p:nvSpPr>
        <p:spPr>
          <a:xfrm>
            <a:off x="7164958" y="5756504"/>
            <a:ext cx="145543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3000"/>
          </a:p>
        </p:txBody>
      </p:sp>
      <p:sp>
        <p:nvSpPr>
          <p:cNvPr id="878" name="Equation"/>
          <p:cNvSpPr txBox="1"/>
          <p:nvPr/>
        </p:nvSpPr>
        <p:spPr>
          <a:xfrm>
            <a:off x="5325775" y="6141247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879" name="Equation"/>
          <p:cNvSpPr txBox="1"/>
          <p:nvPr/>
        </p:nvSpPr>
        <p:spPr>
          <a:xfrm>
            <a:off x="5763857" y="6049045"/>
            <a:ext cx="171832" cy="264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880" name="Equation"/>
          <p:cNvSpPr txBox="1"/>
          <p:nvPr/>
        </p:nvSpPr>
        <p:spPr>
          <a:xfrm>
            <a:off x="6198509" y="6137648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81" name="Equation"/>
          <p:cNvSpPr txBox="1"/>
          <p:nvPr/>
        </p:nvSpPr>
        <p:spPr>
          <a:xfrm>
            <a:off x="6702928" y="6049045"/>
            <a:ext cx="195454" cy="2655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000"/>
          </a:p>
        </p:txBody>
      </p:sp>
      <p:sp>
        <p:nvSpPr>
          <p:cNvPr id="882" name="Equation"/>
          <p:cNvSpPr txBox="1"/>
          <p:nvPr/>
        </p:nvSpPr>
        <p:spPr>
          <a:xfrm>
            <a:off x="7164958" y="6112248"/>
            <a:ext cx="145543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e</m:t>
                  </m:r>
                </m:oMath>
              </m:oMathPara>
            </a14:m>
            <a:endParaRPr sz="3000"/>
          </a:p>
        </p:txBody>
      </p:sp>
      <p:sp>
        <p:nvSpPr>
          <p:cNvPr id="883" name="Equation"/>
          <p:cNvSpPr txBox="1"/>
          <p:nvPr/>
        </p:nvSpPr>
        <p:spPr>
          <a:xfrm>
            <a:off x="5281584" y="6505678"/>
            <a:ext cx="307957" cy="26354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84" name="Equation"/>
          <p:cNvSpPr txBox="1"/>
          <p:nvPr/>
        </p:nvSpPr>
        <p:spPr>
          <a:xfrm>
            <a:off x="5719666" y="6413476"/>
            <a:ext cx="171832" cy="264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885" name="Equation"/>
          <p:cNvSpPr txBox="1"/>
          <p:nvPr/>
        </p:nvSpPr>
        <p:spPr>
          <a:xfrm>
            <a:off x="6154318" y="6502078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86" name="Equation"/>
          <p:cNvSpPr txBox="1"/>
          <p:nvPr/>
        </p:nvSpPr>
        <p:spPr>
          <a:xfrm>
            <a:off x="6658736" y="6413476"/>
            <a:ext cx="278251" cy="35574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87" name="Equation"/>
          <p:cNvSpPr txBox="1"/>
          <p:nvPr/>
        </p:nvSpPr>
        <p:spPr>
          <a:xfrm>
            <a:off x="7120767" y="6476678"/>
            <a:ext cx="272460" cy="26354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88" name="Equation"/>
          <p:cNvSpPr txBox="1"/>
          <p:nvPr/>
        </p:nvSpPr>
        <p:spPr>
          <a:xfrm>
            <a:off x="5314036" y="6906994"/>
            <a:ext cx="307957" cy="26354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a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89" name="Equation"/>
          <p:cNvSpPr txBox="1"/>
          <p:nvPr/>
        </p:nvSpPr>
        <p:spPr>
          <a:xfrm>
            <a:off x="5752117" y="6814793"/>
            <a:ext cx="171832" cy="26479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b</m:t>
                  </m:r>
                </m:oMath>
              </m:oMathPara>
            </a14:m>
            <a:endParaRPr sz="3000"/>
          </a:p>
        </p:txBody>
      </p:sp>
      <p:sp>
        <p:nvSpPr>
          <p:cNvPr id="890" name="Equation"/>
          <p:cNvSpPr txBox="1"/>
          <p:nvPr/>
        </p:nvSpPr>
        <p:spPr>
          <a:xfrm>
            <a:off x="6186770" y="6903395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91" name="Equation"/>
          <p:cNvSpPr txBox="1"/>
          <p:nvPr/>
        </p:nvSpPr>
        <p:spPr>
          <a:xfrm>
            <a:off x="6691188" y="6814793"/>
            <a:ext cx="195454" cy="26555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d</m:t>
                  </m:r>
                </m:oMath>
              </m:oMathPara>
            </a14:m>
            <a:endParaRPr sz="3000"/>
          </a:p>
        </p:txBody>
      </p:sp>
      <p:sp>
        <p:nvSpPr>
          <p:cNvPr id="892" name="Equation"/>
          <p:cNvSpPr txBox="1"/>
          <p:nvPr/>
        </p:nvSpPr>
        <p:spPr>
          <a:xfrm>
            <a:off x="7153219" y="6877995"/>
            <a:ext cx="272459" cy="263543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93" name="Equation"/>
          <p:cNvSpPr txBox="1"/>
          <p:nvPr/>
        </p:nvSpPr>
        <p:spPr>
          <a:xfrm>
            <a:off x="5334842" y="7261368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894" name="Equation"/>
          <p:cNvSpPr txBox="1"/>
          <p:nvPr/>
        </p:nvSpPr>
        <p:spPr>
          <a:xfrm>
            <a:off x="5719359" y="7184515"/>
            <a:ext cx="285212" cy="35953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95" name="Equation"/>
          <p:cNvSpPr txBox="1"/>
          <p:nvPr/>
        </p:nvSpPr>
        <p:spPr>
          <a:xfrm>
            <a:off x="6213826" y="7229788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896" name="Equation"/>
          <p:cNvSpPr txBox="1"/>
          <p:nvPr/>
        </p:nvSpPr>
        <p:spPr>
          <a:xfrm>
            <a:off x="6670931" y="7188303"/>
            <a:ext cx="278251" cy="35574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97" name="Equation"/>
          <p:cNvSpPr txBox="1"/>
          <p:nvPr/>
        </p:nvSpPr>
        <p:spPr>
          <a:xfrm>
            <a:off x="7142408" y="7657393"/>
            <a:ext cx="272460" cy="26354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e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898" name="Equation"/>
          <p:cNvSpPr txBox="1"/>
          <p:nvPr/>
        </p:nvSpPr>
        <p:spPr>
          <a:xfrm>
            <a:off x="5334842" y="7657393"/>
            <a:ext cx="175261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a</m:t>
                  </m:r>
                </m:oMath>
              </m:oMathPara>
            </a14:m>
            <a:endParaRPr sz="3000"/>
          </a:p>
        </p:txBody>
      </p:sp>
      <p:sp>
        <p:nvSpPr>
          <p:cNvPr id="899" name="Equation"/>
          <p:cNvSpPr txBox="1"/>
          <p:nvPr/>
        </p:nvSpPr>
        <p:spPr>
          <a:xfrm>
            <a:off x="5719359" y="7580540"/>
            <a:ext cx="285212" cy="359532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sub>
                  </m:sSub>
                </m:oMath>
              </m:oMathPara>
            </a14:m>
            <a:endParaRPr sz="3000"/>
          </a:p>
        </p:txBody>
      </p:sp>
      <p:sp>
        <p:nvSpPr>
          <p:cNvPr id="900" name="Equation"/>
          <p:cNvSpPr txBox="1"/>
          <p:nvPr/>
        </p:nvSpPr>
        <p:spPr>
          <a:xfrm>
            <a:off x="6213826" y="7625812"/>
            <a:ext cx="150877" cy="17259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r>
                    <a:rPr xmlns:a="http://schemas.openxmlformats.org/drawingml/2006/main" sz="30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c</m:t>
                  </m:r>
                </m:oMath>
              </m:oMathPara>
            </a14:m>
            <a:endParaRPr sz="3000"/>
          </a:p>
        </p:txBody>
      </p:sp>
      <p:sp>
        <p:nvSpPr>
          <p:cNvPr id="901" name="Equation"/>
          <p:cNvSpPr txBox="1"/>
          <p:nvPr/>
        </p:nvSpPr>
        <p:spPr>
          <a:xfrm>
            <a:off x="6670931" y="7584327"/>
            <a:ext cx="278251" cy="355745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/>
          <a:p>
            <a:pPr defTabSz="914400" latinLnBrk="1">
              <a:defRPr sz="1800"/>
            </a:pPr>
            <a14:m>
              <m:oMathPara>
                <m:oMathParaPr>
                  <m:jc m:val="centerGroup"/>
                </m:oMathParaPr>
                <m:oMath>
                  <m:sSub>
                    <m:e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d</m:t>
                      </m:r>
                    </m:e>
                    <m:sub>
                      <m:r>
                        <a:rPr xmlns:a="http://schemas.openxmlformats.org/drawingml/2006/main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oMath>
              </m:oMathPara>
            </a14:m>
            <a:endParaRPr sz="30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04" name="Checking on FD is importa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31165" indent="-431165" defTabSz="566674">
              <a:spcBef>
                <a:spcPts val="2100"/>
              </a:spcBef>
              <a:defRPr sz="3104"/>
            </a:pPr>
            <a:r>
              <a:t>Checking on FD is important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Database coherence</a:t>
            </a:r>
          </a:p>
          <a:p>
            <a:pPr lvl="1" marL="862330" indent="-431165" defTabSz="566674">
              <a:spcBef>
                <a:spcPts val="2100"/>
              </a:spcBef>
              <a:defRPr sz="3104"/>
            </a:pPr>
            <a:r>
              <a:t>To detect faulty operation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t>E.g. booking the same movie at two theaters in a town</a:t>
            </a:r>
          </a:p>
          <a:p>
            <a:pPr marL="431165" indent="-431165" defTabSz="566674">
              <a:spcBef>
                <a:spcPts val="2100"/>
              </a:spcBef>
              <a:defRPr sz="3104"/>
            </a:pPr>
            <a:r>
              <a:t>Therefore:  Relax conditions on BCNF</a:t>
            </a:r>
          </a:p>
          <a:p>
            <a:pPr lvl="1" marL="862330" indent="-431165" defTabSz="566674">
              <a:spcBef>
                <a:spcPts val="2100"/>
              </a:spcBef>
              <a:defRPr b="1" sz="3104"/>
            </a:pPr>
            <a:r>
              <a:t>Third Normal Form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t>Allows checking of FDs</a:t>
            </a:r>
          </a:p>
          <a:p>
            <a:pPr lvl="2" marL="1293495" indent="-431165" defTabSz="566674">
              <a:spcBef>
                <a:spcPts val="2100"/>
              </a:spcBef>
              <a:defRPr sz="3104"/>
            </a:pPr>
            <a:r>
              <a:t>Loss-less join property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07" name="A relation   is in third normal for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relation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is in </a:t>
            </a:r>
            <a:r>
              <a:rPr b="1" i="1"/>
              <a:t>third normal form</a:t>
            </a:r>
            <a:r>
              <a:t> </a:t>
            </a:r>
          </a:p>
          <a:p>
            <a:pPr lvl="1"/>
            <a:r>
              <a:t>If </a:t>
            </a:r>
            <a14:m>
              <m:oMath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sSub>
                  <m:e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m</m:t>
                    </m:r>
                  </m:sub>
                </m:sSub>
              </m:oMath>
            </a14:m>
            <a:r>
              <a:t> is a non-trivial FD, then </a:t>
            </a:r>
          </a:p>
          <a:p>
            <a:pPr lvl="2"/>
            <a:r>
              <a:t>either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is a superkey</a:t>
            </a:r>
          </a:p>
          <a:p>
            <a:pPr lvl="2"/>
            <a:r>
              <a:t>or those of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not in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{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…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sSub>
                  <m:e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e>
                  <m:sub>
                    <m:r>
                      <a:rPr xmlns:a="http://schemas.openxmlformats.org/drawingml/2006/main" sz="39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</m:t>
                    </m:r>
                  </m:sub>
                </m:sSub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}</m:t>
                </m:r>
              </m:oMath>
            </a14:m>
            <a:r>
              <a:t> are each member of </a:t>
            </a:r>
            <a:r>
              <a:rPr i="1"/>
              <a:t>some</a:t>
            </a:r>
            <a:r>
              <a:t> key (not necessarily the same)</a:t>
            </a:r>
          </a:p>
          <a:p>
            <a:pPr lvl="2"/>
          </a:p>
          <a:p>
            <a:pPr/>
            <a:r>
              <a:t>Attributes that are part of some key are called </a:t>
            </a:r>
            <a:r>
              <a:rPr b="1" i="1"/>
              <a:t>prime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Keys</a:t>
            </a:r>
          </a:p>
        </p:txBody>
      </p:sp>
      <p:sp>
        <p:nvSpPr>
          <p:cNvPr id="144" name="A key is a minimal superkey with respect to set inclu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 key is a minimal superkey with respect to set inclusion</a:t>
            </a:r>
          </a:p>
          <a:p>
            <a:pPr lvl="1"/>
            <a:r>
              <a:t>I.e. A superkey so that no attribute in it can be reomved</a:t>
            </a:r>
          </a:p>
          <a:p>
            <a:pPr lvl="1"/>
          </a:p>
          <a:p>
            <a:pPr/>
            <a:r>
              <a:t>If a key consists of a single attribute, then we call the attribute the key instead of the set with only element this attribute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10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 </a:t>
            </a:r>
          </a:p>
          <a:p>
            <a:pPr lvl="1"/>
          </a:p>
          <a:p>
            <a:pPr lvl="1"/>
          </a:p>
          <a:p>
            <a:pPr lvl="1"/>
          </a:p>
          <a:p>
            <a:pPr lvl="1"/>
            <a:r>
              <a:t>is in third normal form</a:t>
            </a:r>
          </a:p>
          <a:p>
            <a:pPr lvl="2"/>
            <a:r>
              <a:t>city is part of a key</a:t>
            </a:r>
          </a:p>
        </p:txBody>
      </p:sp>
      <p:sp>
        <p:nvSpPr>
          <p:cNvPr id="911" name="bookings(title, theater, city)"/>
          <p:cNvSpPr txBox="1"/>
          <p:nvPr/>
        </p:nvSpPr>
        <p:spPr>
          <a:xfrm>
            <a:off x="2419531" y="3408950"/>
            <a:ext cx="697341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bookings(title, theater, city)</a:t>
            </a:r>
          </a:p>
        </p:txBody>
      </p:sp>
      <p:sp>
        <p:nvSpPr>
          <p:cNvPr id="912" name="theater --&gt; city"/>
          <p:cNvSpPr txBox="1"/>
          <p:nvPr/>
        </p:nvSpPr>
        <p:spPr>
          <a:xfrm>
            <a:off x="2393277" y="4340989"/>
            <a:ext cx="3772496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theater --&gt; city</a:t>
            </a:r>
          </a:p>
        </p:txBody>
      </p:sp>
      <p:sp>
        <p:nvSpPr>
          <p:cNvPr id="913" name="title, city --&gt; theater"/>
          <p:cNvSpPr txBox="1"/>
          <p:nvPr/>
        </p:nvSpPr>
        <p:spPr>
          <a:xfrm>
            <a:off x="2445786" y="5023610"/>
            <a:ext cx="537295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title, city --&gt; theater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16" name="Creation of 3NF Schema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Creation of 3NF Schemas</a:t>
            </a:r>
          </a:p>
          <a:p>
            <a:pPr lvl="1"/>
            <a:r>
              <a:t>Want to decompose a relation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into a set of relations such that</a:t>
            </a:r>
          </a:p>
          <a:p>
            <a:pPr lvl="2"/>
            <a:r>
              <a:t>All relations in the set are in 3NF</a:t>
            </a:r>
          </a:p>
          <a:p>
            <a:pPr lvl="2"/>
            <a:r>
              <a:t>The decomposition has a lossless join</a:t>
            </a:r>
          </a:p>
          <a:p>
            <a:pPr lvl="2"/>
            <a:r>
              <a:t>The decomposition preserves dependencies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8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19" name="Synthesis Algorith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Synthesis Algorithm</a:t>
            </a:r>
          </a:p>
          <a:p>
            <a:pPr lvl="1"/>
            <a:r>
              <a:t>Given a relation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and a set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of FDs</a:t>
            </a:r>
          </a:p>
          <a:p>
            <a:pPr lvl="2"/>
            <a:r>
              <a:t>Find a minimal base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4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r>
              <a:t> for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6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F</m:t>
                </m:r>
              </m:oMath>
            </a14:m>
            <a:r>
              <a:t> </a:t>
            </a:r>
          </a:p>
          <a:p>
            <a:pPr lvl="2"/>
            <a:r>
              <a:t>For all FD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∈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G</m:t>
                </m:r>
              </m:oMath>
            </a14:m>
            <a:r>
              <a:t>:  use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as a schema</a:t>
            </a:r>
          </a:p>
          <a:p>
            <a:pPr lvl="2"/>
            <a:r>
              <a:t>If none of the relation schemas from previous step are a superkey for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, add another relation whose schema is a key for 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22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 with FDs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25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The FDs are their own base:</a:t>
            </a:r>
          </a:p>
          <a:p>
            <a:pPr lvl="2"/>
            <a:r>
              <a:t>Show: None of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,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</m:oMath>
            </a14:m>
            <a:r>
              <a:t> follows from the other two</a:t>
            </a:r>
          </a:p>
          <a:p>
            <a:pPr lvl="2"/>
            <a:r>
              <a:t>Show:  Cannot drop an attribute from a right side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28" name="Exampl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Example:</a:t>
            </a:r>
          </a:p>
          <a:p>
            <a:pPr lvl="1"/>
            <a:r>
              <a:t>This gives relations</a:t>
            </a:r>
          </a:p>
          <a:p>
            <a:pPr lvl="2"/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  <a:p>
            <a:pPr lvl="1"/>
            <a:r>
              <a:t>Keys of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R</m:t>
                </m:r>
              </m:oMath>
            </a14:m>
            <a:r>
              <a:t> are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</m:oMath>
            </a14:m>
          </a:p>
          <a:p>
            <a:pPr lvl="2"/>
            <a:r>
              <a:t>Need to add one of them</a:t>
            </a:r>
          </a:p>
          <a:p>
            <a:pPr lvl="2"/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D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  <a:r>
              <a:t>, </a:t>
            </a:r>
            <a14:m>
              <m:oMath>
                <m:sSub>
                  <m:e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S</m:t>
                    </m:r>
                  </m:e>
                  <m:sub>
                    <m:r>
                      <a:rPr xmlns:a="http://schemas.openxmlformats.org/drawingml/2006/main" sz="39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b>
                </m:sSub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(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C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,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E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)</m:t>
                </m:r>
              </m:oMath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31" name="Why does this wor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Why does this work</a:t>
            </a:r>
          </a:p>
          <a:p>
            <a:pPr lvl="1"/>
            <a:r>
              <a:t>Lossless join:</a:t>
            </a:r>
          </a:p>
          <a:p>
            <a:pPr lvl="2"/>
            <a:r>
              <a:t>We use the “Chase”</a:t>
            </a:r>
          </a:p>
          <a:p>
            <a:pPr lvl="3"/>
            <a:r>
              <a:t>There is one subset of attributes in the decomposition that is a superkey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t>.</a:t>
            </a:r>
          </a:p>
          <a:p>
            <a:pPr lvl="3"/>
            <a:r>
              <a:t>The closure of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t> is all the attributes.</a:t>
            </a:r>
          </a:p>
          <a:p>
            <a:pPr lvl="3"/>
            <a:r>
              <a:t>We start with a tableau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34" name="Lossless join -- Cha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Lossless join -- Chase</a:t>
            </a:r>
          </a:p>
          <a:p>
            <a:pPr lvl="1"/>
            <a:r>
              <a:t>Use the FDs used in calculating the closure of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43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  <a:r>
              <a:t>.</a:t>
            </a:r>
          </a:p>
          <a:p>
            <a:pPr lvl="1"/>
            <a:r>
              <a:t>We can assume that the FDs are in the base</a:t>
            </a:r>
          </a:p>
          <a:p>
            <a:pPr lvl="1"/>
            <a:r>
              <a:t>Let the first FD be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⊃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→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. </a:t>
            </a:r>
          </a:p>
          <a:p>
            <a:pPr lvl="2"/>
            <a:r>
              <a:t>Tableau:</a:t>
            </a:r>
          </a:p>
          <a:p>
            <a:pPr lvl="2"/>
          </a:p>
          <a:p>
            <a:pPr lvl="2"/>
          </a:p>
          <a:p>
            <a:pPr lvl="2"/>
            <a:r>
              <a:t>The application of the FD sets 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b1 </a:t>
            </a:r>
            <a:r>
              <a:t>to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 b</a:t>
            </a:r>
          </a:p>
        </p:txBody>
      </p:sp>
      <p:sp>
        <p:nvSpPr>
          <p:cNvPr id="935" name="rest of attributes…"/>
          <p:cNvSpPr txBox="1"/>
          <p:nvPr/>
        </p:nvSpPr>
        <p:spPr>
          <a:xfrm>
            <a:off x="3846633" y="6609311"/>
            <a:ext cx="7862425" cy="1412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5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 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m:rPr>
                    <m:sty m:val="p"/>
                    <m:scr m:val="double-struck"/>
                  </m:rPr>
                  <a:rPr xmlns:a="http://schemas.openxmlformats.org/drawingml/2006/main" sz="32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</m:oMath>
            </a14:m>
            <a:r>
              <a:t>   </a:t>
            </a:r>
            <a14:m>
              <m:oMath>
                <m:r>
                  <a:rPr xmlns:a="http://schemas.openxmlformats.org/drawingml/2006/main" sz="31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  rest of attributes</a:t>
            </a:r>
          </a:p>
          <a:p>
            <a:pPr/>
            <a:r>
              <a:t>r,s,t, e, f,  b1      **</a:t>
            </a:r>
          </a:p>
          <a:p>
            <a:pPr/>
            <a:r>
              <a:t>r,s t1 e1 f1  b       **</a:t>
            </a:r>
          </a:p>
        </p:txBody>
      </p:sp>
      <p:sp>
        <p:nvSpPr>
          <p:cNvPr id="936" name="row…"/>
          <p:cNvSpPr txBox="1"/>
          <p:nvPr/>
        </p:nvSpPr>
        <p:spPr>
          <a:xfrm>
            <a:off x="737009" y="7041111"/>
            <a:ext cx="1486124" cy="9804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row </a:t>
            </a:r>
            <a14:m>
              <m:oMath>
                <m:r>
                  <m:rPr>
                    <m:sty m:val="p"/>
                    <m:scr m:val="double-struck"/>
                  </m:rPr>
                  <a:rPr xmlns:a="http://schemas.openxmlformats.org/drawingml/2006/main" sz="34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K</m:t>
                </m:r>
              </m:oMath>
            </a14:m>
          </a:p>
          <a:p>
            <a:pPr/>
            <a:r>
              <a:t>row FD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39" name="Lossless join -- Chas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Lossless join -- Chase</a:t>
            </a:r>
          </a:p>
          <a:p>
            <a:pPr lvl="1"/>
            <a:r>
              <a:t>We continue the process.</a:t>
            </a:r>
          </a:p>
          <a:p>
            <a:pPr lvl="2"/>
            <a:r>
              <a:t>Next FD might use column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</m:oMath>
            </a14:m>
            <a:r>
              <a:t> or not, but because of it, we loose the subscript in the column corresponding to the right side</a:t>
            </a:r>
          </a:p>
          <a:p>
            <a:pPr lvl="1"/>
            <a:r>
              <a:t>Eventually, we have removed all subscripts in the first row</a:t>
            </a:r>
          </a:p>
          <a:p>
            <a:pPr lvl="1"/>
            <a:r>
              <a:t>Therefore, the decomposition is loss-less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Third Normal Form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Third Normal Form</a:t>
            </a:r>
          </a:p>
        </p:txBody>
      </p:sp>
      <p:sp>
        <p:nvSpPr>
          <p:cNvPr id="942" name="Dependency Preserv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Dependency Preservation</a:t>
            </a:r>
          </a:p>
          <a:p>
            <a:pPr lvl="1"/>
            <a:r>
              <a:t>Any FD is the consequence of the FDs in the base</a:t>
            </a:r>
          </a:p>
          <a:p>
            <a:pPr lvl="1"/>
            <a:r>
              <a:t>Any FD in the base is represented by a relation in the decomposition</a:t>
            </a:r>
          </a:p>
          <a:p>
            <a:pPr lvl="1"/>
            <a:r>
              <a:t>Therefore, we can first check those and as a consequence get all the FDs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