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gh Level Database Model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 Level Database Models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51" name="The arrow notation is limited…"/>
          <p:cNvSpPr txBox="1"/>
          <p:nvPr>
            <p:ph type="body" sz="half" idx="1"/>
          </p:nvPr>
        </p:nvSpPr>
        <p:spPr>
          <a:xfrm>
            <a:off x="952500" y="4876800"/>
            <a:ext cx="11099800" cy="4000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 arrow notation is limited</a:t>
            </a:r>
          </a:p>
          <a:p>
            <a:pPr lvl="1"/>
            <a:r>
              <a:t>Studio is only a function of the movie</a:t>
            </a:r>
          </a:p>
          <a:p>
            <a:pPr lvl="1"/>
            <a:r>
              <a:t>Diagram cannot distinguish between</a:t>
            </a:r>
          </a:p>
          <a:p>
            <a:pPr lvl="2"/>
            <a:r>
              <a:t>Studio is a function of movie</a:t>
            </a:r>
          </a:p>
          <a:p>
            <a:pPr lvl="2"/>
            <a:r>
              <a:t>Studio is a function of movie and star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046" y="2413000"/>
            <a:ext cx="4336708" cy="1983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55" name="Ro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Roles</a:t>
            </a:r>
          </a:p>
          <a:p>
            <a:pPr lvl="1"/>
            <a:r>
              <a:t>Entities can appear several times in a relationship</a:t>
            </a:r>
          </a:p>
          <a:p>
            <a:pPr lvl="1"/>
            <a:r>
              <a:t>Question:  Explain the arrow heads or their absence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3600" y="5734050"/>
            <a:ext cx="3657600" cy="21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59" name="Example for a multi-way relationship and an entity set with multiple ro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for a multi-way relationship and an entity set with multiple roles</a:t>
            </a:r>
          </a:p>
          <a:p>
            <a:pPr lvl="1"/>
            <a:r>
              <a:t>Hollywood stars would “belong” to a studio that could lent them out to another studio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9050" y="5168900"/>
            <a:ext cx="5346700" cy="370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63" name="Relationships can also have attribu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Relationships can also have attributes</a:t>
            </a:r>
          </a:p>
          <a:p>
            <a:pPr lvl="1"/>
            <a:r>
              <a:t>The attribute is functionally dependent on all parties to the relationship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7716" y="4876800"/>
            <a:ext cx="6649368" cy="4542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67" name="Some models (UML, ODL) limit relationships to bina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 models (UML, ODL) limit relationships to binary</a:t>
            </a:r>
          </a:p>
          <a:p>
            <a:pPr lvl="1"/>
            <a:r>
              <a:t>Move attributes to an entity set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0" y="4174566"/>
            <a:ext cx="7416800" cy="506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71" name="Multi-way relationships can be modeled through an entity as well"/>
          <p:cNvSpPr txBox="1"/>
          <p:nvPr>
            <p:ph type="body" sz="half" idx="1"/>
          </p:nvPr>
        </p:nvSpPr>
        <p:spPr>
          <a:xfrm>
            <a:off x="952500" y="2590800"/>
            <a:ext cx="491877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Multi-way relationships can be modeled through an entity as well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863618"/>
            <a:ext cx="5160701" cy="5061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75" name="Subclasses…"/>
          <p:cNvSpPr txBox="1"/>
          <p:nvPr>
            <p:ph type="body" sz="quarter" idx="1"/>
          </p:nvPr>
        </p:nvSpPr>
        <p:spPr>
          <a:xfrm>
            <a:off x="952500" y="2590800"/>
            <a:ext cx="11099800" cy="1932717"/>
          </a:xfrm>
          <a:prstGeom prst="rect">
            <a:avLst/>
          </a:prstGeom>
        </p:spPr>
        <p:txBody>
          <a:bodyPr anchor="t"/>
          <a:lstStyle>
            <a:lvl1pPr marL="400050" indent="-400050" defTabSz="525779">
              <a:spcBef>
                <a:spcPts val="1900"/>
              </a:spcBef>
              <a:defRPr sz="2880"/>
            </a:lvl1pPr>
            <a:lvl2pPr marL="800100" indent="-400050" defTabSz="525779">
              <a:spcBef>
                <a:spcPts val="1900"/>
              </a:spcBef>
              <a:defRPr sz="2880"/>
            </a:lvl2pPr>
            <a:lvl3pPr marL="1200150" indent="-400050" defTabSz="525779">
              <a:spcBef>
                <a:spcPts val="1900"/>
              </a:spcBef>
              <a:defRPr sz="2880"/>
            </a:lvl3pPr>
          </a:lstStyle>
          <a:p>
            <a:pPr/>
            <a:r>
              <a:t>Subclasses</a:t>
            </a:r>
          </a:p>
          <a:p>
            <a:pPr lvl="1"/>
            <a:r>
              <a:t>Some entities are special</a:t>
            </a:r>
          </a:p>
          <a:p>
            <a:pPr lvl="2"/>
            <a:r>
              <a:t>Use an is-a relationship (a triangle)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8467" y="4876800"/>
            <a:ext cx="7027866" cy="3829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esign Princi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Design Principles</a:t>
            </a:r>
          </a:p>
        </p:txBody>
      </p:sp>
      <p:sp>
        <p:nvSpPr>
          <p:cNvPr id="179" name="Faithful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Faithfulness</a:t>
            </a:r>
          </a:p>
          <a:p>
            <a:pPr lvl="1"/>
            <a:r>
              <a:t>Can be difficult:  Is “teaches” between instructors and courses many to many or one to many?</a:t>
            </a:r>
          </a:p>
          <a:p>
            <a:pPr/>
            <a:r>
              <a:t>Avoid Redundancy</a:t>
            </a:r>
          </a:p>
          <a:p>
            <a:pPr lvl="1"/>
            <a:r>
              <a:t>Example:  Add relationship ‘owns’ between movies and studios and add an attribute “studio” to movies.</a:t>
            </a:r>
          </a:p>
          <a:p>
            <a:pPr lvl="2"/>
            <a:r>
              <a:t>This results in an update anomaly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esign Princi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Design Principles</a:t>
            </a:r>
          </a:p>
        </p:txBody>
      </p:sp>
      <p:sp>
        <p:nvSpPr>
          <p:cNvPr id="182" name="Simplic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Simplicity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Avoid introducing more elements than is necessary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A studio can own movies, so each studio has a holding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Could be represented by this diagram, but entity holdings can also be done away with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Keeping it just means more storage space and longer computations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150" y="6109436"/>
            <a:ext cx="9080500" cy="115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Design Princi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Design Principles</a:t>
            </a:r>
          </a:p>
        </p:txBody>
      </p:sp>
      <p:sp>
        <p:nvSpPr>
          <p:cNvPr id="186" name="Smart Sel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Smart Selection</a:t>
            </a:r>
          </a:p>
          <a:p>
            <a:pPr lvl="1"/>
            <a:r>
              <a:t>Not every relationship in the real world is worth-while using</a:t>
            </a:r>
          </a:p>
          <a:p>
            <a:pPr lvl="1"/>
            <a:r>
              <a:t>Information can be redundant</a:t>
            </a:r>
          </a:p>
          <a:p>
            <a:pPr lvl="2"/>
            <a:r>
              <a:t>Assume relationships contracts, stars-in, and owns</a:t>
            </a:r>
          </a:p>
          <a:p>
            <a:pPr lvl="3"/>
            <a:r>
              <a:t>Since a movie has an owning studio, and the owning studio has contracts for each star, we do not need the stars-in relationship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Contents</a:t>
            </a:r>
          </a:p>
        </p:txBody>
      </p:sp>
      <p:sp>
        <p:nvSpPr>
          <p:cNvPr id="123" name="Design Languag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               </a:t>
            </a:r>
          </a:p>
          <a:p>
            <a:pPr/>
            <a:r>
              <a:t>Design Language:</a:t>
            </a:r>
          </a:p>
          <a:p>
            <a:pPr lvl="1"/>
            <a:r>
              <a:t>Entity Relationship Model (ERM)</a:t>
            </a:r>
          </a:p>
          <a:p>
            <a:pPr lvl="1"/>
            <a:r>
              <a:t>Unified Modeling Language (UML)</a:t>
            </a:r>
          </a:p>
          <a:p>
            <a:pPr lvl="1"/>
            <a:r>
              <a:t>(Object Description Language ODL)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6705600" cy="166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esign Princi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Design Principles</a:t>
            </a:r>
          </a:p>
        </p:txBody>
      </p:sp>
      <p:sp>
        <p:nvSpPr>
          <p:cNvPr id="189" name="Picking the right kind of el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Picking the right kind of element</a:t>
            </a:r>
          </a:p>
          <a:p>
            <a:pPr lvl="1"/>
            <a:r>
              <a:t>Should studio be an entity set or can we add its attributes to a movie</a:t>
            </a:r>
          </a:p>
          <a:p>
            <a:pPr lvl="1"/>
            <a:r>
              <a:t>Depends on the number of attributes for studio</a:t>
            </a:r>
          </a:p>
          <a:p>
            <a:pPr lvl="2"/>
            <a:r>
              <a:t>If there is only studio name, we can incorporate it in movies</a:t>
            </a:r>
          </a:p>
          <a:p>
            <a:pPr lvl="2"/>
            <a:r>
              <a:t>If there are more attributes, we probably run into an update anomaly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onstraints in the 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Constraints in the E/R Model</a:t>
            </a:r>
          </a:p>
        </p:txBody>
      </p:sp>
      <p:sp>
        <p:nvSpPr>
          <p:cNvPr id="192" name="Ke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Keys</a:t>
            </a:r>
          </a:p>
          <a:p>
            <a:pPr lvl="1"/>
            <a:r>
              <a:t>Every entity set must have a key</a:t>
            </a:r>
          </a:p>
          <a:p>
            <a:pPr lvl="1"/>
            <a:r>
              <a:t>There can be more than one key</a:t>
            </a:r>
          </a:p>
          <a:p>
            <a:pPr lvl="1"/>
            <a:r>
              <a:t>For is-a relationships:</a:t>
            </a:r>
          </a:p>
          <a:p>
            <a:pPr lvl="2"/>
            <a:r>
              <a:t>Root entity set needs to have all the attributes for a 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onstraints in the 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Constraints in the E/R Model</a:t>
            </a:r>
          </a:p>
        </p:txBody>
      </p:sp>
      <p:sp>
        <p:nvSpPr>
          <p:cNvPr id="195" name="Representing keys:  Underline attributes that make up the primary key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Representing keys:  Underline attributes that make up the primary key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279" y="4265309"/>
            <a:ext cx="8991601" cy="419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nstraints in the 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Constraints in the E/R Model</a:t>
            </a:r>
          </a:p>
        </p:txBody>
      </p:sp>
      <p:sp>
        <p:nvSpPr>
          <p:cNvPr id="199" name="Referential Integrity Constra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Referential Integrity Constraint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E.g. Foreign key constraint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Example: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</a:p>
          <a:p>
            <a:pPr lvl="1" marL="826769" indent="-413384" defTabSz="543305">
              <a:spcBef>
                <a:spcPts val="2000"/>
              </a:spcBef>
              <a:defRPr sz="2976"/>
            </a:pP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Every movie has at most one studio owning it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Every movie is owned by a studio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Every studio has at most one president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Every president has a studio to run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3777" y="4693987"/>
            <a:ext cx="8277246" cy="1402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onstraints in the 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Constraints in the E/R Model</a:t>
            </a:r>
          </a:p>
        </p:txBody>
      </p:sp>
      <p:sp>
        <p:nvSpPr>
          <p:cNvPr id="203" name="Use rounded arrows to indicate existence of the foreign ent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  <a:r>
              <a:t>Use rounded arrows to indicate existence of the foreign entity:</a:t>
            </a:r>
          </a:p>
          <a:p>
            <a:pPr lvl="1"/>
            <a:r>
              <a:t>Every movie is owned by a studio (existence)</a:t>
            </a:r>
          </a:p>
          <a:p>
            <a:pPr lvl="1"/>
            <a:r>
              <a:t>But not owned by more than one studio (uniqueness)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846" y="2717800"/>
            <a:ext cx="11619108" cy="196934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ircle"/>
          <p:cNvSpPr/>
          <p:nvPr/>
        </p:nvSpPr>
        <p:spPr>
          <a:xfrm>
            <a:off x="5125395" y="3067470"/>
            <a:ext cx="1270001" cy="1270001"/>
          </a:xfrm>
          <a:prstGeom prst="ellipse">
            <a:avLst/>
          </a:prstGeom>
          <a:solidFill>
            <a:srgbClr val="FF40FF">
              <a:alpha val="115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onstraints in the 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Constraints in the E/R Model</a:t>
            </a:r>
          </a:p>
        </p:txBody>
      </p:sp>
      <p:sp>
        <p:nvSpPr>
          <p:cNvPr id="208" name="Use rounded arrows to indicate existence of the foreign ent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  <a:r>
              <a:t>Use rounded arrows to indicate existence of the foreign entity:</a:t>
            </a:r>
          </a:p>
          <a:p>
            <a:pPr lvl="1"/>
            <a:r>
              <a:t>Every president needs to run a studio</a:t>
            </a:r>
          </a:p>
          <a:p>
            <a:pPr lvl="1"/>
            <a:r>
              <a:t>Cannot run more than one studio</a:t>
            </a:r>
          </a:p>
          <a:p>
            <a:pPr lvl="1"/>
            <a:r>
              <a:t>If (s)he stops running a studio, they get deleted from the president table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846" y="2717800"/>
            <a:ext cx="11619108" cy="196934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Oval"/>
          <p:cNvSpPr/>
          <p:nvPr/>
        </p:nvSpPr>
        <p:spPr>
          <a:xfrm>
            <a:off x="6620158" y="3151105"/>
            <a:ext cx="983306" cy="1102730"/>
          </a:xfrm>
          <a:prstGeom prst="ellipse">
            <a:avLst/>
          </a:prstGeom>
          <a:solidFill>
            <a:srgbClr val="FF40FF">
              <a:alpha val="115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onstraints in the 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Constraints in the E/R Model</a:t>
            </a:r>
          </a:p>
        </p:txBody>
      </p:sp>
      <p:sp>
        <p:nvSpPr>
          <p:cNvPr id="213" name="Use rounded arrows to indicate existence of the foreign ent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  <a:r>
              <a:t>Use rounded arrows to indicate existence of the foreign entity:</a:t>
            </a:r>
          </a:p>
          <a:p>
            <a:pPr lvl="1"/>
            <a:r>
              <a:t>A studio cannot have more than one president</a:t>
            </a:r>
          </a:p>
          <a:p>
            <a:pPr lvl="1"/>
            <a:r>
              <a:t>But if the president has been fired, the studio still persists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846" y="2717800"/>
            <a:ext cx="11619108" cy="196934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Circle"/>
          <p:cNvSpPr/>
          <p:nvPr/>
        </p:nvSpPr>
        <p:spPr>
          <a:xfrm>
            <a:off x="9512902" y="3153499"/>
            <a:ext cx="1270001" cy="1270001"/>
          </a:xfrm>
          <a:prstGeom prst="ellipse">
            <a:avLst/>
          </a:prstGeom>
          <a:solidFill>
            <a:srgbClr val="FF40FF">
              <a:alpha val="115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onstraints in the 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Constraints in the E/R Model</a:t>
            </a:r>
          </a:p>
        </p:txBody>
      </p:sp>
      <p:sp>
        <p:nvSpPr>
          <p:cNvPr id="218" name="Use rounded arrows to indicate existence of the foreign ent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  <a:r>
              <a:t>Use rounded arrows to indicate existence of the foreign entity:</a:t>
            </a:r>
          </a:p>
          <a:p>
            <a:pPr lvl="1"/>
            <a:r>
              <a:t>A studio does not need to own a movie</a:t>
            </a:r>
          </a:p>
          <a:p>
            <a:pPr lvl="1"/>
            <a:r>
              <a:t>But it can own more than a single movie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846" y="2717800"/>
            <a:ext cx="11619108" cy="196934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Circle"/>
          <p:cNvSpPr/>
          <p:nvPr/>
        </p:nvSpPr>
        <p:spPr>
          <a:xfrm>
            <a:off x="2254159" y="3067470"/>
            <a:ext cx="1270001" cy="1270001"/>
          </a:xfrm>
          <a:prstGeom prst="ellipse">
            <a:avLst/>
          </a:prstGeom>
          <a:solidFill>
            <a:srgbClr val="FF40FF">
              <a:alpha val="115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onstraints in the 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Constraints in the E/R Model</a:t>
            </a:r>
          </a:p>
        </p:txBody>
      </p:sp>
      <p:sp>
        <p:nvSpPr>
          <p:cNvPr id="223" name="Degree constrai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Degree constraints</a:t>
            </a:r>
          </a:p>
          <a:p>
            <a:pPr lvl="1"/>
            <a:r>
              <a:t>Limit the number of entities that can be connected to an entity set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The same star can only appear in 10 movies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4876800"/>
            <a:ext cx="8966200" cy="209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onstraints in the 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Constraints in the E/R Model</a:t>
            </a:r>
          </a:p>
        </p:txBody>
      </p:sp>
      <p:sp>
        <p:nvSpPr>
          <p:cNvPr id="227" name="Degree constrai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Degree constraints</a:t>
            </a:r>
          </a:p>
          <a:p>
            <a:pPr lvl="1"/>
            <a:r>
              <a:t>&lt;=1    means pointed arrow</a:t>
            </a:r>
          </a:p>
          <a:p>
            <a:pPr lvl="1"/>
            <a:r>
              <a:t>==1    means curved arrow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27" name="Entities:  Abstract obje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Entities:  Abstract object </a:t>
            </a:r>
          </a:p>
          <a:p>
            <a:pPr lvl="1"/>
            <a:r>
              <a:t>Have Attributes</a:t>
            </a:r>
          </a:p>
          <a:p>
            <a:pPr lvl="2"/>
            <a:r>
              <a:t>Types can be primitive or structures</a:t>
            </a:r>
          </a:p>
          <a:p>
            <a:pPr/>
            <a:r>
              <a:t>Relationships</a:t>
            </a:r>
          </a:p>
          <a:p>
            <a:pPr lvl="1"/>
            <a:r>
              <a:t>Connections between two or more entity sets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30" name="An entity’s key can be composed of attributes belonging (all or some) to another ent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 entity’s key can be composed of attributes belonging (all or some) to another entity</a:t>
            </a:r>
          </a:p>
          <a:p>
            <a:pPr/>
            <a:r>
              <a:t>Called </a:t>
            </a:r>
            <a:r>
              <a:rPr b="1" i="1"/>
              <a:t>weak entity sets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33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Movie studio has several film crews, given by a number</a:t>
            </a:r>
          </a:p>
          <a:p>
            <a:pPr lvl="2"/>
            <a:r>
              <a:t>(First unit, second unit, ...)</a:t>
            </a:r>
          </a:p>
          <a:p>
            <a:pPr lvl="1"/>
            <a:r>
              <a:t>The numbering can be used also by other studios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36" name="Double stroke indicates a weak entity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Double stroke indicates a weak entity set </a:t>
            </a:r>
          </a:p>
          <a:p>
            <a:pPr/>
            <a:r>
              <a:t>Crews has key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(number, studios.name)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Mediated through the “unit-of” relationship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3350" y="3365500"/>
            <a:ext cx="7658100" cy="151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40" name="Biological species are given by genus and spec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  <a:r>
              <a:t>Biological species are given by genus and species</a:t>
            </a:r>
          </a:p>
          <a:p>
            <a:pPr lvl="1">
              <a:defRPr i="1"/>
            </a:pPr>
            <a:r>
              <a:t>Homo neanderthalensis</a:t>
            </a:r>
          </a:p>
          <a:p>
            <a:pPr/>
            <a:r>
              <a:t>First is genus, then species</a:t>
            </a:r>
          </a:p>
          <a:p>
            <a:pPr/>
            <a:r>
              <a:t>The species has a key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(species.name, genus.name)</a:t>
            </a:r>
          </a:p>
        </p:txBody>
      </p:sp>
      <p:pic>
        <p:nvPicPr>
          <p:cNvPr id="2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5159" y="2590800"/>
            <a:ext cx="6057901" cy="165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44" name="Connecting entity sets used to replace ternary relationshi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Connecting entity sets used to replace ternary relationships </a:t>
            </a:r>
          </a:p>
          <a:p>
            <a:pPr/>
            <a:r>
              <a:t>Often have no attributes of their own</a:t>
            </a:r>
          </a:p>
          <a:p>
            <a:pPr/>
            <a:r>
              <a:t>Keys are attributes of other entities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47" name="Contracts have a key made up of stars.name, studio.name, movies.title, movies.year…"/>
          <p:cNvSpPr txBox="1"/>
          <p:nvPr>
            <p:ph type="body" sz="half" idx="1"/>
          </p:nvPr>
        </p:nvSpPr>
        <p:spPr>
          <a:xfrm>
            <a:off x="952500" y="6531188"/>
            <a:ext cx="11099800" cy="2346113"/>
          </a:xfrm>
          <a:prstGeom prst="rect">
            <a:avLst/>
          </a:prstGeom>
        </p:spPr>
        <p:txBody>
          <a:bodyPr anchor="t"/>
          <a:lstStyle/>
          <a:p>
            <a:pPr/>
            <a:r>
              <a:t>Contracts have a key made up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stars.name, studio.name, movies.title, movies.year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Own attribute salary is not a key</a:t>
            </a:r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930" y="2115187"/>
            <a:ext cx="8658940" cy="4119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51" name="Key attributes for weak entity se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Key attributes for weak entity sets:</a:t>
            </a:r>
          </a:p>
          <a:p>
            <a:pPr lvl="1"/>
            <a:r>
              <a:t>Made up of zero or more of its own attributes</a:t>
            </a:r>
          </a:p>
          <a:p>
            <a:pPr lvl="1"/>
            <a:r>
              <a:t>Key attributes from entity sets that are reached by certain many-to relationships </a:t>
            </a:r>
          </a:p>
          <a:p>
            <a:pPr lvl="2"/>
            <a:r>
              <a:t>These are called supporting relationships and supporting entity sets, resp.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54" name="R is a supporting relationship for E to F if the following conditions are true…"/>
          <p:cNvSpPr txBox="1"/>
          <p:nvPr>
            <p:ph type="body" idx="1"/>
          </p:nvPr>
        </p:nvSpPr>
        <p:spPr>
          <a:xfrm>
            <a:off x="952500" y="4041498"/>
            <a:ext cx="11099800" cy="4835802"/>
          </a:xfrm>
          <a:prstGeom prst="rect">
            <a:avLst/>
          </a:prstGeom>
        </p:spPr>
        <p:txBody>
          <a:bodyPr anchor="t"/>
          <a:lstStyle/>
          <a:p>
            <a:pPr/>
            <a:r>
              <a:t>R is a supporting relationship for E to F if the following conditions are true</a:t>
            </a:r>
          </a:p>
          <a:p>
            <a:pPr lvl="1"/>
            <a:r>
              <a:t>R binary, many to one  or one to one </a:t>
            </a:r>
          </a:p>
          <a:p>
            <a:pPr lvl="1"/>
            <a:r>
              <a:t>R must have referential integrity:</a:t>
            </a:r>
          </a:p>
          <a:p>
            <a:pPr lvl="2"/>
            <a:r>
              <a:t>For every E, there must be exactly one F entity in R</a:t>
            </a:r>
          </a:p>
          <a:p>
            <a:pPr lvl="2"/>
            <a:r>
              <a:t>The attributes in F that supply (parts of the) key for E are also keys for F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7904" y="2595462"/>
            <a:ext cx="5283201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58" name="However, if F itself is weak, then the key attributes for F might be supplied by an entity G, etc."/>
          <p:cNvSpPr txBox="1"/>
          <p:nvPr>
            <p:ph type="body" idx="1"/>
          </p:nvPr>
        </p:nvSpPr>
        <p:spPr>
          <a:xfrm>
            <a:off x="952500" y="3994954"/>
            <a:ext cx="11099800" cy="4882346"/>
          </a:xfrm>
          <a:prstGeom prst="rect">
            <a:avLst/>
          </a:prstGeom>
        </p:spPr>
        <p:txBody>
          <a:bodyPr anchor="t"/>
          <a:lstStyle/>
          <a:p>
            <a:pPr lvl="1"/>
            <a:r>
              <a:t>However, if F itself is weak, then the key attributes for F might be supplied by an entity G, etc.</a:t>
            </a: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2632477"/>
            <a:ext cx="9118600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62" name="If there are several different supporting relationships:…"/>
          <p:cNvSpPr txBox="1"/>
          <p:nvPr>
            <p:ph type="body" sz="half" idx="1"/>
          </p:nvPr>
        </p:nvSpPr>
        <p:spPr>
          <a:xfrm>
            <a:off x="952500" y="4316473"/>
            <a:ext cx="11099800" cy="4560827"/>
          </a:xfrm>
          <a:prstGeom prst="rect">
            <a:avLst/>
          </a:prstGeom>
        </p:spPr>
        <p:txBody>
          <a:bodyPr anchor="t"/>
          <a:lstStyle/>
          <a:p>
            <a:pPr/>
            <a:r>
              <a:t>If there are several different supporting relationships:</a:t>
            </a:r>
          </a:p>
          <a:p>
            <a:pPr lvl="1"/>
            <a:r>
              <a:t>Each relationship is used to supply a copy of the key attributes of F to help form the key of E</a:t>
            </a:r>
          </a:p>
          <a:p>
            <a:pPr lvl="1"/>
            <a:r>
              <a:t>The relationships can associated an entity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  <a:r>
              <a:t> with </a:t>
            </a:r>
            <a:r>
              <a:rPr i="1" u="sng"/>
              <a:t>different </a:t>
            </a:r>
            <a:r>
              <a:t>entities </a:t>
            </a:r>
            <a14:m>
              <m:oMath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 and so the parts of the key of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  <a:r>
              <a:t> can come from different entities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0367" y="1649473"/>
            <a:ext cx="5283201" cy="266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30" name="Graphic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Graphics</a:t>
            </a:r>
          </a:p>
          <a:p>
            <a:pPr lvl="1"/>
            <a:r>
              <a:t>Entities are represented by rectangles</a:t>
            </a:r>
          </a:p>
          <a:p>
            <a:pPr lvl="1"/>
            <a:r>
              <a:t>Attributes are represented by ovals</a:t>
            </a:r>
          </a:p>
          <a:p>
            <a:pPr lvl="1"/>
            <a:r>
              <a:t>Relationships are represented by diamonds</a:t>
            </a:r>
          </a:p>
          <a:p>
            <a:pPr lvl="1"/>
            <a:r>
              <a:t>Edges connect attributes and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66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/>
          </a:p>
          <a:p>
            <a:pPr/>
          </a:p>
          <a:p>
            <a:pPr/>
          </a:p>
          <a:p>
            <a:pPr lvl="1"/>
            <a:r>
              <a:t>Each crew is unique</a:t>
            </a:r>
          </a:p>
          <a:p>
            <a:pPr lvl="1"/>
            <a:r>
              <a:t>But to identify a crew, we need data from the supporting relationship</a:t>
            </a:r>
          </a:p>
          <a:p>
            <a:pPr lvl="1"/>
            <a:r>
              <a:t>There needs to be a deterministic process to obtain this data. 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3350" y="3594218"/>
            <a:ext cx="7658100" cy="151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70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/>
          </a:p>
          <a:p>
            <a:pPr/>
          </a:p>
          <a:p>
            <a:pPr/>
          </a:p>
          <a:p>
            <a:pPr lvl="1"/>
            <a:r>
              <a:t>Values for a crew are obtained from their attributes </a:t>
            </a:r>
            <a:r>
              <a:rPr b="1" i="1" u="sng"/>
              <a:t>and</a:t>
            </a:r>
            <a:r>
              <a:t> by following the relationship “Unit of”</a:t>
            </a:r>
          </a:p>
          <a:p>
            <a:pPr lvl="1"/>
            <a:r>
              <a:t>Thus, the supporting relationship needs to be many-to-one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3350" y="3594218"/>
            <a:ext cx="7658100" cy="151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74" name="In class exerci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class exercise:</a:t>
            </a:r>
          </a:p>
          <a:p>
            <a:pPr lvl="1"/>
            <a:r>
              <a:t>Develop a university grading roster DB as an E/R diagram</a:t>
            </a:r>
          </a:p>
          <a:p>
            <a:pPr lvl="1"/>
            <a:r>
              <a:t>You have courses and students as entities and enrollment as a connecting entity</a:t>
            </a:r>
          </a:p>
          <a:p>
            <a:pPr lvl="1"/>
            <a:r>
              <a:t>Enrollment can have grade as an attribute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pic>
        <p:nvPicPr>
          <p:cNvPr id="2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652" y="4021464"/>
            <a:ext cx="11095911" cy="1688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80" name="Every enrollment record needs to have exactly a student and exactly a course"/>
          <p:cNvSpPr txBox="1"/>
          <p:nvPr>
            <p:ph type="body" sz="half" idx="1"/>
          </p:nvPr>
        </p:nvSpPr>
        <p:spPr>
          <a:xfrm>
            <a:off x="952500" y="4876800"/>
            <a:ext cx="11099800" cy="4000500"/>
          </a:xfrm>
          <a:prstGeom prst="rect">
            <a:avLst/>
          </a:prstGeom>
        </p:spPr>
        <p:txBody>
          <a:bodyPr anchor="t"/>
          <a:lstStyle/>
          <a:p>
            <a:pPr/>
            <a:r>
              <a:t>Every enrollment record needs to have exactly a student and exactly a course</a:t>
            </a:r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086" y="2978356"/>
            <a:ext cx="10638628" cy="1619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sp>
        <p:nvSpPr>
          <p:cNvPr id="284" name="In class exerci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class exercise</a:t>
            </a:r>
          </a:p>
          <a:p>
            <a:pPr lvl="1"/>
            <a:r>
              <a:t>Draw E/R diagrams involving weak entity sets</a:t>
            </a:r>
          </a:p>
          <a:p>
            <a:pPr lvl="2"/>
            <a:r>
              <a:t>Courses and Departments</a:t>
            </a:r>
          </a:p>
          <a:p>
            <a:pPr lvl="3"/>
            <a:r>
              <a:t>A course is given by a unique department, but its only attribute is its number</a:t>
            </a:r>
          </a:p>
          <a:p>
            <a:pPr lvl="3"/>
            <a:r>
              <a:t>Different departments can offer courses with the same number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Weak Entity 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Weak Entity Sets</a:t>
            </a:r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0757" y="4167644"/>
            <a:ext cx="7759701" cy="167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290" name="Each entity set becomes a relation with the same set of attribu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Each entity set becomes a relation with the same set of attributes</a:t>
            </a:r>
          </a:p>
          <a:p>
            <a:pPr/>
            <a:r>
              <a:t>Each relationship becomes a relation with attributes being the keys for the connected entity 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293" name="Problem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Problems:</a:t>
            </a:r>
          </a:p>
          <a:p>
            <a:pPr lvl="1"/>
            <a:r>
              <a:t>Weak entity sets cannot be translated straightforwardly</a:t>
            </a:r>
          </a:p>
          <a:p>
            <a:pPr lvl="1"/>
            <a:r>
              <a:t>Isa relationships are difficult</a:t>
            </a:r>
          </a:p>
          <a:p>
            <a:pPr lvl="1"/>
            <a:r>
              <a:t>Sometimes, makes sense to combine relations when connected by a many-to-one relationship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296" name="In class tes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class test: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6600" y="3727624"/>
            <a:ext cx="8991600" cy="419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927" y="2786348"/>
            <a:ext cx="11566946" cy="539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00" name="stars(name, address)"/>
          <p:cNvSpPr txBox="1"/>
          <p:nvPr/>
        </p:nvSpPr>
        <p:spPr>
          <a:xfrm>
            <a:off x="1799838" y="6405357"/>
            <a:ext cx="377249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stars(</a:t>
            </a:r>
            <a:r>
              <a:rPr u="sng"/>
              <a:t>name</a:t>
            </a:r>
            <a:r>
              <a:t>, address)</a:t>
            </a:r>
          </a:p>
        </p:txBody>
      </p:sp>
      <p:sp>
        <p:nvSpPr>
          <p:cNvPr id="301" name="movies(title, year, length, genre)"/>
          <p:cNvSpPr txBox="1"/>
          <p:nvPr/>
        </p:nvSpPr>
        <p:spPr>
          <a:xfrm>
            <a:off x="6502400" y="6405357"/>
            <a:ext cx="633323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6083" y="2727531"/>
            <a:ext cx="6709049" cy="3127099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tudios(name, address)"/>
          <p:cNvSpPr txBox="1"/>
          <p:nvPr/>
        </p:nvSpPr>
        <p:spPr>
          <a:xfrm>
            <a:off x="1799838" y="7217772"/>
            <a:ext cx="413831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studios(</a:t>
            </a:r>
            <a:r>
              <a:rPr u="sng"/>
              <a:t>name</a:t>
            </a:r>
            <a:r>
              <a:t>, address)</a:t>
            </a:r>
          </a:p>
        </p:txBody>
      </p:sp>
      <p:sp>
        <p:nvSpPr>
          <p:cNvPr id="304" name="starsIn(name, title, year)"/>
          <p:cNvSpPr txBox="1"/>
          <p:nvPr/>
        </p:nvSpPr>
        <p:spPr>
          <a:xfrm>
            <a:off x="6502400" y="7217772"/>
            <a:ext cx="486995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starsIn(</a:t>
            </a:r>
            <a:r>
              <a:rPr u="sng"/>
              <a:t>name</a:t>
            </a:r>
            <a:r>
              <a:t>, 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)</a:t>
            </a:r>
          </a:p>
        </p:txBody>
      </p:sp>
      <p:sp>
        <p:nvSpPr>
          <p:cNvPr id="305" name="owns(name, title, year)"/>
          <p:cNvSpPr txBox="1"/>
          <p:nvPr/>
        </p:nvSpPr>
        <p:spPr>
          <a:xfrm>
            <a:off x="3446025" y="8181761"/>
            <a:ext cx="432122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owns(</a:t>
            </a:r>
            <a:r>
              <a:rPr u="sng"/>
              <a:t>name</a:t>
            </a:r>
            <a:r>
              <a:t>, 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08" name="In class exercis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class exercise </a:t>
            </a:r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0878" y="3592545"/>
            <a:ext cx="5346701" cy="370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2102" y="2968831"/>
            <a:ext cx="4457011" cy="309132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tars(name, address)"/>
          <p:cNvSpPr txBox="1"/>
          <p:nvPr/>
        </p:nvSpPr>
        <p:spPr>
          <a:xfrm>
            <a:off x="1358936" y="6512894"/>
            <a:ext cx="377249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stars(</a:t>
            </a:r>
            <a:r>
              <a:rPr u="sng"/>
              <a:t>name</a:t>
            </a:r>
            <a:r>
              <a:t>, address)</a:t>
            </a:r>
          </a:p>
        </p:txBody>
      </p:sp>
      <p:sp>
        <p:nvSpPr>
          <p:cNvPr id="314" name="movies(title, year, length, genre)"/>
          <p:cNvSpPr txBox="1"/>
          <p:nvPr/>
        </p:nvSpPr>
        <p:spPr>
          <a:xfrm>
            <a:off x="6061498" y="6512894"/>
            <a:ext cx="633323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</p:txBody>
      </p:sp>
      <p:sp>
        <p:nvSpPr>
          <p:cNvPr id="315" name="studios(name, address)"/>
          <p:cNvSpPr txBox="1"/>
          <p:nvPr/>
        </p:nvSpPr>
        <p:spPr>
          <a:xfrm>
            <a:off x="1358936" y="7142496"/>
            <a:ext cx="413831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studios(</a:t>
            </a:r>
            <a:r>
              <a:rPr u="sng"/>
              <a:t>name</a:t>
            </a:r>
            <a:r>
              <a:t>, address)</a:t>
            </a:r>
          </a:p>
        </p:txBody>
      </p:sp>
      <p:sp>
        <p:nvSpPr>
          <p:cNvPr id="316" name="contracts(name, title, year, studioOfStar, producingStudio)"/>
          <p:cNvSpPr txBox="1"/>
          <p:nvPr/>
        </p:nvSpPr>
        <p:spPr>
          <a:xfrm>
            <a:off x="1358936" y="7852240"/>
            <a:ext cx="1090597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contracts(</a:t>
            </a:r>
            <a:r>
              <a:rPr u="sng"/>
              <a:t>name</a:t>
            </a:r>
            <a:r>
              <a:t>, 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studioOfStar, producingStudio)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19" name="Handling weak entity se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Handling weak entity sets</a:t>
            </a:r>
          </a:p>
          <a:p>
            <a:pPr lvl="1"/>
            <a:r>
              <a:t>Relation for a weak entity set needs to include key attributes of supporting entity sets</a:t>
            </a:r>
          </a:p>
          <a:p>
            <a:pPr lvl="1"/>
            <a:r>
              <a:t>Relation for any relationship that includes a weak entity set must use as a key all of its key attributes, including those in supporting entities</a:t>
            </a:r>
          </a:p>
          <a:p>
            <a:pPr lvl="1"/>
            <a:r>
              <a:t>A supporting relationship does not need to be represented in an entity itself</a:t>
            </a:r>
          </a:p>
          <a:p>
            <a:pPr lvl="2"/>
            <a:r>
              <a:t>This is because the rule for the weak entity already force it to have these relationships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22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007" y="4046797"/>
            <a:ext cx="10899955" cy="2304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26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1"/>
          </a:p>
          <a:p>
            <a:pPr lvl="1"/>
          </a:p>
          <a:p>
            <a:pPr/>
            <a:r>
              <a:t>First pick: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studios(</a:t>
            </a:r>
            <a:r>
              <a:rPr u="sng"/>
              <a:t>name</a:t>
            </a:r>
            <a:r>
              <a:t>, address)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crews(</a:t>
            </a:r>
            <a:r>
              <a:rPr u="sng"/>
              <a:t>number</a:t>
            </a:r>
            <a:r>
              <a:t>, chief, </a:t>
            </a:r>
            <a:r>
              <a:rPr u="sng"/>
              <a:t>studioName</a:t>
            </a:r>
            <a:r>
              <a:t>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unitOf(</a:t>
            </a:r>
            <a:r>
              <a:rPr u="sng"/>
              <a:t>number</a:t>
            </a:r>
            <a:r>
              <a:t>, </a:t>
            </a:r>
            <a:r>
              <a:rPr u="sng"/>
              <a:t>studioName</a:t>
            </a:r>
            <a:r>
              <a:t>, </a:t>
            </a:r>
            <a:r>
              <a:rPr u="sng"/>
              <a:t>name</a:t>
            </a:r>
            <a:r>
              <a:t>)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00" y="3691926"/>
            <a:ext cx="6426200" cy="135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30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1"/>
          </a:p>
          <a:p>
            <a:pPr lvl="1"/>
          </a:p>
          <a:p>
            <a:pPr/>
            <a:r>
              <a:t>Second pick:  studioName and name are the same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studios(</a:t>
            </a:r>
            <a:r>
              <a:rPr u="sng"/>
              <a:t>name</a:t>
            </a:r>
            <a:r>
              <a:t>, address)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crews(</a:t>
            </a:r>
            <a:r>
              <a:rPr u="sng"/>
              <a:t>number</a:t>
            </a:r>
            <a:r>
              <a:t>, chief, </a:t>
            </a:r>
            <a:r>
              <a:rPr u="sng"/>
              <a:t>studioName</a:t>
            </a:r>
            <a:r>
              <a:t>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unitOf(</a:t>
            </a:r>
            <a:r>
              <a:rPr u="sng"/>
              <a:t>number</a:t>
            </a:r>
            <a:r>
              <a:t>, </a:t>
            </a:r>
            <a:r>
              <a:rPr u="sng"/>
              <a:t>studioName</a:t>
            </a:r>
            <a:r>
              <a:t>)</a:t>
            </a:r>
          </a:p>
        </p:txBody>
      </p:sp>
      <p:pic>
        <p:nvPicPr>
          <p:cNvPr id="3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00" y="3691926"/>
            <a:ext cx="6426200" cy="135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34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1"/>
          </a:p>
          <a:p>
            <a:pPr lvl="1"/>
          </a:p>
          <a:p>
            <a:pPr/>
            <a:r>
              <a:t>Final pick:  can dispense with unitOf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studios(</a:t>
            </a:r>
            <a:r>
              <a:rPr u="sng"/>
              <a:t>name</a:t>
            </a:r>
            <a:r>
              <a:t>, address)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crews(</a:t>
            </a:r>
            <a:r>
              <a:rPr u="sng"/>
              <a:t>number</a:t>
            </a:r>
            <a:r>
              <a:t>, chief, </a:t>
            </a:r>
            <a:r>
              <a:rPr u="sng"/>
              <a:t>studioName</a:t>
            </a:r>
            <a:r>
              <a:t>)</a:t>
            </a:r>
          </a:p>
        </p:txBody>
      </p:sp>
      <p:pic>
        <p:nvPicPr>
          <p:cNvPr id="3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00" y="3691926"/>
            <a:ext cx="6426200" cy="135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38" name="Converting subclass structures to rel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Converting subclass structures to relations</a:t>
            </a:r>
          </a:p>
          <a:p>
            <a:pPr lvl="1"/>
            <a:r>
              <a:t>is-a relationship:</a:t>
            </a:r>
          </a:p>
          <a:p>
            <a:pPr lvl="2"/>
            <a:r>
              <a:t>There is a root entity</a:t>
            </a:r>
          </a:p>
          <a:p>
            <a:pPr lvl="2"/>
            <a:r>
              <a:t>Root entity has a key that identifies </a:t>
            </a:r>
            <a:r>
              <a:rPr u="sng"/>
              <a:t>all</a:t>
            </a:r>
            <a:r>
              <a:t> entities in the hierarchy</a:t>
            </a:r>
          </a:p>
          <a:p>
            <a:pPr lvl="2"/>
            <a:r>
              <a:t>A given entity may have </a:t>
            </a:r>
            <a:r>
              <a:rPr i="1"/>
              <a:t>components</a:t>
            </a:r>
            <a:r>
              <a:t> that belong to the entity sets of any subtree of the hierarchy that includes root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41" name="Converting subclass structures to rel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Converting subclass structures to relations</a:t>
            </a:r>
          </a:p>
          <a:p>
            <a:pPr lvl="1"/>
            <a:r>
              <a:t>Three strategies</a:t>
            </a:r>
          </a:p>
          <a:p>
            <a:pPr lvl="2"/>
            <a:r>
              <a:t>Follow the E/R viewpoint</a:t>
            </a:r>
          </a:p>
          <a:p>
            <a:pPr lvl="2"/>
            <a:r>
              <a:t>Treat entities as objects belonging to the same class</a:t>
            </a:r>
          </a:p>
          <a:p>
            <a:pPr lvl="2"/>
            <a:r>
              <a:t>Use null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36" name="Type of binary E/R relationships between entit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Type of binary E/R relationships between entities:</a:t>
            </a:r>
          </a:p>
          <a:p>
            <a:pPr lvl="1"/>
            <a:r>
              <a:t>Many-to-one  </a:t>
            </a:r>
          </a:p>
          <a:p>
            <a:pPr lvl="1"/>
            <a:r>
              <a:t>One-to-one  </a:t>
            </a:r>
          </a:p>
          <a:p>
            <a:pPr lvl="1"/>
            <a:r>
              <a:t>Many-to-many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44" name="Follow the E/R vie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Follow the E/R view</a:t>
            </a:r>
          </a:p>
          <a:p>
            <a:pPr lvl="1"/>
            <a:r>
              <a:t>Make a relation for each entity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37" y="4089896"/>
            <a:ext cx="8301021" cy="4522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48" name="movies(title, length, year, genr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movies(</a:t>
            </a:r>
            <a:r>
              <a:rPr u="sng"/>
              <a:t>title</a:t>
            </a:r>
            <a:r>
              <a:t>, length, </a:t>
            </a:r>
            <a:r>
              <a:rPr u="sng"/>
              <a:t>year</a:t>
            </a:r>
            <a:r>
              <a:t>, genre)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murderMysteries(</a:t>
            </a:r>
            <a:r>
              <a:rPr u="sng"/>
              <a:t>title</a:t>
            </a:r>
            <a:r>
              <a:t>, </a:t>
            </a:r>
            <a:r>
              <a:rPr u="sng"/>
              <a:t>length</a:t>
            </a:r>
            <a:r>
              <a:t>, weapon)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cartoons(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) 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7085" y="5734050"/>
            <a:ext cx="5382025" cy="2932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52" name="E/R view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1159" indent="-391159" defTabSz="514095">
              <a:spcBef>
                <a:spcPts val="1900"/>
              </a:spcBef>
              <a:defRPr sz="2816"/>
            </a:pPr>
            <a:r>
              <a:t>E/R view:</a:t>
            </a:r>
          </a:p>
          <a:p>
            <a:pPr lvl="1" marL="782319" indent="-391159" defTabSz="514095">
              <a:spcBef>
                <a:spcPts val="1900"/>
              </a:spcBef>
              <a:defRPr sz="281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movies(</a:t>
            </a:r>
            <a:r>
              <a:rPr u="sng"/>
              <a:t>title</a:t>
            </a:r>
            <a:r>
              <a:t>, length, </a:t>
            </a:r>
            <a:r>
              <a:rPr u="sng"/>
              <a:t>year</a:t>
            </a:r>
            <a:r>
              <a:t>, genre)</a:t>
            </a:r>
          </a:p>
          <a:p>
            <a:pPr lvl="1" marL="782319" indent="-391159" defTabSz="514095">
              <a:spcBef>
                <a:spcPts val="1900"/>
              </a:spcBef>
              <a:defRPr sz="281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murderMysteries(</a:t>
            </a:r>
            <a:r>
              <a:rPr u="sng"/>
              <a:t>title</a:t>
            </a:r>
            <a:r>
              <a:t>, </a:t>
            </a:r>
            <a:r>
              <a:rPr u="sng"/>
              <a:t>length</a:t>
            </a:r>
            <a:r>
              <a:t>, weapon)</a:t>
            </a:r>
          </a:p>
          <a:p>
            <a:pPr lvl="1" marL="782319" indent="-391159" defTabSz="514095">
              <a:spcBef>
                <a:spcPts val="1900"/>
              </a:spcBef>
              <a:defRPr sz="281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cartoons(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)</a:t>
            </a:r>
          </a:p>
          <a:p>
            <a:pPr marL="391159" indent="-391159" defTabSz="514095">
              <a:spcBef>
                <a:spcPts val="1900"/>
              </a:spcBef>
              <a:defRPr sz="2816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 cartoon has a tuple in two tables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91159" indent="-391159" defTabSz="514095">
              <a:spcBef>
                <a:spcPts val="1900"/>
              </a:spcBef>
              <a:defRPr sz="2816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“Who framed Roger Rabbit” has tuples in all three tables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91159" indent="-391159" defTabSz="514095">
              <a:spcBef>
                <a:spcPts val="1900"/>
              </a:spcBef>
              <a:defRPr sz="2816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Add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 marL="782319" indent="-391159" defTabSz="514095">
              <a:spcBef>
                <a:spcPts val="1900"/>
              </a:spcBef>
              <a:defRPr sz="281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voices(</a:t>
            </a:r>
            <a:r>
              <a:rPr u="sng"/>
              <a:t>starName</a:t>
            </a:r>
            <a:r>
              <a:t>, 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)</a:t>
            </a:r>
          </a:p>
          <a:p>
            <a:pPr marL="391159" indent="-391159" defTabSz="514095">
              <a:spcBef>
                <a:spcPts val="1900"/>
              </a:spcBef>
              <a:defRPr sz="2816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Would still have to retain cartoons relationship since we might have silent cartoons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55" name="Object-Oriented Approach to sub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Object-Oriented Approach to subclasses</a:t>
            </a:r>
          </a:p>
          <a:p>
            <a:pPr lvl="2"/>
            <a:r>
              <a:t>Entities can only belong to one class</a:t>
            </a:r>
          </a:p>
          <a:p>
            <a:pPr lvl="1"/>
            <a:r>
              <a:t>Enumerate all possible subtrees of the hierarchy</a:t>
            </a:r>
          </a:p>
          <a:p>
            <a:pPr lvl="1"/>
            <a:r>
              <a:t>Create a relationship for all of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58" name="movies(title, year, length, genre)…"/>
          <p:cNvSpPr txBox="1"/>
          <p:nvPr>
            <p:ph type="body" sz="half" idx="1"/>
          </p:nvPr>
        </p:nvSpPr>
        <p:spPr>
          <a:xfrm>
            <a:off x="952500" y="5470353"/>
            <a:ext cx="11099800" cy="3406947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  <a:p>
            <a:pPr marL="422275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moviesC(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  <a:p>
            <a:pPr marL="422275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moviesMM(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genre, weapon)</a:t>
            </a:r>
          </a:p>
          <a:p>
            <a:pPr marL="422275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moviesCMM(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genre, weapon)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A movie is in only one relationship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4160" y="2183888"/>
            <a:ext cx="5516480" cy="3005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62" name="movies(title, year, length, genre)…"/>
          <p:cNvSpPr txBox="1"/>
          <p:nvPr>
            <p:ph type="body" idx="1"/>
          </p:nvPr>
        </p:nvSpPr>
        <p:spPr>
          <a:xfrm>
            <a:off x="748179" y="3797901"/>
            <a:ext cx="11099801" cy="5062092"/>
          </a:xfrm>
          <a:prstGeom prst="rect">
            <a:avLst/>
          </a:prstGeom>
        </p:spPr>
        <p:txBody>
          <a:bodyPr anchor="t"/>
          <a:lstStyle/>
          <a:p>
            <a:pPr marL="386715" indent="-386715" defTabSz="508254">
              <a:spcBef>
                <a:spcPts val="1900"/>
              </a:spcBef>
              <a:defRPr sz="2784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  <a:p>
            <a:pPr marL="386715" indent="-386715" defTabSz="508254">
              <a:spcBef>
                <a:spcPts val="1900"/>
              </a:spcBef>
              <a:defRPr sz="2784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moviesC(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  <a:p>
            <a:pPr marL="386715" indent="-386715" defTabSz="508254">
              <a:spcBef>
                <a:spcPts val="1900"/>
              </a:spcBef>
              <a:defRPr sz="2784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moviesMM(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genre, weapon)</a:t>
            </a:r>
          </a:p>
          <a:p>
            <a:pPr marL="386715" indent="-386715" defTabSz="508254">
              <a:spcBef>
                <a:spcPts val="1900"/>
              </a:spcBef>
              <a:defRPr sz="2784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moviesCMM(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genre, weapon)</a:t>
            </a:r>
          </a:p>
          <a:p>
            <a:pPr marL="386715" indent="-386715" defTabSz="508254">
              <a:spcBef>
                <a:spcPts val="1900"/>
              </a:spcBef>
              <a:defRPr sz="2784"/>
            </a:pPr>
            <a:r>
              <a:t>Add voices:</a:t>
            </a:r>
          </a:p>
          <a:p>
            <a:pPr lvl="1" marL="773430" indent="-386715" defTabSz="508254">
              <a:spcBef>
                <a:spcPts val="1900"/>
              </a:spcBef>
              <a:defRPr sz="2784">
                <a:latin typeface="Courier New"/>
                <a:ea typeface="Courier New"/>
                <a:cs typeface="Courier New"/>
                <a:sym typeface="Courier New"/>
              </a:defRPr>
            </a:pPr>
            <a:r>
              <a:t>voices(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</a:t>
            </a:r>
            <a:r>
              <a:rPr u="sng"/>
              <a:t>starName)</a:t>
            </a:r>
            <a:endParaRPr u="sng"/>
          </a:p>
          <a:p>
            <a:pPr marL="386715" indent="-386715" defTabSz="508254">
              <a:spcBef>
                <a:spcPts val="1900"/>
              </a:spcBef>
              <a:defRPr sz="2784"/>
            </a:pPr>
            <a:r>
              <a:t>Should we have two (depending on CMM or C)?</a:t>
            </a:r>
          </a:p>
          <a:p>
            <a:pPr lvl="1" marL="773430" indent="-386715" defTabSz="508254">
              <a:spcBef>
                <a:spcPts val="1900"/>
              </a:spcBef>
              <a:defRPr sz="2784"/>
            </a:pPr>
            <a:r>
              <a:t>Probably not, no good reason at this point</a:t>
            </a:r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7464" y="2423669"/>
            <a:ext cx="3854836" cy="2100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66" name="Using Null val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Null values</a:t>
            </a:r>
          </a:p>
          <a:p>
            <a:pPr lvl="1"/>
            <a:r>
              <a:t>Only have the root relation, but add to it all attributes in the hierarchy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genre, weapon)</a:t>
            </a:r>
          </a:p>
          <a:p>
            <a:pPr lvl="1"/>
            <a:r>
              <a:t>Use null value when movie not in MM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69" name="Comparison of approach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Comparison of approaches</a:t>
            </a:r>
          </a:p>
          <a:p>
            <a:pPr lvl="1"/>
            <a:r>
              <a:t>It can be expensive to answer queries involving several relations</a:t>
            </a:r>
          </a:p>
          <a:p>
            <a:pPr lvl="2"/>
            <a:r>
              <a:t>“Null Value” approach wins</a:t>
            </a:r>
          </a:p>
          <a:p>
            <a:pPr lvl="2"/>
            <a:r>
              <a:t>Different queries favor different set ups</a:t>
            </a:r>
          </a:p>
          <a:p>
            <a:pPr lvl="3"/>
            <a:r>
              <a:t>What films of 2008 were longer than 150 minutes?</a:t>
            </a:r>
          </a:p>
          <a:p>
            <a:pPr lvl="4"/>
            <a:r>
              <a:t>E/R approach is easy</a:t>
            </a:r>
          </a:p>
          <a:p>
            <a:pPr lvl="4"/>
            <a:r>
              <a:t>OO approach needs to access four different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72" name="Comparison of approach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Comparison of approaches</a:t>
            </a:r>
          </a:p>
          <a:p>
            <a:pPr lvl="2"/>
            <a:r>
              <a:t>Different queries favor different set ups</a:t>
            </a:r>
          </a:p>
          <a:p>
            <a:pPr lvl="3"/>
            <a:r>
              <a:t>“What weapons were used in cartoons over 120 minutes?”</a:t>
            </a:r>
          </a:p>
          <a:p>
            <a:pPr lvl="4"/>
            <a:r>
              <a:t>OO approach needs to access one relation, moviesCMM</a:t>
            </a:r>
          </a:p>
          <a:p>
            <a:pPr lvl="4"/>
            <a:r>
              <a:t>E/R approach: Access movies to find movies over 120 minutes, then access cartoons to see whether the movie is a cartoon, then access murderMysteries to find out the weapon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75" name="We want few rel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want few relations</a:t>
            </a:r>
          </a:p>
          <a:p>
            <a:pPr lvl="1"/>
            <a:r>
              <a:t>“Null” approach works best</a:t>
            </a:r>
          </a:p>
          <a:p>
            <a:pPr lvl="1"/>
            <a:r>
              <a:t>OO approach is worst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39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One president can “run” one studio</a:t>
            </a:r>
          </a:p>
          <a:p>
            <a:pPr lvl="1"/>
            <a:r>
              <a:t>One studio can only be ‘run” by one president</a:t>
            </a:r>
          </a:p>
          <a:p>
            <a:pPr lvl="1"/>
          </a:p>
          <a:p>
            <a:pPr lvl="1"/>
          </a:p>
          <a:p>
            <a:pPr lvl="1"/>
          </a:p>
          <a:p>
            <a:pPr lvl="2"/>
            <a:r>
              <a:t>The arrow does not guarantee existence, only uniqueness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6014" y="5186234"/>
            <a:ext cx="5992772" cy="1095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78" name="We want to minimize space and avoid repet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want to minimize space and avoid repetition</a:t>
            </a:r>
          </a:p>
          <a:p>
            <a:pPr lvl="1"/>
            <a:r>
              <a:t>Null approach avoids repetition but tuples can now be very long</a:t>
            </a:r>
          </a:p>
          <a:p>
            <a:pPr lvl="1"/>
            <a:r>
              <a:t>E/R approach:  repeats data</a:t>
            </a:r>
          </a:p>
          <a:p>
            <a:pPr lvl="1"/>
            <a:r>
              <a:t>OO approach: uses one tuple per entity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From E/R Diagrams to Relational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From E/R Diagrams to Relational Design</a:t>
            </a:r>
          </a:p>
        </p:txBody>
      </p:sp>
      <p:sp>
        <p:nvSpPr>
          <p:cNvPr id="381" name="Use E/R, OO, and Null approach 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E/R, OO, and Null approach on</a:t>
            </a:r>
          </a:p>
        </p:txBody>
      </p:sp>
      <p:pic>
        <p:nvPicPr>
          <p:cNvPr id="3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5529" y="3619500"/>
            <a:ext cx="6197601" cy="422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385" name="Developed as graphical notation for OO software desig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Developed as graphical notation for OO software design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graphicFrame>
        <p:nvGraphicFramePr>
          <p:cNvPr id="388" name="Table"/>
          <p:cNvGraphicFramePr/>
          <p:nvPr/>
        </p:nvGraphicFramePr>
        <p:xfrm>
          <a:off x="3607367" y="2514191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247900"/>
                <a:gridCol w="3542166"/>
              </a:tblGrid>
              <a:tr h="905531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UML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E/R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052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class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entity set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0553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association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binary relationship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0553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association class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attributes on a relationship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0553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subclass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Is-a hierarchy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0553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aggregation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many-one relationship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0553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composition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many-one relationship with rreferential integrity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391" name="UML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UML classes</a:t>
            </a:r>
          </a:p>
          <a:p>
            <a:pPr lvl="1"/>
            <a:r>
              <a:t>Classes:</a:t>
            </a:r>
          </a:p>
          <a:p>
            <a:pPr lvl="2"/>
            <a:r>
              <a:t>3 field box</a:t>
            </a:r>
          </a:p>
          <a:p>
            <a:pPr lvl="3"/>
            <a:r>
              <a:t>name</a:t>
            </a:r>
          </a:p>
          <a:p>
            <a:pPr lvl="3"/>
            <a:r>
              <a:t>instance variables (attributes)</a:t>
            </a:r>
          </a:p>
          <a:p>
            <a:pPr lvl="3"/>
            <a:r>
              <a:t>bottom: methods </a:t>
            </a:r>
          </a:p>
          <a:p>
            <a:pPr lvl="4"/>
            <a:r>
              <a:t>Used only in OO relational databases</a:t>
            </a:r>
          </a:p>
        </p:txBody>
      </p:sp>
      <p:pic>
        <p:nvPicPr>
          <p:cNvPr id="3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3707" y="2859488"/>
            <a:ext cx="4726918" cy="276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395" name="UML ke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UML keys</a:t>
            </a:r>
          </a:p>
          <a:p>
            <a:pPr lvl="1"/>
            <a:r>
              <a:t>Add PK (primary key) after attribute</a:t>
            </a:r>
          </a:p>
        </p:txBody>
      </p:sp>
      <p:pic>
        <p:nvPicPr>
          <p:cNvPr id="3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7882" y="2267671"/>
            <a:ext cx="4726918" cy="276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399" name="Binary relationships are called associ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Binary relationships are called </a:t>
            </a:r>
            <a:r>
              <a:rPr i="1"/>
              <a:t>associations</a:t>
            </a:r>
            <a:endParaRPr i="1"/>
          </a:p>
          <a:p>
            <a:pPr/>
            <a:r>
              <a:t>No multiway relationships in UML</a:t>
            </a:r>
          </a:p>
        </p:txBody>
      </p:sp>
      <p:pic>
        <p:nvPicPr>
          <p:cNvPr id="4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3407" y="4000500"/>
            <a:ext cx="6451063" cy="4721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03" name="Write down numerical restriction on associations at the other end…"/>
          <p:cNvSpPr txBox="1"/>
          <p:nvPr>
            <p:ph type="body" sz="half" idx="1"/>
          </p:nvPr>
        </p:nvSpPr>
        <p:spPr>
          <a:xfrm>
            <a:off x="952500" y="2590800"/>
            <a:ext cx="6619338" cy="6286500"/>
          </a:xfrm>
          <a:prstGeom prst="rect">
            <a:avLst/>
          </a:prstGeom>
        </p:spPr>
        <p:txBody>
          <a:bodyPr anchor="t"/>
          <a:lstStyle/>
          <a:p>
            <a:pPr marL="386715" indent="-386715" defTabSz="508254">
              <a:spcBef>
                <a:spcPts val="1900"/>
              </a:spcBef>
              <a:defRPr sz="2784"/>
            </a:pPr>
            <a:r>
              <a:t>Write down numerical restriction on associations at the other end</a:t>
            </a:r>
          </a:p>
          <a:p>
            <a:pPr lvl="1" marL="773430" indent="-386715" defTabSz="508254">
              <a:spcBef>
                <a:spcPts val="1900"/>
              </a:spcBef>
              <a:defRPr sz="2784"/>
            </a:pPr>
            <a:r>
              <a:t>0..1  at most one</a:t>
            </a:r>
          </a:p>
          <a:p>
            <a:pPr lvl="2" marL="1160144" indent="-386715" defTabSz="508254">
              <a:spcBef>
                <a:spcPts val="1900"/>
              </a:spcBef>
              <a:defRPr sz="2784"/>
            </a:pPr>
            <a:r>
              <a:t>a movie has at most one studio</a:t>
            </a:r>
          </a:p>
          <a:p>
            <a:pPr lvl="1" marL="773430" indent="-386715" defTabSz="508254">
              <a:spcBef>
                <a:spcPts val="1900"/>
              </a:spcBef>
              <a:defRPr sz="2784"/>
            </a:pPr>
            <a:r>
              <a:t>0..*  any number</a:t>
            </a:r>
          </a:p>
          <a:p>
            <a:pPr lvl="2" marL="1160144" indent="-386715" defTabSz="508254">
              <a:spcBef>
                <a:spcPts val="1900"/>
              </a:spcBef>
              <a:defRPr sz="2784"/>
            </a:pPr>
            <a:r>
              <a:t>A studio owns any number of movies</a:t>
            </a:r>
          </a:p>
          <a:p>
            <a:pPr lvl="2" marL="1160144" indent="-386715" defTabSz="508254">
              <a:spcBef>
                <a:spcPts val="1900"/>
              </a:spcBef>
              <a:defRPr sz="2784"/>
            </a:pPr>
            <a:r>
              <a:t>A movie has any number of stars</a:t>
            </a:r>
          </a:p>
          <a:p>
            <a:pPr lvl="2" marL="1160144" indent="-386715" defTabSz="508254">
              <a:spcBef>
                <a:spcPts val="1900"/>
              </a:spcBef>
              <a:defRPr sz="2784"/>
            </a:pPr>
            <a:r>
              <a:t>A star has any number of movies</a:t>
            </a:r>
          </a:p>
          <a:p>
            <a:pPr lvl="1" marL="773430" indent="-386715" defTabSz="508254">
              <a:spcBef>
                <a:spcPts val="1900"/>
              </a:spcBef>
              <a:defRPr sz="2784"/>
            </a:pPr>
            <a:r>
              <a:t>No label means: 1..1 (exactly one)</a:t>
            </a:r>
          </a:p>
        </p:txBody>
      </p:sp>
      <p:pic>
        <p:nvPicPr>
          <p:cNvPr id="4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2339" y="3143250"/>
            <a:ext cx="4737101" cy="346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07" name="Each studio has to have at least one movie it owns…"/>
          <p:cNvSpPr txBox="1"/>
          <p:nvPr>
            <p:ph type="body" sz="half" idx="1"/>
          </p:nvPr>
        </p:nvSpPr>
        <p:spPr>
          <a:xfrm>
            <a:off x="952500" y="4876800"/>
            <a:ext cx="11099800" cy="4000500"/>
          </a:xfrm>
          <a:prstGeom prst="rect">
            <a:avLst/>
          </a:prstGeom>
        </p:spPr>
        <p:txBody>
          <a:bodyPr anchor="t"/>
          <a:lstStyle/>
          <a:p>
            <a:pPr/>
            <a:r>
              <a:t>Each studio has to have at least one movie it owns</a:t>
            </a:r>
          </a:p>
          <a:p>
            <a:pPr/>
            <a:r>
              <a:t>Each movie is owned by exactly one studio</a:t>
            </a:r>
          </a:p>
          <a:p>
            <a:pPr/>
            <a:r>
              <a:t>Each president runs exactly one studio</a:t>
            </a:r>
          </a:p>
          <a:p>
            <a:pPr/>
            <a:r>
              <a:t>Each studio has one or none president</a:t>
            </a:r>
          </a:p>
        </p:txBody>
      </p:sp>
      <p:pic>
        <p:nvPicPr>
          <p:cNvPr id="4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3996" y="2413000"/>
            <a:ext cx="10736808" cy="1187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11" name="Each movie can have none, one, or more sequels…"/>
          <p:cNvSpPr txBox="1"/>
          <p:nvPr>
            <p:ph type="body" sz="half" idx="1"/>
          </p:nvPr>
        </p:nvSpPr>
        <p:spPr>
          <a:xfrm>
            <a:off x="952500" y="5212986"/>
            <a:ext cx="11099800" cy="3664314"/>
          </a:xfrm>
          <a:prstGeom prst="rect">
            <a:avLst/>
          </a:prstGeom>
        </p:spPr>
        <p:txBody>
          <a:bodyPr anchor="t"/>
          <a:lstStyle/>
          <a:p>
            <a:pPr/>
            <a:r>
              <a:t>Each movie can have none, one, or more sequels</a:t>
            </a:r>
          </a:p>
          <a:p>
            <a:pPr/>
            <a:r>
              <a:t>Each movie can be the sequel of no movie (it’s not a sequel) or one movie (it is a sequel</a:t>
            </a:r>
          </a:p>
        </p:txBody>
      </p:sp>
      <p:pic>
        <p:nvPicPr>
          <p:cNvPr id="4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4772" y="2647616"/>
            <a:ext cx="7075256" cy="1863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43" name="Ternary relationshi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Ternary relationships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Occasionally, relationships involve more than two entities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Contracts involve a studio, a star, and a (set of) movies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Each relationship is a triple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(star, movie, studio)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1075" y="3953998"/>
            <a:ext cx="5664201" cy="259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15" name="Association 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Association classes</a:t>
            </a:r>
          </a:p>
          <a:p>
            <a:pPr/>
          </a:p>
          <a:p>
            <a:pPr/>
          </a:p>
          <a:p>
            <a:pPr/>
          </a:p>
          <a:p>
            <a:pPr/>
            <a:r>
              <a:t>There is no PK for compensation, the PK will be provided by the objects that are associated</a:t>
            </a:r>
          </a:p>
        </p:txBody>
      </p:sp>
      <p:pic>
        <p:nvPicPr>
          <p:cNvPr id="4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650" y="3048000"/>
            <a:ext cx="8953500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19" name="Subclasses in UM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Subclasses in UML</a:t>
            </a:r>
          </a:p>
          <a:p>
            <a:pPr lvl="1"/>
            <a:r>
              <a:t>UML allows four subclass relationships </a:t>
            </a:r>
          </a:p>
          <a:p>
            <a:pPr lvl="2"/>
            <a:r>
              <a:t>Complete versus partial</a:t>
            </a:r>
          </a:p>
          <a:p>
            <a:pPr lvl="3"/>
            <a:r>
              <a:t>Is every object a member of a subclass?</a:t>
            </a:r>
          </a:p>
          <a:p>
            <a:pPr lvl="2"/>
            <a:r>
              <a:t>Disjoint versus overlapping</a:t>
            </a:r>
          </a:p>
          <a:p>
            <a:pPr lvl="3"/>
            <a:r>
              <a:t>Can an object be in two sub-classes?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22" name="Subclass objects inherit attributes from the supercla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Subclass objects </a:t>
            </a:r>
            <a:r>
              <a:rPr u="sng"/>
              <a:t>inherit</a:t>
            </a:r>
            <a:r>
              <a:t> attributes from the superclass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 relationship is disjoint, but only partial</a:t>
            </a:r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690" y="3505200"/>
            <a:ext cx="9781832" cy="4329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26" name="Aggregation (diamond) — many to one association…"/>
          <p:cNvSpPr txBox="1"/>
          <p:nvPr>
            <p:ph type="body" sz="half" idx="1"/>
          </p:nvPr>
        </p:nvSpPr>
        <p:spPr>
          <a:xfrm>
            <a:off x="952500" y="2590800"/>
            <a:ext cx="9143052" cy="4572000"/>
          </a:xfrm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Aggregation (diamond) — many to one association</a:t>
            </a:r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Composition(filled diamond) — one-to-one association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Example: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Every movie can be associated with at most one studio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Every president has to have a studio, but not more than one</a:t>
            </a:r>
          </a:p>
        </p:txBody>
      </p:sp>
      <p:pic>
        <p:nvPicPr>
          <p:cNvPr id="4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182" y="4876800"/>
            <a:ext cx="8542093" cy="363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30" name="Equivalent of weak entit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Equivalent of weak entities:</a:t>
            </a:r>
          </a:p>
          <a:p>
            <a:pPr lvl="1"/>
            <a:r>
              <a:t>Not necessary:  In UML objects have their own attributes</a:t>
            </a:r>
          </a:p>
          <a:p>
            <a:pPr lvl="1"/>
            <a:r>
              <a:t>Can use label PK in a composition</a:t>
            </a:r>
          </a:p>
        </p:txBody>
      </p:sp>
      <p:pic>
        <p:nvPicPr>
          <p:cNvPr id="4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631" y="5734049"/>
            <a:ext cx="8299538" cy="1355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34" name="Translating into Rel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Translating into Relations</a:t>
            </a:r>
          </a:p>
          <a:p>
            <a:pPr lvl="1"/>
            <a:r>
              <a:t>Each class converts into a relation</a:t>
            </a:r>
          </a:p>
          <a:p>
            <a:pPr lvl="1"/>
            <a:r>
              <a:t>Each association converts into a relation with the key attributes of the two connected classes</a:t>
            </a:r>
          </a:p>
          <a:p>
            <a:pPr lvl="2"/>
            <a:r>
              <a:t>Renaming might be necessary</a:t>
            </a:r>
          </a:p>
          <a:p>
            <a:pPr lvl="2"/>
            <a:r>
              <a:t>If there is an association class, relation also has attributes of the association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37" name="studios(name, address)…"/>
          <p:cNvSpPr txBox="1"/>
          <p:nvPr>
            <p:ph type="body" sz="half" idx="1"/>
          </p:nvPr>
        </p:nvSpPr>
        <p:spPr>
          <a:xfrm>
            <a:off x="952499" y="2590800"/>
            <a:ext cx="5394182" cy="6286500"/>
          </a:xfrm>
          <a:prstGeom prst="rect">
            <a:avLst/>
          </a:prstGeom>
        </p:spPr>
        <p:txBody>
          <a:bodyPr anchor="t"/>
          <a:lstStyle/>
          <a:p>
            <a:pPr>
              <a:defRPr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studios(</a:t>
            </a:r>
            <a:r>
              <a:rPr u="sng"/>
              <a:t>name</a:t>
            </a:r>
            <a:r>
              <a:t>, address)</a:t>
            </a:r>
          </a:p>
          <a:p>
            <a:pPr>
              <a:defRPr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  <a:p>
            <a:pPr>
              <a:defRPr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stars(</a:t>
            </a:r>
            <a:r>
              <a:rPr u="sng"/>
              <a:t>name</a:t>
            </a:r>
            <a:r>
              <a:t>, address)</a:t>
            </a:r>
          </a:p>
          <a:p>
            <a:pPr>
              <a:defRPr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owns(</a:t>
            </a:r>
            <a:r>
              <a:rPr u="sng"/>
              <a:t>studioName</a:t>
            </a:r>
            <a:r>
              <a:t>, movieT</a:t>
            </a:r>
            <a:r>
              <a:rPr u="sng"/>
              <a:t>itle</a:t>
            </a:r>
            <a:r>
              <a:t>, </a:t>
            </a:r>
            <a:r>
              <a:rPr u="sng"/>
              <a:t>movieYear</a:t>
            </a:r>
            <a:r>
              <a:t>)</a:t>
            </a:r>
          </a:p>
          <a:p>
            <a:pPr>
              <a:defRPr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stars-in(</a:t>
            </a:r>
            <a:r>
              <a:rPr u="sng"/>
              <a:t>starName</a:t>
            </a:r>
            <a:r>
              <a:t>, </a:t>
            </a:r>
            <a:r>
              <a:rPr u="sng"/>
              <a:t>movieTitle</a:t>
            </a:r>
            <a:r>
              <a:t>, </a:t>
            </a:r>
            <a:r>
              <a:rPr u="sng"/>
              <a:t>movieYear)</a:t>
            </a:r>
          </a:p>
        </p:txBody>
      </p:sp>
      <p:pic>
        <p:nvPicPr>
          <p:cNvPr id="4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9" y="3002412"/>
            <a:ext cx="5121953" cy="3748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2412999"/>
            <a:ext cx="8966200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44" name="Subc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Subclasses</a:t>
            </a:r>
          </a:p>
          <a:p>
            <a:pPr lvl="1"/>
            <a:r>
              <a:t>Same possibilities as before:</a:t>
            </a:r>
          </a:p>
          <a:p>
            <a:pPr lvl="2"/>
            <a:r>
              <a:t>Entity/Relationship approach</a:t>
            </a:r>
          </a:p>
          <a:p>
            <a:pPr lvl="2"/>
            <a:r>
              <a:t>OO approach</a:t>
            </a:r>
          </a:p>
          <a:p>
            <a:pPr lvl="2"/>
            <a:r>
              <a:t>Null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3388" y="2412999"/>
            <a:ext cx="6769101" cy="28829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Use E/R approach"/>
          <p:cNvSpPr txBox="1"/>
          <p:nvPr/>
        </p:nvSpPr>
        <p:spPr>
          <a:xfrm>
            <a:off x="2670750" y="6256477"/>
            <a:ext cx="260939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Use E/R approach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/R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E/R Model</a:t>
            </a:r>
          </a:p>
        </p:txBody>
      </p:sp>
      <p:sp>
        <p:nvSpPr>
          <p:cNvPr id="147" name="The many-to-one relationship means that for a star and for a movie, there can only be one studi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  <a:r>
              <a:t>The many-to-one relationship means that for a star and for a movie, there can only be one studio</a:t>
            </a:r>
          </a:p>
          <a:p>
            <a:pPr/>
            <a:r>
              <a:t>However, a star can have a contract over many movies</a:t>
            </a:r>
          </a:p>
          <a:p>
            <a:pPr/>
            <a:r>
              <a:t>The studio can contract with several stars for a given movie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046" y="2413000"/>
            <a:ext cx="4336708" cy="1983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pic>
        <p:nvPicPr>
          <p:cNvPr id="4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3388" y="2413000"/>
            <a:ext cx="6769101" cy="2882900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movies(title, year, length, genre)…"/>
          <p:cNvSpPr txBox="1"/>
          <p:nvPr/>
        </p:nvSpPr>
        <p:spPr>
          <a:xfrm>
            <a:off x="1482030" y="5788659"/>
            <a:ext cx="76136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  <a:p>
            <a:pPr/>
            <a:r>
              <a:t>studios(</a:t>
            </a:r>
            <a:r>
              <a:rPr u="sng"/>
              <a:t>name</a:t>
            </a:r>
            <a:r>
              <a:t>, address)</a:t>
            </a:r>
          </a:p>
          <a:p>
            <a:pPr/>
            <a:r>
              <a:t>movieExecs(</a:t>
            </a:r>
            <a:r>
              <a:rPr u="sng"/>
              <a:t>cert#</a:t>
            </a:r>
            <a:r>
              <a:t>, name, address networth)</a:t>
            </a:r>
          </a:p>
          <a:p>
            <a:pPr/>
            <a:r>
              <a:t>presidents(cert#)</a:t>
            </a:r>
          </a:p>
          <a:p>
            <a:pPr/>
            <a:r>
              <a:t>presides(cert#, studioName)</a:t>
            </a:r>
          </a:p>
          <a:p>
            <a:pPr/>
            <a:r>
              <a:t>owns(</a:t>
            </a:r>
            <a:r>
              <a:rPr u="sng"/>
              <a:t>studioName</a:t>
            </a:r>
            <a:r>
              <a:t>, </a:t>
            </a:r>
            <a:r>
              <a:rPr u="sng"/>
              <a:t>movieTitle</a:t>
            </a:r>
            <a:r>
              <a:t>, </a:t>
            </a:r>
            <a:r>
              <a:rPr u="sng"/>
              <a:t>movieYear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55" name="Obviously, the presidents relation is superfluous…"/>
          <p:cNvSpPr txBox="1"/>
          <p:nvPr>
            <p:ph type="body" sz="half" idx="1"/>
          </p:nvPr>
        </p:nvSpPr>
        <p:spPr>
          <a:xfrm>
            <a:off x="952500" y="5889625"/>
            <a:ext cx="11099800" cy="2987675"/>
          </a:xfrm>
          <a:prstGeom prst="rect">
            <a:avLst/>
          </a:prstGeom>
        </p:spPr>
        <p:txBody>
          <a:bodyPr anchor="t"/>
          <a:lstStyle/>
          <a:p>
            <a:pPr/>
            <a:r>
              <a:t>Obviously, the presidents relation is superfluous</a:t>
            </a:r>
          </a:p>
          <a:p>
            <a:pPr/>
            <a:r>
              <a:t>What about owns?</a:t>
            </a:r>
          </a:p>
        </p:txBody>
      </p:sp>
      <p:pic>
        <p:nvPicPr>
          <p:cNvPr id="4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4878" y="3129716"/>
            <a:ext cx="5661481" cy="24111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movies(title, year, length, genre)…"/>
          <p:cNvSpPr txBox="1"/>
          <p:nvPr/>
        </p:nvSpPr>
        <p:spPr>
          <a:xfrm>
            <a:off x="1329630" y="2100579"/>
            <a:ext cx="76136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  <a:p>
            <a:pPr/>
            <a:r>
              <a:t>studios(</a:t>
            </a:r>
            <a:r>
              <a:rPr u="sng"/>
              <a:t>name</a:t>
            </a:r>
            <a:r>
              <a:t>, address)</a:t>
            </a:r>
          </a:p>
          <a:p>
            <a:pPr/>
            <a:r>
              <a:t>movieExecs(</a:t>
            </a:r>
            <a:r>
              <a:rPr u="sng"/>
              <a:t>cert#</a:t>
            </a:r>
            <a:r>
              <a:t>, name, address networth)</a:t>
            </a:r>
          </a:p>
          <a:p>
            <a:pPr/>
            <a:r>
              <a:t>presidents(cert#)</a:t>
            </a:r>
          </a:p>
          <a:p>
            <a:pPr/>
            <a:r>
              <a:t>presides(cert#, studioName)</a:t>
            </a:r>
          </a:p>
          <a:p>
            <a:pPr/>
            <a:r>
              <a:t>owns(</a:t>
            </a:r>
            <a:r>
              <a:rPr u="sng"/>
              <a:t>studioName</a:t>
            </a:r>
            <a:r>
              <a:t>, </a:t>
            </a:r>
            <a:r>
              <a:rPr u="sng"/>
              <a:t>movieTitle</a:t>
            </a:r>
            <a:r>
              <a:t>, </a:t>
            </a:r>
            <a:r>
              <a:rPr u="sng"/>
              <a:t>movieYear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60" name="Dealing with compositions and associ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Dealing with compositions and associations:</a:t>
            </a:r>
          </a:p>
          <a:p>
            <a:pPr lvl="1"/>
            <a:r>
              <a:t>They are many-to-one relationships</a:t>
            </a:r>
          </a:p>
          <a:p>
            <a:pPr lvl="2"/>
            <a:r>
              <a:t>Incorporate the target relation into the other</a:t>
            </a:r>
          </a:p>
          <a:p>
            <a:pPr lvl="2"/>
            <a:r>
              <a:t>If an aggregation, there might be no additional attributes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Unified Model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Unified Modeling Language</a:t>
            </a:r>
          </a:p>
        </p:txBody>
      </p:sp>
      <p:sp>
        <p:nvSpPr>
          <p:cNvPr id="463" name="This leads to a simpler database sche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leads to a simpler database scheme</a:t>
            </a:r>
          </a:p>
        </p:txBody>
      </p:sp>
      <p:pic>
        <p:nvPicPr>
          <p:cNvPr id="4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8169" y="4699000"/>
            <a:ext cx="7642647" cy="325493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movies(title, year, length, genre, studioName)…"/>
          <p:cNvSpPr txBox="1"/>
          <p:nvPr/>
        </p:nvSpPr>
        <p:spPr>
          <a:xfrm>
            <a:off x="765750" y="3642360"/>
            <a:ext cx="8528150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genre, studioName)</a:t>
            </a:r>
          </a:p>
          <a:p>
            <a:pPr/>
            <a:r>
              <a:t>studios(</a:t>
            </a:r>
            <a:r>
              <a:rPr u="sng"/>
              <a:t>name</a:t>
            </a:r>
            <a:r>
              <a:t>, address)</a:t>
            </a:r>
          </a:p>
          <a:p>
            <a:pPr/>
            <a:r>
              <a:t>movieExecs(</a:t>
            </a:r>
            <a:r>
              <a:rPr u="sng"/>
              <a:t>cert#</a:t>
            </a:r>
            <a:r>
              <a:t>, name, address, netWorth)</a:t>
            </a:r>
          </a:p>
          <a:p>
            <a:pPr/>
            <a:r>
              <a:t>presides(cert#, studioName)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