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lgebraic and Logical Query Languag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Algebraic and Logical Query Languages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election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 of Bags</a:t>
            </a:r>
          </a:p>
        </p:txBody>
      </p:sp>
      <p:sp>
        <p:nvSpPr>
          <p:cNvPr id="147" name="Again: selection condition is applied to each tu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Again: selection condition is applied to each tuple</a:t>
            </a:r>
          </a:p>
          <a:p>
            <a:pPr/>
            <a:r>
              <a:t>There is no duplicate elimination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roduct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Products of Bags</a:t>
            </a:r>
          </a:p>
        </p:txBody>
      </p:sp>
      <p:sp>
        <p:nvSpPr>
          <p:cNvPr id="150" name="Recall: Product assumes that attribute sets are differ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Recall: Product assumes that attribute sets are different</a:t>
            </a:r>
          </a:p>
          <a:p>
            <a:pPr/>
            <a:r>
              <a:t>Each tuple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is paired with each tuple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Join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Joins of Bags</a:t>
            </a:r>
          </a:p>
        </p:txBody>
      </p:sp>
      <p:sp>
        <p:nvSpPr>
          <p:cNvPr id="153" name="Join tuple by tu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Join tuple by tuple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Join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Joins of Bags</a:t>
            </a:r>
          </a:p>
        </p:txBody>
      </p:sp>
      <p:sp>
        <p:nvSpPr>
          <p:cNvPr id="156" name="Example: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graphicFrame>
        <p:nvGraphicFramePr>
          <p:cNvPr id="157" name="Table"/>
          <p:cNvGraphicFramePr/>
          <p:nvPr/>
        </p:nvGraphicFramePr>
        <p:xfrm>
          <a:off x="2489200" y="36957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58" name="Table"/>
          <p:cNvGraphicFramePr/>
          <p:nvPr/>
        </p:nvGraphicFramePr>
        <p:xfrm>
          <a:off x="4305300" y="3701909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59" name="Text"/>
          <p:cNvSpPr txBox="1"/>
          <p:nvPr/>
        </p:nvSpPr>
        <p:spPr>
          <a:xfrm>
            <a:off x="1993899" y="3736300"/>
            <a:ext cx="307218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160" name="Text"/>
          <p:cNvSpPr txBox="1"/>
          <p:nvPr/>
        </p:nvSpPr>
        <p:spPr>
          <a:xfrm>
            <a:off x="3987800" y="3638573"/>
            <a:ext cx="272170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sp>
        <p:nvSpPr>
          <p:cNvPr id="161" name="Text"/>
          <p:cNvSpPr txBox="1"/>
          <p:nvPr/>
        </p:nvSpPr>
        <p:spPr>
          <a:xfrm>
            <a:off x="6502399" y="3638573"/>
            <a:ext cx="811099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sp>
        <p:nvSpPr>
          <p:cNvPr id="162" name="Text"/>
          <p:cNvSpPr txBox="1"/>
          <p:nvPr/>
        </p:nvSpPr>
        <p:spPr>
          <a:xfrm>
            <a:off x="9334500" y="3638573"/>
            <a:ext cx="897332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⋈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Join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Joins of Bags</a:t>
            </a:r>
          </a:p>
        </p:txBody>
      </p:sp>
      <p:sp>
        <p:nvSpPr>
          <p:cNvPr id="165" name="Example:"/>
          <p:cNvSpPr txBox="1"/>
          <p:nvPr>
            <p:ph type="body" idx="1"/>
          </p:nvPr>
        </p:nvSpPr>
        <p:spPr>
          <a:xfrm>
            <a:off x="952500" y="2748252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graphicFrame>
        <p:nvGraphicFramePr>
          <p:cNvPr id="166" name="Table"/>
          <p:cNvGraphicFramePr/>
          <p:nvPr/>
        </p:nvGraphicFramePr>
        <p:xfrm>
          <a:off x="2489200" y="36957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67" name="Table"/>
          <p:cNvGraphicFramePr/>
          <p:nvPr/>
        </p:nvGraphicFramePr>
        <p:xfrm>
          <a:off x="4305300" y="3701909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68" name="Text"/>
          <p:cNvSpPr txBox="1"/>
          <p:nvPr/>
        </p:nvSpPr>
        <p:spPr>
          <a:xfrm>
            <a:off x="1993900" y="3638573"/>
            <a:ext cx="307217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169" name="Text"/>
          <p:cNvSpPr txBox="1"/>
          <p:nvPr/>
        </p:nvSpPr>
        <p:spPr>
          <a:xfrm>
            <a:off x="3987800" y="3638573"/>
            <a:ext cx="272170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sp>
        <p:nvSpPr>
          <p:cNvPr id="170" name="Text"/>
          <p:cNvSpPr txBox="1"/>
          <p:nvPr/>
        </p:nvSpPr>
        <p:spPr>
          <a:xfrm>
            <a:off x="5844055" y="3638573"/>
            <a:ext cx="811099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sp>
        <p:nvSpPr>
          <p:cNvPr id="171" name="Text"/>
          <p:cNvSpPr txBox="1"/>
          <p:nvPr/>
        </p:nvSpPr>
        <p:spPr>
          <a:xfrm>
            <a:off x="9102371" y="3638573"/>
            <a:ext cx="897332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⋈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graphicFrame>
        <p:nvGraphicFramePr>
          <p:cNvPr id="172" name="Table"/>
          <p:cNvGraphicFramePr/>
          <p:nvPr/>
        </p:nvGraphicFramePr>
        <p:xfrm>
          <a:off x="6502400" y="36957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584200"/>
                <a:gridCol w="558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R.B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S.B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73" name="Table"/>
          <p:cNvGraphicFramePr/>
          <p:nvPr/>
        </p:nvGraphicFramePr>
        <p:xfrm>
          <a:off x="10033000" y="3701909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Join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Joins of Bags</a:t>
            </a:r>
          </a:p>
        </p:txBody>
      </p:sp>
      <p:graphicFrame>
        <p:nvGraphicFramePr>
          <p:cNvPr id="176" name="Table"/>
          <p:cNvGraphicFramePr/>
          <p:nvPr/>
        </p:nvGraphicFramePr>
        <p:xfrm>
          <a:off x="1841500" y="3111464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77" name="Table"/>
          <p:cNvGraphicFramePr/>
          <p:nvPr/>
        </p:nvGraphicFramePr>
        <p:xfrm>
          <a:off x="3657600" y="3117674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78" name="Text"/>
          <p:cNvSpPr txBox="1"/>
          <p:nvPr/>
        </p:nvSpPr>
        <p:spPr>
          <a:xfrm>
            <a:off x="1346200" y="3054337"/>
            <a:ext cx="307217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179" name="Text"/>
          <p:cNvSpPr txBox="1"/>
          <p:nvPr/>
        </p:nvSpPr>
        <p:spPr>
          <a:xfrm>
            <a:off x="3340100" y="3054337"/>
            <a:ext cx="272170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sp>
        <p:nvSpPr>
          <p:cNvPr id="180" name="Text"/>
          <p:cNvSpPr txBox="1"/>
          <p:nvPr/>
        </p:nvSpPr>
        <p:spPr>
          <a:xfrm>
            <a:off x="6137594" y="3164078"/>
            <a:ext cx="1688377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sSub>
                    <m:e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⋈</m:t>
                      </m:r>
                    </m:e>
                    <m:sub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graphicFrame>
        <p:nvGraphicFramePr>
          <p:cNvPr id="181" name="Table"/>
          <p:cNvGraphicFramePr/>
          <p:nvPr/>
        </p:nvGraphicFramePr>
        <p:xfrm>
          <a:off x="7995288" y="3283973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584200"/>
                <a:gridCol w="558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R.B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S.B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R w="38100">
                      <a:solidFill>
                        <a:srgbClr val="FF0000"/>
                      </a:solidFill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R w="38100">
                      <a:solidFill>
                        <a:srgbClr val="FF0000"/>
                      </a:solidFill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R w="38100">
                      <a:solidFill>
                        <a:srgbClr val="FF0000"/>
                      </a:solidFill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R w="38100">
                      <a:solidFill>
                        <a:srgbClr val="FF0000"/>
                      </a:solidFill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R w="38100">
                      <a:solidFill>
                        <a:srgbClr val="FF0000"/>
                      </a:solidFill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R w="38100">
                      <a:solidFill>
                        <a:srgbClr val="FF0000"/>
                      </a:solidFill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R w="38100">
                      <a:solidFill>
                        <a:srgbClr val="FF0000"/>
                      </a:solidFill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Join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Joins of Bags</a:t>
            </a:r>
          </a:p>
        </p:txBody>
      </p:sp>
      <p:graphicFrame>
        <p:nvGraphicFramePr>
          <p:cNvPr id="184" name="Table"/>
          <p:cNvGraphicFramePr/>
          <p:nvPr/>
        </p:nvGraphicFramePr>
        <p:xfrm>
          <a:off x="1841500" y="3111464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85" name="Table"/>
          <p:cNvGraphicFramePr/>
          <p:nvPr/>
        </p:nvGraphicFramePr>
        <p:xfrm>
          <a:off x="3657600" y="3117674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86" name="Text"/>
          <p:cNvSpPr txBox="1"/>
          <p:nvPr/>
        </p:nvSpPr>
        <p:spPr>
          <a:xfrm>
            <a:off x="1346200" y="3054337"/>
            <a:ext cx="307217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187" name="Text"/>
          <p:cNvSpPr txBox="1"/>
          <p:nvPr/>
        </p:nvSpPr>
        <p:spPr>
          <a:xfrm>
            <a:off x="3340100" y="3054337"/>
            <a:ext cx="272170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sp>
        <p:nvSpPr>
          <p:cNvPr id="188" name="Text"/>
          <p:cNvSpPr txBox="1"/>
          <p:nvPr/>
        </p:nvSpPr>
        <p:spPr>
          <a:xfrm>
            <a:off x="6137594" y="3164078"/>
            <a:ext cx="1688377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sSub>
                    <m:e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⋈</m:t>
                      </m:r>
                    </m:e>
                    <m:sub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xmlns:a="http://schemas.openxmlformats.org/drawingml/2006/main" sz="2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</a:p>
        </p:txBody>
      </p:sp>
      <p:graphicFrame>
        <p:nvGraphicFramePr>
          <p:cNvPr id="189" name="Table"/>
          <p:cNvGraphicFramePr/>
          <p:nvPr/>
        </p:nvGraphicFramePr>
        <p:xfrm>
          <a:off x="7995288" y="3283973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584200"/>
                <a:gridCol w="558800"/>
                <a:gridCol w="317500"/>
              </a:tblGrid>
              <a:tr h="62063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R.B</a:t>
                      </a:r>
                    </a:p>
                  </a:txBody>
                  <a:tcPr marL="50800" marR="50800" marT="50800" marB="50800" anchor="ctr" anchorCtr="0" horzOverflow="overflow"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S.B</a:t>
                      </a:r>
                    </a:p>
                  </a:txBody>
                  <a:tcPr marL="50800" marR="50800" marT="50800" marB="50800" anchor="ctr" anchorCtr="0" horzOverflow="overflow"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</a:tr>
              <a:tr h="61212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38100">
                      <a:solidFill>
                        <a:srgbClr val="FF0000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R w="38100">
                      <a:solidFill>
                        <a:srgbClr val="FF0000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R w="38100">
                      <a:solidFill>
                        <a:srgbClr val="FF0000"/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FF0000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</a:tr>
              <a:tr h="61212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T w="0"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0"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T w="0"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  <a:tr h="61212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R w="0"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38100">
                      <a:solidFill>
                        <a:srgbClr val="FF0000"/>
                      </a:solidFill>
                      <a:miter lim="400000"/>
                    </a:lnB>
                  </a:tcPr>
                </a:tc>
              </a:tr>
              <a:tr h="61212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T w="38100">
                      <a:solidFill>
                        <a:srgbClr val="FF0000"/>
                      </a:solidFill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0000"/>
                      </a:solidFill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R w="0">
                      <a:miter lim="400000"/>
                    </a:lnR>
                    <a:lnT w="38100">
                      <a:solidFill>
                        <a:srgbClr val="FF0000"/>
                      </a:solidFill>
                      <a:miter lim="400000"/>
                    </a:lnT>
                    <a:lnB w="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lational Algebra Op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Relational Algebra Operators</a:t>
            </a:r>
          </a:p>
        </p:txBody>
      </p:sp>
      <p:sp>
        <p:nvSpPr>
          <p:cNvPr id="192" name="Deduplication ope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Deduplication operator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δ</m:t>
                </m:r>
              </m:oMath>
            </a14:m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Aggregation operators such as sum, averages are used by grouping operators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Grouping: Partitions tuples into groups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Usually, aggregation is then applied to each group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Extended projections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Allow to create new attributes using arithmetic operations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Sorting operator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Outer join operator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Aggreg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Aggregations</a:t>
            </a:r>
          </a:p>
        </p:txBody>
      </p:sp>
      <p:sp>
        <p:nvSpPr>
          <p:cNvPr id="195" name="S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SUM </a:t>
            </a:r>
          </a:p>
          <a:p>
            <a:pPr/>
            <a:r>
              <a:t>AVG</a:t>
            </a:r>
          </a:p>
          <a:p>
            <a:pPr/>
            <a:r>
              <a:t>MIN, MAX</a:t>
            </a:r>
          </a:p>
          <a:p>
            <a:pPr/>
            <a:r>
              <a:t>COUNT </a:t>
            </a:r>
          </a:p>
          <a:p>
            <a:pPr lvl="1"/>
            <a:r>
              <a:t>not necessarily distinct values in a column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198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Find the aggregations of this table</a:t>
            </a:r>
          </a:p>
        </p:txBody>
      </p:sp>
      <p:graphicFrame>
        <p:nvGraphicFramePr>
          <p:cNvPr id="199" name="Table"/>
          <p:cNvGraphicFramePr/>
          <p:nvPr/>
        </p:nvGraphicFramePr>
        <p:xfrm>
          <a:off x="2133600" y="4509148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Bags, Lists,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Bags, Lists, Sets</a:t>
            </a:r>
          </a:p>
        </p:txBody>
      </p:sp>
      <p:sp>
        <p:nvSpPr>
          <p:cNvPr id="123" name="Bags are multi-s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Bags are multi-sets</a:t>
            </a:r>
          </a:p>
          <a:p>
            <a:pPr lvl="1"/>
            <a:r>
              <a:t>An element can appear more than once</a:t>
            </a:r>
          </a:p>
          <a:p>
            <a:pPr/>
            <a:r>
              <a:t>They are not sets </a:t>
            </a:r>
          </a:p>
          <a:p>
            <a:pPr lvl="1"/>
            <a:r>
              <a:t>In a set, each element can appear at most once</a:t>
            </a:r>
          </a:p>
          <a:p>
            <a:pPr/>
            <a:r>
              <a:t>They are not lists</a:t>
            </a:r>
          </a:p>
          <a:p>
            <a:pPr lvl="1"/>
            <a:r>
              <a:t>In a list, elements are indexed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202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Find the aggregations of this table</a:t>
            </a:r>
          </a:p>
        </p:txBody>
      </p:sp>
      <p:graphicFrame>
        <p:nvGraphicFramePr>
          <p:cNvPr id="203" name="Table"/>
          <p:cNvGraphicFramePr/>
          <p:nvPr/>
        </p:nvGraphicFramePr>
        <p:xfrm>
          <a:off x="2133600" y="4509148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04" name="SUM(A)   = 6    SUM(B)   = 10…"/>
          <p:cNvSpPr txBox="1"/>
          <p:nvPr/>
        </p:nvSpPr>
        <p:spPr>
          <a:xfrm>
            <a:off x="5054599" y="4826000"/>
            <a:ext cx="5418685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SUM(A)   = 6    SUM(B)   = 10</a:t>
            </a:r>
          </a:p>
          <a:p>
            <a:pPr/>
            <a:r>
              <a:t>AVG(A)   = 1.5  AVG(B)   = 2</a:t>
            </a:r>
          </a:p>
          <a:p>
            <a:pPr/>
            <a:r>
              <a:t>MIN(A)   = 1    MIN(B)   = 2</a:t>
            </a:r>
          </a:p>
          <a:p>
            <a:pPr/>
            <a:r>
              <a:t>MAX(A)   = 3    MAX(B)   = 4</a:t>
            </a:r>
          </a:p>
          <a:p>
            <a:pPr/>
            <a:r>
              <a:t>COUNT(A) = 4    COUNT(B) = 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rou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</a:t>
            </a:r>
          </a:p>
        </p:txBody>
      </p:sp>
      <p:sp>
        <p:nvSpPr>
          <p:cNvPr id="207" name="Find the length of all movies produced by a certain studi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length of all movies produced by a certain studio</a:t>
            </a:r>
          </a:p>
          <a:p>
            <a:pPr/>
            <a:r>
              <a:t>Project onto studio, length</a:t>
            </a:r>
          </a:p>
          <a:p>
            <a:pPr/>
            <a:r>
              <a:t>Group by studioName</a:t>
            </a:r>
          </a:p>
        </p:txBody>
      </p:sp>
      <p:pic>
        <p:nvPicPr>
          <p:cNvPr id="20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400" y="3702050"/>
            <a:ext cx="2540000" cy="4648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rou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</a:t>
            </a:r>
          </a:p>
        </p:txBody>
      </p:sp>
      <p:sp>
        <p:nvSpPr>
          <p:cNvPr id="211" name="Find the length of all movies produced by a certain studi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length of all movies produced by a certain studio</a:t>
            </a:r>
          </a:p>
          <a:p>
            <a:pPr/>
            <a:r>
              <a:t>Project onto studio, length</a:t>
            </a:r>
          </a:p>
          <a:p>
            <a:pPr/>
            <a:r>
              <a:t>Group by studioName</a:t>
            </a:r>
          </a:p>
          <a:p>
            <a:pPr/>
            <a:r>
              <a:t>Aggregate on movieLength</a:t>
            </a:r>
          </a:p>
        </p:txBody>
      </p:sp>
      <p:pic>
        <p:nvPicPr>
          <p:cNvPr id="21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40600" y="4768850"/>
            <a:ext cx="2540000" cy="1930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rouping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 Operator</a:t>
            </a:r>
          </a:p>
        </p:txBody>
      </p:sp>
      <p:sp>
        <p:nvSpPr>
          <p:cNvPr id="215" name="— the grouping attribu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 sz="4400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</m:e>
                    <m:sub>
                      <m:r>
                        <m:rPr>
                          <m:nor/>
                        </m:rP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b>
                  </m:sSub>
                  <m:r>
                    <a:rPr xmlns:a="http://schemas.openxmlformats.org/drawingml/2006/main" sz="5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5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— the </a:t>
            </a:r>
            <a:r>
              <a:rPr i="1" u="sng"/>
              <a:t>grouping attribute</a:t>
            </a:r>
          </a:p>
          <a:p>
            <a:pPr lvl="1"/>
            <a14:m>
              <m:oMath>
                <m:r>
                  <m:rPr>
                    <m:nor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op</m:t>
                </m:r>
              </m:oMath>
            </a14:m>
            <a:r>
              <a:t> — the aggregation operator (e.g. AVG)</a:t>
            </a:r>
          </a:p>
          <a:p>
            <a:pPr lvl="1"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— the relation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rouping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 operator</a:t>
            </a:r>
          </a:p>
        </p:txBody>
      </p:sp>
      <p:sp>
        <p:nvSpPr>
          <p:cNvPr id="218" name="Partition the tuples of    into groups according to values o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</m:e>
                    <m:sub>
                      <m:r>
                        <m:rPr>
                          <m:nor/>
                        </m:rP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b>
                  </m:sSub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/>
            <a:r>
              <a:t>Partition the tuples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 into groups according to values of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  <a:p>
            <a:pPr lvl="1"/>
            <a:r>
              <a:t>For each group produce one tuple with</a:t>
            </a:r>
          </a:p>
          <a:p>
            <a:pPr lvl="2"/>
            <a:r>
              <a:t>the grouping attributes’ values for that group</a:t>
            </a:r>
          </a:p>
          <a:p>
            <a:pPr lvl="2"/>
            <a:r>
              <a:t>the aggregation over all tuples of that group</a:t>
            </a:r>
          </a:p>
          <a:p>
            <a:pPr/>
            <a:r>
              <a:t>Generalize to several attributes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rouping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Grouping Operator</a:t>
            </a:r>
          </a:p>
        </p:txBody>
      </p:sp>
      <p:sp>
        <p:nvSpPr>
          <p:cNvPr id="221" name="Find all stars that appeared in at least three movies and the earliest year in which they appear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stars that appeared in at least three movies and the earliest year in which they appeared</a:t>
            </a:r>
          </a:p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</m:e>
                    <m:sub>
                      <m:r>
                        <m:rPr>
                          <m:nor/>
                        </m:r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starName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year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minYear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COUNT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title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ctTitle</m:t>
                      </m:r>
                    </m:sub>
                  </m:sSub>
                  <m:r>
                    <a:rPr xmlns:a="http://schemas.openxmlformats.org/drawingml/2006/main" sz="3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m:rPr>
                      <m:nor/>
                    </m:rPr>
                    <a:rPr xmlns:a="http://schemas.openxmlformats.org/drawingml/2006/main" sz="3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StarsIn</m:t>
                  </m:r>
                  <m:r>
                    <a:rPr xmlns:a="http://schemas.openxmlformats.org/drawingml/2006/main" sz="3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/>
            <a:r>
              <a:t>Result has starName, minYear, and ctTitle attributes</a:t>
            </a:r>
          </a:p>
          <a:p>
            <a:pPr/>
            <a:r>
              <a:t>Then select based on the last attribute: ctTitle </a:t>
            </a:r>
            <a14:m>
              <m:oMath>
                <m:r>
                  <a:rPr xmlns:a="http://schemas.openxmlformats.org/drawingml/2006/main" sz="4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</m:oMath>
            </a14:m>
            <a:r>
              <a:t> 3</a:t>
            </a:r>
          </a:p>
          <a:p>
            <a:pPr/>
            <a:r>
              <a:t>Finally project onto starName and minYear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Extended Projectio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Extended Projection Operator</a:t>
            </a:r>
          </a:p>
        </p:txBody>
      </p:sp>
      <p:sp>
        <p:nvSpPr>
          <p:cNvPr id="224" name="Classic proje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Classic projection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— set of attributes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</a:p>
          <a:p>
            <a:pPr/>
            <a:r>
              <a:t>Extended projection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</a:t>
            </a:r>
          </a:p>
          <a:p>
            <a:pPr lvl="2"/>
            <a:r>
              <a:t>— single attributes (as before)</a:t>
            </a:r>
          </a:p>
          <a:p>
            <a:pPr lvl="2"/>
            <a:r>
              <a:t>— expressions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t> renaming attribute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to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</a:p>
          <a:p>
            <a:pPr lvl="2"/>
            <a:r>
              <a:t>— expressions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z</m:t>
                </m:r>
              </m:oMath>
            </a14:m>
            <a:r>
              <a:t> where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 is an expression in terms of attributes and operators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Extended Projectio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Extended Projection Operator</a:t>
            </a:r>
          </a:p>
        </p:txBody>
      </p:sp>
      <p:sp>
        <p:nvSpPr>
          <p:cNvPr id="227" name="Example"/>
          <p:cNvSpPr txBox="1"/>
          <p:nvPr>
            <p:ph type="body" sz="quarter" idx="1"/>
          </p:nvPr>
        </p:nvSpPr>
        <p:spPr>
          <a:xfrm>
            <a:off x="952500" y="2590800"/>
            <a:ext cx="11099800" cy="654943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graphicFrame>
        <p:nvGraphicFramePr>
          <p:cNvPr id="228" name="Table"/>
          <p:cNvGraphicFramePr/>
          <p:nvPr/>
        </p:nvGraphicFramePr>
        <p:xfrm>
          <a:off x="1715938" y="3610619"/>
          <a:ext cx="927101" cy="175912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29" name="Text"/>
          <p:cNvSpPr txBox="1"/>
          <p:nvPr/>
        </p:nvSpPr>
        <p:spPr>
          <a:xfrm>
            <a:off x="4352230" y="3610619"/>
            <a:ext cx="2666654" cy="724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b>
                  </m:sSub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Extended Projectio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Extended Projection Operator</a:t>
            </a:r>
          </a:p>
        </p:txBody>
      </p:sp>
      <p:sp>
        <p:nvSpPr>
          <p:cNvPr id="232" name="Example"/>
          <p:cNvSpPr txBox="1"/>
          <p:nvPr>
            <p:ph type="body" sz="quarter" idx="1"/>
          </p:nvPr>
        </p:nvSpPr>
        <p:spPr>
          <a:xfrm>
            <a:off x="952500" y="2590800"/>
            <a:ext cx="11099800" cy="654943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graphicFrame>
        <p:nvGraphicFramePr>
          <p:cNvPr id="233" name="Table"/>
          <p:cNvGraphicFramePr/>
          <p:nvPr/>
        </p:nvGraphicFramePr>
        <p:xfrm>
          <a:off x="1715938" y="3610619"/>
          <a:ext cx="927101" cy="175912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34" name="Text"/>
          <p:cNvSpPr txBox="1"/>
          <p:nvPr/>
        </p:nvSpPr>
        <p:spPr>
          <a:xfrm>
            <a:off x="4352230" y="3610619"/>
            <a:ext cx="2666654" cy="724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xmlns:a="http://schemas.openxmlformats.org/drawingml/2006/main" sz="4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b>
                  </m:sSub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  <p:graphicFrame>
        <p:nvGraphicFramePr>
          <p:cNvPr id="235" name="Table"/>
          <p:cNvGraphicFramePr/>
          <p:nvPr/>
        </p:nvGraphicFramePr>
        <p:xfrm>
          <a:off x="9069238" y="3616829"/>
          <a:ext cx="927101" cy="175912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63550"/>
                <a:gridCol w="2921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orting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Operator</a:t>
            </a:r>
          </a:p>
        </p:txBody>
      </p:sp>
      <p:sp>
        <p:nvSpPr>
          <p:cNvPr id="238" name="is a list of attribu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44499" indent="-444499">
              <a:defRPr sz="4000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4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</m:e>
                    <m:sub>
                      <m:r>
                        <a:rPr xmlns:a="http://schemas.openxmlformats.org/drawingml/2006/main" sz="4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4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/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is a list of attributes</a:t>
            </a:r>
          </a:p>
          <a:p>
            <a:pPr lvl="1"/>
            <a:r>
              <a:t>Result is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but ordered according to the list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Bags, Lists,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Bags, Lists, Sets</a:t>
            </a:r>
          </a:p>
        </p:txBody>
      </p:sp>
      <p:sp>
        <p:nvSpPr>
          <p:cNvPr id="126" name="Why bag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bags:</a:t>
            </a:r>
          </a:p>
          <a:p>
            <a:pPr lvl="1"/>
            <a:r>
              <a:t>Union, seletion and projection can create the same tuple many times</a:t>
            </a:r>
          </a:p>
          <a:p>
            <a:pPr lvl="1"/>
            <a:r>
              <a:t>Removing duplicates is difficult:</a:t>
            </a:r>
          </a:p>
          <a:p>
            <a:pPr lvl="2"/>
            <a:r>
              <a:t>Either use a hash table or use sorting</a:t>
            </a:r>
          </a:p>
          <a:p>
            <a:pPr lvl="3"/>
            <a:r>
              <a:t>Both of which are expensive in different ways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41" name="Inner join leaves out certain tup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Inner join leaves out certain tuples</a:t>
            </a:r>
          </a:p>
          <a:p>
            <a:pPr/>
            <a:r>
              <a:t>Outer join includes them with null values added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44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graphicFrame>
        <p:nvGraphicFramePr>
          <p:cNvPr id="245" name="Table"/>
          <p:cNvGraphicFramePr/>
          <p:nvPr/>
        </p:nvGraphicFramePr>
        <p:xfrm>
          <a:off x="22098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46" name="Table"/>
          <p:cNvGraphicFramePr/>
          <p:nvPr/>
        </p:nvGraphicFramePr>
        <p:xfrm>
          <a:off x="43942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4191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47" name="Text"/>
          <p:cNvSpPr txBox="1"/>
          <p:nvPr/>
        </p:nvSpPr>
        <p:spPr>
          <a:xfrm>
            <a:off x="1621730" y="3530600"/>
            <a:ext cx="307217" cy="459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248" name="Equation"/>
          <p:cNvSpPr txBox="1"/>
          <p:nvPr/>
        </p:nvSpPr>
        <p:spPr>
          <a:xfrm>
            <a:off x="3811219" y="3632199"/>
            <a:ext cx="149962" cy="2090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sp>
        <p:nvSpPr>
          <p:cNvPr id="249" name="Equation"/>
          <p:cNvSpPr txBox="1"/>
          <p:nvPr/>
        </p:nvSpPr>
        <p:spPr>
          <a:xfrm>
            <a:off x="6323854" y="3563374"/>
            <a:ext cx="763492" cy="346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limUpp>
                    <m:e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⋈</m:t>
                      </m:r>
                    </m:e>
                    <m:lim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</m:lim>
                  </m:limUpp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52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graphicFrame>
        <p:nvGraphicFramePr>
          <p:cNvPr id="253" name="Table"/>
          <p:cNvGraphicFramePr/>
          <p:nvPr/>
        </p:nvGraphicFramePr>
        <p:xfrm>
          <a:off x="22098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54" name="Table"/>
          <p:cNvGraphicFramePr/>
          <p:nvPr/>
        </p:nvGraphicFramePr>
        <p:xfrm>
          <a:off x="43942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4191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55" name="Text"/>
          <p:cNvSpPr txBox="1"/>
          <p:nvPr/>
        </p:nvSpPr>
        <p:spPr>
          <a:xfrm>
            <a:off x="1621730" y="3530599"/>
            <a:ext cx="307217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256" name="Equation"/>
          <p:cNvSpPr txBox="1"/>
          <p:nvPr/>
        </p:nvSpPr>
        <p:spPr>
          <a:xfrm>
            <a:off x="3811219" y="3632200"/>
            <a:ext cx="149962" cy="2090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sp>
        <p:nvSpPr>
          <p:cNvPr id="257" name="Equation"/>
          <p:cNvSpPr txBox="1"/>
          <p:nvPr/>
        </p:nvSpPr>
        <p:spPr>
          <a:xfrm>
            <a:off x="6323855" y="3563374"/>
            <a:ext cx="763491" cy="346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limUpp>
                    <m:e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⋈</m:t>
                      </m:r>
                    </m:e>
                    <m:lim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</m:lim>
                  </m:limUpp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graphicFrame>
        <p:nvGraphicFramePr>
          <p:cNvPr id="258" name="Table"/>
          <p:cNvGraphicFramePr/>
          <p:nvPr/>
        </p:nvGraphicFramePr>
        <p:xfrm>
          <a:off x="76581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889000"/>
                <a:gridCol w="889000"/>
                <a:gridCol w="889000"/>
                <a:gridCol w="8890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61" name="Left outer joi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Left outer join:</a:t>
            </a:r>
          </a:p>
          <a:p>
            <a:pPr lvl="1"/>
            <a:r>
              <a:t>Only dangling tuples in the left relation are padded with NULL and added to the relation </a:t>
            </a:r>
          </a:p>
          <a:p>
            <a:pPr/>
            <a:r>
              <a:t>Right outer join:</a:t>
            </a:r>
          </a:p>
          <a:p>
            <a:pPr lvl="1"/>
            <a:r>
              <a:t>Only dangling tuples in the right relation are padded with NUMM and added to the relation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64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graphicFrame>
        <p:nvGraphicFramePr>
          <p:cNvPr id="265" name="Table"/>
          <p:cNvGraphicFramePr/>
          <p:nvPr/>
        </p:nvGraphicFramePr>
        <p:xfrm>
          <a:off x="22098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66" name="Table"/>
          <p:cNvGraphicFramePr/>
          <p:nvPr/>
        </p:nvGraphicFramePr>
        <p:xfrm>
          <a:off x="43942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4191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67" name="Text"/>
          <p:cNvSpPr txBox="1"/>
          <p:nvPr/>
        </p:nvSpPr>
        <p:spPr>
          <a:xfrm>
            <a:off x="1621730" y="3530599"/>
            <a:ext cx="307217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268" name="Equation"/>
          <p:cNvSpPr txBox="1"/>
          <p:nvPr/>
        </p:nvSpPr>
        <p:spPr>
          <a:xfrm>
            <a:off x="3811219" y="3632200"/>
            <a:ext cx="149962" cy="2090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sp>
        <p:nvSpPr>
          <p:cNvPr id="269" name="Equation"/>
          <p:cNvSpPr txBox="1"/>
          <p:nvPr/>
        </p:nvSpPr>
        <p:spPr>
          <a:xfrm>
            <a:off x="6323855" y="3563374"/>
            <a:ext cx="831603" cy="39803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sSub>
                    <m:e>
                      <m:limUpp>
                        <m:e>
                          <m:r>
                            <a:rPr xmlns:a="http://schemas.openxmlformats.org/drawingml/2006/main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⋈</m:t>
                          </m:r>
                        </m:e>
                        <m:lim>
                          <m:r>
                            <a:rPr xmlns:a="http://schemas.openxmlformats.org/drawingml/2006/main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lim>
                      </m:limUpp>
                    </m:e>
                    <m:sub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72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graphicFrame>
        <p:nvGraphicFramePr>
          <p:cNvPr id="273" name="Table"/>
          <p:cNvGraphicFramePr/>
          <p:nvPr/>
        </p:nvGraphicFramePr>
        <p:xfrm>
          <a:off x="22098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81000"/>
                <a:gridCol w="381000"/>
                <a:gridCol w="3810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74" name="Table"/>
          <p:cNvGraphicFramePr/>
          <p:nvPr/>
        </p:nvGraphicFramePr>
        <p:xfrm>
          <a:off x="43942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81000"/>
                <a:gridCol w="381000"/>
                <a:gridCol w="3810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75" name="Text"/>
          <p:cNvSpPr txBox="1"/>
          <p:nvPr/>
        </p:nvSpPr>
        <p:spPr>
          <a:xfrm>
            <a:off x="1621730" y="3530599"/>
            <a:ext cx="307217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276" name="Equation"/>
          <p:cNvSpPr txBox="1"/>
          <p:nvPr/>
        </p:nvSpPr>
        <p:spPr>
          <a:xfrm>
            <a:off x="3811219" y="3632200"/>
            <a:ext cx="149962" cy="2090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sp>
        <p:nvSpPr>
          <p:cNvPr id="277" name="Equation"/>
          <p:cNvSpPr txBox="1"/>
          <p:nvPr/>
        </p:nvSpPr>
        <p:spPr>
          <a:xfrm>
            <a:off x="6323855" y="3563374"/>
            <a:ext cx="831603" cy="39803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sSub>
                    <m:e>
                      <m:limUpp>
                        <m:e>
                          <m:r>
                            <a:rPr xmlns:a="http://schemas.openxmlformats.org/drawingml/2006/main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⋈</m:t>
                          </m:r>
                        </m:e>
                        <m:lim>
                          <m:r>
                            <a:rPr xmlns:a="http://schemas.openxmlformats.org/drawingml/2006/main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lim>
                      </m:limUpp>
                    </m:e>
                    <m:sub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graphicFrame>
        <p:nvGraphicFramePr>
          <p:cNvPr id="278" name="Table"/>
          <p:cNvGraphicFramePr/>
          <p:nvPr/>
        </p:nvGraphicFramePr>
        <p:xfrm>
          <a:off x="75692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889000"/>
                <a:gridCol w="889000"/>
                <a:gridCol w="889000"/>
                <a:gridCol w="889000"/>
              </a:tblGrid>
              <a:tr h="530793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53113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52351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52351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52351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81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graphicFrame>
        <p:nvGraphicFramePr>
          <p:cNvPr id="282" name="Table"/>
          <p:cNvGraphicFramePr/>
          <p:nvPr/>
        </p:nvGraphicFramePr>
        <p:xfrm>
          <a:off x="22098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83" name="Table"/>
          <p:cNvGraphicFramePr/>
          <p:nvPr/>
        </p:nvGraphicFramePr>
        <p:xfrm>
          <a:off x="43942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4191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84" name="Text"/>
          <p:cNvSpPr txBox="1"/>
          <p:nvPr/>
        </p:nvSpPr>
        <p:spPr>
          <a:xfrm>
            <a:off x="1621730" y="3530599"/>
            <a:ext cx="307217" cy="459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285" name="Equation"/>
          <p:cNvSpPr txBox="1"/>
          <p:nvPr/>
        </p:nvSpPr>
        <p:spPr>
          <a:xfrm>
            <a:off x="3811219" y="3632200"/>
            <a:ext cx="149962" cy="2090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sp>
        <p:nvSpPr>
          <p:cNvPr id="286" name="Equation"/>
          <p:cNvSpPr txBox="1"/>
          <p:nvPr/>
        </p:nvSpPr>
        <p:spPr>
          <a:xfrm>
            <a:off x="6323855" y="3563374"/>
            <a:ext cx="860386" cy="39565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sSub>
                    <m:e>
                      <m:limUpp>
                        <m:e>
                          <m:r>
                            <a:rPr xmlns:a="http://schemas.openxmlformats.org/drawingml/2006/main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⋈</m:t>
                          </m:r>
                        </m:e>
                        <m:lim>
                          <m:r>
                            <a:rPr xmlns:a="http://schemas.openxmlformats.org/drawingml/2006/main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lim>
                      </m:limUpp>
                    </m:e>
                    <m:sub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2400"/>
          </a:p>
        </p:txBody>
      </p:sp>
      <p:graphicFrame>
        <p:nvGraphicFramePr>
          <p:cNvPr id="287" name="Table"/>
          <p:cNvGraphicFramePr/>
          <p:nvPr/>
        </p:nvGraphicFramePr>
        <p:xfrm>
          <a:off x="7658100" y="3530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889000"/>
                <a:gridCol w="889000"/>
                <a:gridCol w="889000"/>
                <a:gridCol w="8890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Outer Join Op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Outer Join Operator</a:t>
            </a:r>
          </a:p>
        </p:txBody>
      </p:sp>
      <p:sp>
        <p:nvSpPr>
          <p:cNvPr id="290" name="Can also be extended to theta joi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also be extended to theta joins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Bags, Lists,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Bags, Lists, Sets</a:t>
            </a:r>
          </a:p>
        </p:txBody>
      </p:sp>
      <p:sp>
        <p:nvSpPr>
          <p:cNvPr id="129" name="Why bag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bags:</a:t>
            </a:r>
          </a:p>
          <a:p>
            <a:pPr lvl="1"/>
            <a:r>
              <a:t>For some temporary tables, bags are appropriate</a:t>
            </a:r>
          </a:p>
          <a:p>
            <a:pPr lvl="2"/>
            <a:r>
              <a:t>Aggregation query like find the average salaries of all female employees hired in 2010, 2011, 2012</a:t>
            </a:r>
          </a:p>
          <a:p>
            <a:pPr lvl="2"/>
            <a:r>
              <a:t>Form a temporary table with salary as only attribute</a:t>
            </a:r>
          </a:p>
          <a:p>
            <a:pPr lvl="2"/>
            <a:r>
              <a:t>You </a:t>
            </a:r>
            <a:r>
              <a:rPr u="sng"/>
              <a:t>need</a:t>
            </a:r>
            <a:r>
              <a:t> to keep values separate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Union, Intersection, Difference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Union, Intersection, Differences of Bags</a:t>
            </a:r>
          </a:p>
        </p:txBody>
      </p:sp>
      <p:sp>
        <p:nvSpPr>
          <p:cNvPr id="132" name="Un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Union:</a:t>
            </a:r>
          </a:p>
          <a:p>
            <a:pPr lvl="1"/>
            <a:r>
              <a:t>Just concatenate the two bags</a:t>
            </a:r>
          </a:p>
          <a:p>
            <a:pPr lvl="2"/>
            <a:r>
              <a:t>If an element appears twice in one bag and thrice in the other, it will appear five times in the union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Union, Intersection, Difference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Union, Intersection, Differences of Bags</a:t>
            </a:r>
          </a:p>
        </p:txBody>
      </p:sp>
      <p:sp>
        <p:nvSpPr>
          <p:cNvPr id="135" name="Interse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Intersection</a:t>
            </a:r>
          </a:p>
          <a:p>
            <a:pPr lvl="1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∩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:</a:t>
            </a:r>
          </a:p>
          <a:p>
            <a:pPr lvl="2"/>
            <a:r>
              <a:t>Bags match each tuple with another tuple</a:t>
            </a:r>
          </a:p>
          <a:p>
            <a:pPr lvl="3"/>
            <a:r>
              <a:t>If a tuple appears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times in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times in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, then it appears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min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times in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∩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Union, Intersection, Difference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Union, Intersection, Differences of Bags</a:t>
            </a:r>
          </a:p>
        </p:txBody>
      </p:sp>
      <p:sp>
        <p:nvSpPr>
          <p:cNvPr id="138" name="Differe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Difference:</a:t>
            </a:r>
          </a:p>
          <a:p>
            <a:pPr lvl="1"/>
            <a:r>
              <a:t>Again, bags use one-to-one matching</a:t>
            </a:r>
          </a:p>
          <a:p>
            <a:pPr lvl="2"/>
            <a:r>
              <a:t>Tuple appears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times in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</a:p>
          <a:p>
            <a:pPr lvl="2"/>
            <a:r>
              <a:t>Tuple appears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times in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</a:p>
          <a:p>
            <a:pPr lvl="2"/>
            <a:r>
              <a:t>Tuple appears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max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times in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.</a:t>
            </a:r>
          </a:p>
          <a:p>
            <a:pPr lvl="3"/>
            <a:r>
              <a:t>Each occurrence in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cancels out a single appearance in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Union, Intersection, Differences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Union, Intersection, Differences of Bags</a:t>
            </a:r>
          </a:p>
        </p:txBody>
      </p:sp>
      <p:sp>
        <p:nvSpPr>
          <p:cNvPr id="141" name="In short: bags are different from se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short: bags are different from 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rojection of Ba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Projection of Bags</a:t>
            </a:r>
          </a:p>
        </p:txBody>
      </p:sp>
      <p:sp>
        <p:nvSpPr>
          <p:cNvPr id="144" name="Projection of bag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Projection of bags:</a:t>
            </a:r>
          </a:p>
          <a:p>
            <a:pPr lvl="1"/>
            <a:r>
              <a:t>Each tuple in the mother relation gives rise to one tuple in the projection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