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Relationship Id="rId96" Type="http://schemas.openxmlformats.org/officeDocument/2006/relationships/slide" Target="slides/slide89.xml"/><Relationship Id="rId97" Type="http://schemas.openxmlformats.org/officeDocument/2006/relationships/slide" Target="slides/slide9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QL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</a:t>
            </a:r>
          </a:p>
        </p:txBody>
      </p:sp>
      <p:sp>
        <p:nvSpPr>
          <p:cNvPr id="120" name="Body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48" name="CREATE TABLE MovieStar(…"/>
          <p:cNvSpPr txBox="1"/>
          <p:nvPr/>
        </p:nvSpPr>
        <p:spPr>
          <a:xfrm>
            <a:off x="2787054" y="3530600"/>
            <a:ext cx="743069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CREATE TABLE MovieStar(</a:t>
            </a:r>
          </a:p>
          <a:p>
            <a:pPr>
              <a:defRPr sz="3000"/>
            </a:pPr>
            <a:r>
              <a:t>   name            CHAR(30),</a:t>
            </a:r>
          </a:p>
          <a:p>
            <a:pPr>
              <a:defRPr sz="3000"/>
            </a:pPr>
            <a:r>
              <a:t>   address         VARCHAR(255),</a:t>
            </a:r>
          </a:p>
          <a:p>
            <a:pPr>
              <a:defRPr sz="3000"/>
            </a:pPr>
            <a:r>
              <a:t>   gender          CHAR(1),</a:t>
            </a:r>
          </a:p>
          <a:p>
            <a:pPr>
              <a:defRPr sz="3000"/>
            </a:pPr>
            <a:r>
              <a:t>   birthday        DATE</a:t>
            </a:r>
          </a:p>
          <a:p>
            <a:pPr>
              <a:defRPr sz="3000"/>
            </a:pPr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51" name="Drop Table  drops a tab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Drop Table  drops a table</a:t>
            </a:r>
          </a:p>
        </p:txBody>
      </p:sp>
      <p:sp>
        <p:nvSpPr>
          <p:cNvPr id="152" name="DROP TABLE Movies;"/>
          <p:cNvSpPr txBox="1"/>
          <p:nvPr/>
        </p:nvSpPr>
        <p:spPr>
          <a:xfrm>
            <a:off x="4387515" y="3814765"/>
            <a:ext cx="422977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DROP TABLE Movies;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55" name="Altering a table with ALTER TA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Altering a table with ALTER TABLE</a:t>
            </a:r>
          </a:p>
          <a:p>
            <a:pPr lvl="1"/>
            <a:r>
              <a:t>with ADD followed by attribute name and data type</a:t>
            </a:r>
          </a:p>
          <a:p>
            <a:pPr lvl="1"/>
            <a:r>
              <a:t>with DROP followed by attribute name </a:t>
            </a:r>
          </a:p>
        </p:txBody>
      </p:sp>
      <p:sp>
        <p:nvSpPr>
          <p:cNvPr id="156" name="ALTER TABLE MovieStar ADD phone CHAR(16);"/>
          <p:cNvSpPr txBox="1"/>
          <p:nvPr/>
        </p:nvSpPr>
        <p:spPr>
          <a:xfrm>
            <a:off x="2188738" y="5467350"/>
            <a:ext cx="948842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ALTER TABLE MovieStar ADD phone CHAR(16);</a:t>
            </a:r>
          </a:p>
        </p:txBody>
      </p:sp>
      <p:sp>
        <p:nvSpPr>
          <p:cNvPr id="157" name="ALTER TABLE MovieStar DROP Birthday;"/>
          <p:cNvSpPr txBox="1"/>
          <p:nvPr/>
        </p:nvSpPr>
        <p:spPr>
          <a:xfrm>
            <a:off x="2329780" y="6647631"/>
            <a:ext cx="834524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ALTER TABLE MovieStar DROP Birthday;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60" name="Default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Default Values</a:t>
            </a:r>
          </a:p>
          <a:p>
            <a:pPr lvl="1"/>
            <a:r>
              <a:t>Conventions for unknown data</a:t>
            </a:r>
          </a:p>
          <a:p>
            <a:pPr lvl="2"/>
            <a:r>
              <a:t>Usually, NULL</a:t>
            </a:r>
          </a:p>
          <a:p>
            <a:pPr lvl="1"/>
            <a:r>
              <a:t>Can use other values for unknown data</a:t>
            </a:r>
          </a:p>
        </p:txBody>
      </p:sp>
      <p:sp>
        <p:nvSpPr>
          <p:cNvPr id="161" name="CREATE TABLE MovieStar(…"/>
          <p:cNvSpPr txBox="1"/>
          <p:nvPr/>
        </p:nvSpPr>
        <p:spPr>
          <a:xfrm>
            <a:off x="1771868" y="5895109"/>
            <a:ext cx="10174339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CREATE TABLE MovieStar(</a:t>
            </a:r>
          </a:p>
          <a:p>
            <a:pPr>
              <a:defRPr sz="3000"/>
            </a:pPr>
            <a:r>
              <a:t>   name            CHAR(30),</a:t>
            </a:r>
          </a:p>
          <a:p>
            <a:pPr>
              <a:defRPr sz="3000"/>
            </a:pPr>
            <a:r>
              <a:t>   address         VARCHAR(255),</a:t>
            </a:r>
          </a:p>
          <a:p>
            <a:pPr>
              <a:defRPr sz="3000"/>
            </a:pPr>
            <a:r>
              <a:t>   gender          CHAR(1) </a:t>
            </a:r>
            <a:r>
              <a:rPr b="1"/>
              <a:t>DEFAULT '?'</a:t>
            </a:r>
            <a:r>
              <a:t>,</a:t>
            </a:r>
          </a:p>
          <a:p>
            <a:pPr>
              <a:defRPr sz="3000"/>
            </a:pPr>
            <a:r>
              <a:t>   birthday        DATE </a:t>
            </a:r>
            <a:r>
              <a:rPr b="1"/>
              <a:t>DEFAULT '0000-00-00'</a:t>
            </a:r>
          </a:p>
          <a:p>
            <a:pPr>
              <a:defRPr sz="3000"/>
            </a:pPr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64" name="Declaring Key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Declaring Keys</a:t>
            </a:r>
          </a:p>
          <a:p>
            <a:pPr lvl="1" marL="673100" indent="-228600">
              <a:buSzPct val="100000"/>
              <a:buAutoNum type="arabicPeriod" startAt="1"/>
            </a:pPr>
            <a:r>
              <a:t> Declare one attribute to be a key </a:t>
            </a:r>
          </a:p>
          <a:p>
            <a:pPr lvl="1" marL="673100" indent="-228600">
              <a:buSzPct val="100000"/>
              <a:buAutoNum type="arabicPeriod" startAt="1"/>
            </a:pPr>
            <a:r>
              <a:t> Add one additional declaration:</a:t>
            </a:r>
          </a:p>
          <a:p>
            <a:pPr lvl="2">
              <a:buClr>
                <a:srgbClr val="000000"/>
              </a:buClr>
            </a:pPr>
            <a:r>
              <a:t>Particular set of attributes is a key</a:t>
            </a:r>
          </a:p>
          <a:p>
            <a:pPr lvl="1">
              <a:buClr>
                <a:srgbClr val="000000"/>
              </a:buClr>
            </a:pPr>
            <a:r>
              <a:t>Can use</a:t>
            </a:r>
          </a:p>
          <a:p>
            <a:pPr lvl="1" marL="673100" indent="-228600">
              <a:buClr>
                <a:srgbClr val="000000"/>
              </a:buClr>
              <a:buSzPct val="100000"/>
              <a:buAutoNum type="arabicPeriod" startAt="1"/>
            </a:pPr>
            <a:r>
              <a:t> PRIMARY KEY</a:t>
            </a:r>
          </a:p>
          <a:p>
            <a:pPr lvl="1" marL="673100" indent="-228600">
              <a:buClr>
                <a:srgbClr val="000000"/>
              </a:buClr>
              <a:buSzPct val="100000"/>
              <a:buAutoNum type="arabicPeriod" startAt="1"/>
            </a:pPr>
            <a:r>
              <a:t> UNIQUE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67" name="UNIQUE for a set 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UNIQUE for a set S:</a:t>
            </a:r>
          </a:p>
          <a:p>
            <a:pPr lvl="1"/>
            <a:r>
              <a:t>Two tuples cannot agree on all attributes of S unless one of them is NULL</a:t>
            </a:r>
          </a:p>
          <a:p>
            <a:pPr lvl="2"/>
            <a:r>
              <a:t>Any attempted update that violates this will be rejected</a:t>
            </a:r>
          </a:p>
          <a:p>
            <a:pPr/>
            <a:r>
              <a:t>PRIMARY KEY for a set S:</a:t>
            </a:r>
          </a:p>
          <a:p>
            <a:pPr lvl="1"/>
            <a:r>
              <a:t>Attributes in S cannot be NULL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70" name="CREATE TABLE MovieStar(…"/>
          <p:cNvSpPr txBox="1"/>
          <p:nvPr/>
        </p:nvSpPr>
        <p:spPr>
          <a:xfrm>
            <a:off x="1872505" y="3530600"/>
            <a:ext cx="9259789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CREATE TABLE MovieStar(</a:t>
            </a:r>
          </a:p>
          <a:p>
            <a:pPr>
              <a:defRPr sz="3000"/>
            </a:pPr>
            <a:r>
              <a:t>   name            CHAR(30) </a:t>
            </a:r>
            <a:r>
              <a:rPr b="1"/>
              <a:t>PRIMARY KEY</a:t>
            </a:r>
            <a:r>
              <a:t>,</a:t>
            </a:r>
          </a:p>
          <a:p>
            <a:pPr>
              <a:defRPr sz="3000"/>
            </a:pPr>
            <a:r>
              <a:t>   address         VARCHAR(255),</a:t>
            </a:r>
          </a:p>
          <a:p>
            <a:pPr>
              <a:defRPr sz="3000"/>
            </a:pPr>
            <a:r>
              <a:t>   gender          CHAR(1),</a:t>
            </a:r>
          </a:p>
          <a:p>
            <a:pPr>
              <a:defRPr sz="3000"/>
            </a:pPr>
            <a:r>
              <a:t>   birthday        DATE</a:t>
            </a:r>
          </a:p>
          <a:p>
            <a:pPr>
              <a:defRPr sz="3000"/>
            </a:pPr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73" name="CREATE TABLE MovieStar(…"/>
          <p:cNvSpPr txBox="1"/>
          <p:nvPr/>
        </p:nvSpPr>
        <p:spPr>
          <a:xfrm>
            <a:off x="1415231" y="3314699"/>
            <a:ext cx="10402976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CREATE TABLE MovieStar(</a:t>
            </a:r>
          </a:p>
          <a:p>
            <a:pPr>
              <a:defRPr sz="3000"/>
            </a:pPr>
            <a:r>
              <a:t>   name            CHAR(30),</a:t>
            </a:r>
          </a:p>
          <a:p>
            <a:pPr>
              <a:defRPr sz="3000"/>
            </a:pPr>
            <a:r>
              <a:t>   address         VARCHAR(255),</a:t>
            </a:r>
          </a:p>
          <a:p>
            <a:pPr>
              <a:defRPr sz="3000"/>
            </a:pPr>
            <a:r>
              <a:t>   gender          CHAR(1) DEFAULT '?',</a:t>
            </a:r>
          </a:p>
          <a:p>
            <a:pPr>
              <a:defRPr sz="3000"/>
            </a:pPr>
            <a:r>
              <a:t>   birthday        DATE DEFAULT '0000-00-00'</a:t>
            </a:r>
            <a:r>
              <a:rPr b="1"/>
              <a:t>,</a:t>
            </a:r>
            <a:endParaRPr b="1"/>
          </a:p>
          <a:p>
            <a:pPr>
              <a:defRPr sz="3000"/>
            </a:pPr>
            <a:r>
              <a:rPr b="1"/>
              <a:t>   PRIMARY KEY (name)</a:t>
            </a:r>
            <a:endParaRPr b="1"/>
          </a:p>
          <a:p>
            <a:pPr>
              <a:defRPr sz="3000"/>
            </a:pPr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76" name="CREATE TABLE Movies(…"/>
          <p:cNvSpPr txBox="1"/>
          <p:nvPr/>
        </p:nvSpPr>
        <p:spPr>
          <a:xfrm>
            <a:off x="3274814" y="3568699"/>
            <a:ext cx="6942932" cy="433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200"/>
            </a:pPr>
            <a:r>
              <a:t>CREATE TABLE Movies(</a:t>
            </a:r>
          </a:p>
          <a:p>
            <a:pPr>
              <a:defRPr sz="3200"/>
            </a:pPr>
            <a:r>
              <a:t>   title        CHAR(100),</a:t>
            </a:r>
          </a:p>
          <a:p>
            <a:pPr>
              <a:defRPr sz="3200"/>
            </a:pPr>
            <a:r>
              <a:t>   year         INT,</a:t>
            </a:r>
          </a:p>
          <a:p>
            <a:pPr>
              <a:defRPr sz="3200"/>
            </a:pPr>
            <a:r>
              <a:t>   length       INT,</a:t>
            </a:r>
          </a:p>
          <a:p>
            <a:pPr>
              <a:defRPr sz="3200"/>
            </a:pPr>
            <a:r>
              <a:t>   genre        CHAR(10),</a:t>
            </a:r>
          </a:p>
          <a:p>
            <a:pPr>
              <a:defRPr sz="3200"/>
            </a:pPr>
            <a:r>
              <a:t>   studioName   CHAR(30),</a:t>
            </a:r>
          </a:p>
          <a:p>
            <a:pPr>
              <a:defRPr sz="3200"/>
            </a:pPr>
            <a:r>
              <a:t>   producerC#   INT,</a:t>
            </a:r>
          </a:p>
          <a:p>
            <a:pPr>
              <a:defRPr sz="3200"/>
            </a:pPr>
            <a:r>
              <a:t>   PRIMARY KEY (title, year)</a:t>
            </a:r>
          </a:p>
          <a:p>
            <a:pPr>
              <a:defRPr sz="3200"/>
            </a:pPr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imple Diagra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Diagrams</a:t>
            </a:r>
          </a:p>
        </p:txBody>
      </p:sp>
      <p:sp>
        <p:nvSpPr>
          <p:cNvPr id="179" name="A schema is represented by a networked diagra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schema is represented by a networked diagram</a:t>
            </a:r>
          </a:p>
          <a:p>
            <a:pPr lvl="1"/>
            <a:r>
              <a:t>Nodes represent tables</a:t>
            </a:r>
          </a:p>
          <a:p>
            <a:pPr lvl="2"/>
            <a:r>
              <a:t>Name of the table labels the node</a:t>
            </a:r>
          </a:p>
          <a:p>
            <a:pPr lvl="2"/>
            <a:r>
              <a:t>Interior of the node are the name of the attributes</a:t>
            </a:r>
          </a:p>
          <a:p>
            <a:pPr lvl="2"/>
            <a:r>
              <a:t>Underline the primary key</a:t>
            </a:r>
          </a:p>
          <a:p>
            <a:pPr lvl="2"/>
            <a:r>
              <a:t>Optionally, add domain to each attribute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23" name="Creating Schema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Creating Schemas</a:t>
            </a:r>
          </a:p>
          <a:p>
            <a:pPr/>
            <a:r>
              <a:t>Inserting </a:t>
            </a:r>
          </a:p>
          <a:p>
            <a:pPr/>
            <a:r>
              <a:t>Selection</a:t>
            </a:r>
          </a:p>
          <a:p>
            <a:pPr/>
            <a:r>
              <a:t>Constraints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imple Diagra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Diagrams</a:t>
            </a:r>
          </a:p>
        </p:txBody>
      </p:sp>
      <p:pic>
        <p:nvPicPr>
          <p:cNvPr id="18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419" y="2679700"/>
            <a:ext cx="10987962" cy="52511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85" name="Constraints in MySQL have na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Constraints in MySQL have names</a:t>
            </a:r>
          </a:p>
          <a:p>
            <a:pPr lvl="1"/>
            <a:r>
              <a:t>Often automatically generated</a:t>
            </a:r>
          </a:p>
          <a:p>
            <a:pPr lvl="1"/>
            <a:r>
              <a:t>Use the SHOW CREATE TABLE query </a:t>
            </a:r>
          </a:p>
        </p:txBody>
      </p:sp>
      <p:sp>
        <p:nvSpPr>
          <p:cNvPr id="186" name="Table,&quot;Create Table&quot;…"/>
          <p:cNvSpPr txBox="1"/>
          <p:nvPr/>
        </p:nvSpPr>
        <p:spPr>
          <a:xfrm>
            <a:off x="1339775" y="5194300"/>
            <a:ext cx="9671336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Table,"Create Table"</a:t>
            </a:r>
          </a:p>
          <a:p>
            <a:pPr>
              <a:defRPr sz="2200"/>
            </a:pPr>
            <a:r>
              <a:t>customers,"CREATE TABLE `customers` (</a:t>
            </a:r>
          </a:p>
          <a:p>
            <a:pPr>
              <a:defRPr sz="2200"/>
            </a:pPr>
            <a:r>
              <a:t>  `customer_id` int NOT NULL AUTO_INCREMENT,</a:t>
            </a:r>
          </a:p>
          <a:p>
            <a:pPr>
              <a:defRPr sz="2200"/>
            </a:pPr>
            <a:r>
              <a:t>  `first_name` varchar(255) DEFAULT NULL,</a:t>
            </a:r>
          </a:p>
          <a:p>
            <a:pPr>
              <a:defRPr sz="2200"/>
            </a:pPr>
            <a:r>
              <a:t>  `last_name` varchar(255) DEFAULT NULL,</a:t>
            </a:r>
          </a:p>
          <a:p>
            <a:pPr>
              <a:defRPr sz="2200"/>
            </a:pPr>
            <a:r>
              <a:t>  `email_address` varchar(255) DEFAULT NULL,</a:t>
            </a:r>
          </a:p>
          <a:p>
            <a:pPr>
              <a:defRPr sz="2200"/>
            </a:pPr>
            <a:r>
              <a:t>  `number_of_complaints` int DEFAULT (0),</a:t>
            </a:r>
          </a:p>
          <a:p>
            <a:pPr>
              <a:defRPr sz="2200"/>
            </a:pPr>
            <a:r>
              <a:t>  PRIMARY KEY (`customer_id`),</a:t>
            </a:r>
          </a:p>
          <a:p>
            <a:pPr>
              <a:defRPr sz="2200"/>
            </a:pPr>
            <a:r>
              <a:t>  UNIQUE KEY </a:t>
            </a:r>
            <a:r>
              <a:rPr b="1">
                <a:solidFill>
                  <a:schemeClr val="accent5">
                    <a:lumOff val="-29866"/>
                  </a:schemeClr>
                </a:solidFill>
              </a:rPr>
              <a:t>`email_address`</a:t>
            </a:r>
            <a:r>
              <a:t> (`email_address`)</a:t>
            </a:r>
          </a:p>
          <a:p>
            <a:pPr>
              <a:defRPr sz="2200"/>
            </a:pPr>
            <a:r>
              <a:t>) ENGINE=InnoDB AUTO_INCREMENT=3 DEFAULT CHARSET=utf8mb4 COLLATE=utf8mb4_0900_ai_ci"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89" name="Missing values are usually a NU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Missing values are usually a NULL</a:t>
            </a:r>
          </a:p>
          <a:p>
            <a:pPr lvl="1"/>
            <a:r>
              <a:t>Can automatically assign INT with AUTO_INCREMENT</a:t>
            </a:r>
          </a:p>
          <a:p>
            <a:pPr lvl="1"/>
            <a:r>
              <a:t>Used widely to assign artificial primary keys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92" name="NOT NULL constrai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 NULL constraint</a:t>
            </a:r>
          </a:p>
          <a:p>
            <a:pPr lvl="1"/>
            <a:r>
              <a:t>When inserting a tuple with NULL value in the constrained column, error will be thrown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Considered good practice to include in all columns where a NULL value is not expected</a:t>
            </a:r>
          </a:p>
        </p:txBody>
      </p:sp>
      <p:sp>
        <p:nvSpPr>
          <p:cNvPr id="193" name="CREATE TABLE tasks (…"/>
          <p:cNvSpPr txBox="1"/>
          <p:nvPr/>
        </p:nvSpPr>
        <p:spPr>
          <a:xfrm>
            <a:off x="2101143" y="4565650"/>
            <a:ext cx="8802514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3000"/>
            </a:pPr>
            <a:r>
              <a:rPr>
                <a:solidFill>
                  <a:srgbClr val="0433FF"/>
                </a:solidFill>
              </a:rPr>
              <a:t>CREATE TABLE</a:t>
            </a:r>
            <a:r>
              <a:t> tasks (</a:t>
            </a:r>
          </a:p>
          <a:p>
            <a:pPr>
              <a:defRPr sz="3000"/>
            </a:pPr>
            <a:r>
              <a:t>    id </a:t>
            </a:r>
            <a:r>
              <a:rPr>
                <a:solidFill>
                  <a:srgbClr val="FF40FF"/>
                </a:solidFill>
              </a:rPr>
              <a:t>INT</a:t>
            </a:r>
            <a:r>
              <a:t> </a:t>
            </a:r>
            <a:r>
              <a:rPr>
                <a:solidFill>
                  <a:srgbClr val="0433FF"/>
                </a:solidFill>
              </a:rPr>
              <a:t>AUTO_INCREMENT PRIMARY KEY</a:t>
            </a:r>
            <a:r>
              <a:t>,</a:t>
            </a:r>
          </a:p>
          <a:p>
            <a:pPr>
              <a:defRPr sz="3000"/>
            </a:pPr>
            <a:r>
              <a:t>    title </a:t>
            </a:r>
            <a:r>
              <a:rPr>
                <a:solidFill>
                  <a:srgbClr val="FF40FF"/>
                </a:solidFill>
              </a:rPr>
              <a:t>VARCHAR</a:t>
            </a:r>
            <a:r>
              <a:t>(255) </a:t>
            </a:r>
            <a:r>
              <a:rPr>
                <a:solidFill>
                  <a:srgbClr val="0433FF"/>
                </a:solidFill>
              </a:rPr>
              <a:t>NOT NULL</a:t>
            </a:r>
            <a:r>
              <a:t>,</a:t>
            </a:r>
          </a:p>
          <a:p>
            <a:pPr>
              <a:defRPr sz="3000"/>
            </a:pPr>
            <a:r>
              <a:t>    start_date </a:t>
            </a:r>
            <a:r>
              <a:rPr>
                <a:solidFill>
                  <a:srgbClr val="FF40FF"/>
                </a:solidFill>
              </a:rPr>
              <a:t>DATE</a:t>
            </a:r>
            <a:r>
              <a:t> </a:t>
            </a:r>
            <a:r>
              <a:rPr>
                <a:solidFill>
                  <a:srgbClr val="0433FF"/>
                </a:solidFill>
              </a:rPr>
              <a:t>NOT NULL</a:t>
            </a:r>
            <a:r>
              <a:t>,</a:t>
            </a:r>
          </a:p>
          <a:p>
            <a:pPr>
              <a:defRPr sz="3000"/>
            </a:pPr>
            <a:r>
              <a:t>    end_date </a:t>
            </a:r>
            <a:r>
              <a:rPr>
                <a:solidFill>
                  <a:srgbClr val="FF40FF"/>
                </a:solidFill>
              </a:rPr>
              <a:t>DATE</a:t>
            </a:r>
            <a:endParaRPr>
              <a:solidFill>
                <a:srgbClr val="FF40FF"/>
              </a:solidFill>
            </a:endParaRPr>
          </a:p>
          <a:p>
            <a:pPr>
              <a:defRPr sz="3000"/>
            </a:pPr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96" name="ALTER TABLE allows to introduce new / remove old constrai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ALTER TABLE allows to introduce new / remove old constraint</a:t>
            </a:r>
          </a:p>
          <a:p>
            <a:pPr lvl="1"/>
            <a:r>
              <a:t>Need to check that the inserted values comply</a:t>
            </a:r>
          </a:p>
        </p:txBody>
      </p:sp>
      <p:sp>
        <p:nvSpPr>
          <p:cNvPr id="197" name="ALTER TABLE tasks…"/>
          <p:cNvSpPr txBox="1"/>
          <p:nvPr/>
        </p:nvSpPr>
        <p:spPr>
          <a:xfrm>
            <a:off x="3358647" y="4584699"/>
            <a:ext cx="6287506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3000">
                <a:solidFill>
                  <a:srgbClr val="0077AA"/>
                </a:solidFill>
              </a:defRPr>
            </a:pPr>
            <a:r>
              <a:t>ALTER</a:t>
            </a:r>
            <a:r>
              <a:rPr>
                <a:solidFill>
                  <a:srgbClr val="006FE0"/>
                </a:solidFill>
              </a:rPr>
              <a:t> </a:t>
            </a:r>
            <a: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445870"/>
                </a:solidFill>
              </a:rPr>
              <a:t>tasks</a:t>
            </a:r>
            <a:r>
              <a:rPr>
                <a:solidFill>
                  <a:srgbClr val="006FE0"/>
                </a:solidFill>
              </a:rPr>
              <a:t> </a:t>
            </a:r>
            <a:endParaRPr>
              <a:solidFill>
                <a:srgbClr val="445870"/>
              </a:solidFill>
            </a:endParaRPr>
          </a:p>
          <a:p>
            <a:pPr defTabSz="457200">
              <a:defRPr sz="3000">
                <a:solidFill>
                  <a:srgbClr val="0077AA"/>
                </a:solidFill>
              </a:defRPr>
            </a:pPr>
            <a:r>
              <a:t>CHANGE</a:t>
            </a:r>
            <a:r>
              <a:rPr>
                <a:solidFill>
                  <a:srgbClr val="006FE0"/>
                </a:solidFill>
              </a:rPr>
              <a:t> </a:t>
            </a:r>
            <a:endParaRPr>
              <a:solidFill>
                <a:srgbClr val="445870"/>
              </a:solidFill>
            </a:endParaRPr>
          </a:p>
          <a:p>
            <a:pPr defTabSz="457200">
              <a:defRPr sz="30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end_date</a:t>
            </a:r>
            <a:r>
              <a:rPr>
                <a:solidFill>
                  <a:srgbClr val="006FE0"/>
                </a:solidFill>
              </a:rPr>
              <a:t> </a:t>
            </a:r>
          </a:p>
          <a:p>
            <a:pPr defTabSz="457200">
              <a:defRPr sz="30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end_date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DATE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NOT NULL</a:t>
            </a:r>
            <a:r>
              <a:t>;</a:t>
            </a:r>
          </a:p>
        </p:txBody>
      </p:sp>
      <p:sp>
        <p:nvSpPr>
          <p:cNvPr id="198" name="ALTER TABLE tasks…"/>
          <p:cNvSpPr txBox="1"/>
          <p:nvPr/>
        </p:nvSpPr>
        <p:spPr>
          <a:xfrm>
            <a:off x="3358647" y="6769099"/>
            <a:ext cx="6287506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3000">
                <a:solidFill>
                  <a:srgbClr val="0077AA"/>
                </a:solidFill>
              </a:defRPr>
            </a:pPr>
            <a:r>
              <a:t>ALTER</a:t>
            </a:r>
            <a:r>
              <a:rPr>
                <a:solidFill>
                  <a:srgbClr val="006FE0"/>
                </a:solidFill>
              </a:rPr>
              <a:t> </a:t>
            </a:r>
            <a: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445870"/>
                </a:solidFill>
              </a:rPr>
              <a:t>tasks</a:t>
            </a:r>
            <a:r>
              <a:rPr>
                <a:solidFill>
                  <a:srgbClr val="006FE0"/>
                </a:solidFill>
              </a:rPr>
              <a:t> </a:t>
            </a:r>
            <a:endParaRPr>
              <a:solidFill>
                <a:srgbClr val="445870"/>
              </a:solidFill>
            </a:endParaRPr>
          </a:p>
          <a:p>
            <a:pPr defTabSz="457200">
              <a:defRPr sz="3000">
                <a:solidFill>
                  <a:srgbClr val="EC4444"/>
                </a:solidFill>
              </a:defRPr>
            </a:pPr>
            <a:r>
              <a:t>MODIFY</a:t>
            </a:r>
            <a:r>
              <a:rPr>
                <a:solidFill>
                  <a:srgbClr val="006FE0"/>
                </a:solidFill>
              </a:rPr>
              <a:t> </a:t>
            </a:r>
            <a:endParaRPr>
              <a:solidFill>
                <a:srgbClr val="445870"/>
              </a:solidFill>
            </a:endParaRPr>
          </a:p>
          <a:p>
            <a:pPr defTabSz="457200">
              <a:defRPr sz="30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end_date</a:t>
            </a:r>
            <a:r>
              <a:rPr>
                <a:solidFill>
                  <a:srgbClr val="006FE0"/>
                </a:solidFill>
              </a:rPr>
              <a:t> </a:t>
            </a:r>
          </a:p>
          <a:p>
            <a:pPr defTabSz="457200">
              <a:defRPr sz="30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end_date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DATE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NOT NULL</a:t>
            </a:r>
            <a:r>
              <a:t>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01" name="UNIQU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UNIQUE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Values in a single attribute are different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Value groups in a group of attributes are different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Creating a constraint: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Specify in CREATE TABLE for a single attribute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Add a CONSTRAINT cstr_name UNIQUE(attr1, attr2, …)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Can leave out constraint name, will be replaced by an automatically created name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Use ALTER TABLE ADD CONSTRAINT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04" name="UNIQU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UNIQUE</a:t>
            </a:r>
          </a:p>
        </p:txBody>
      </p:sp>
      <p:sp>
        <p:nvSpPr>
          <p:cNvPr id="205" name="CREATE TABLE suppliers (…"/>
          <p:cNvSpPr txBox="1"/>
          <p:nvPr/>
        </p:nvSpPr>
        <p:spPr>
          <a:xfrm>
            <a:off x="907975" y="3810000"/>
            <a:ext cx="10814522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2600"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CREATE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t>suppliers</a:t>
            </a:r>
            <a:r>
              <a:rPr>
                <a:solidFill>
                  <a:srgbClr val="006FE0"/>
                </a:solidFill>
              </a:rPr>
              <a:t> </a:t>
            </a:r>
            <a:r>
              <a:t>(</a:t>
            </a:r>
          </a:p>
          <a:p>
            <a:pPr defTabSz="457200">
              <a:defRPr sz="26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supplier_id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INT</a:t>
            </a:r>
            <a:r>
              <a:rPr>
                <a:solidFill>
                  <a:srgbClr val="006FE0"/>
                </a:solidFill>
              </a:rPr>
              <a:t> </a:t>
            </a:r>
            <a:r>
              <a:t>AUTO_INCREMENT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6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name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VARCHAR</a:t>
            </a:r>
            <a:r>
              <a:rPr>
                <a:solidFill>
                  <a:srgbClr val="445870"/>
                </a:solidFill>
              </a:rPr>
              <a:t>(255)</a:t>
            </a:r>
            <a:r>
              <a:rPr>
                <a:solidFill>
                  <a:srgbClr val="006FE0"/>
                </a:solidFill>
              </a:rPr>
              <a:t> </a:t>
            </a:r>
            <a:r>
              <a:t>NOT NULL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6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phone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VARCHAR</a:t>
            </a:r>
            <a:r>
              <a:rPr>
                <a:solidFill>
                  <a:srgbClr val="445870"/>
                </a:solidFill>
              </a:rPr>
              <a:t>(15)</a:t>
            </a:r>
            <a:r>
              <a:rPr>
                <a:solidFill>
                  <a:srgbClr val="006FE0"/>
                </a:solidFill>
              </a:rPr>
              <a:t> </a:t>
            </a:r>
            <a:r>
              <a:t>NOT NULL</a:t>
            </a:r>
            <a:r>
              <a:rPr>
                <a:solidFill>
                  <a:srgbClr val="006FE0"/>
                </a:solidFill>
              </a:rPr>
              <a:t> </a:t>
            </a:r>
            <a:r>
              <a:t>UNIQUE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6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address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VARCHAR</a:t>
            </a:r>
            <a:r>
              <a:rPr>
                <a:solidFill>
                  <a:srgbClr val="445870"/>
                </a:solidFill>
              </a:rPr>
              <a:t>(255)</a:t>
            </a:r>
            <a:r>
              <a:rPr>
                <a:solidFill>
                  <a:srgbClr val="006FE0"/>
                </a:solidFill>
              </a:rPr>
              <a:t> </a:t>
            </a:r>
            <a:r>
              <a:t>NOT NULL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6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0077AA"/>
                </a:solidFill>
              </a:rPr>
              <a:t>PRIMARY KEY</a:t>
            </a:r>
            <a:r>
              <a:rPr>
                <a:solidFill>
                  <a:srgbClr val="006FE0"/>
                </a:solidFill>
              </a:rPr>
              <a:t> </a:t>
            </a:r>
            <a:r>
              <a:t>(supplier_id),</a:t>
            </a:r>
          </a:p>
          <a:p>
            <a:pPr defTabSz="457200">
              <a:defRPr sz="26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0077AA"/>
                </a:solidFill>
              </a:rPr>
              <a:t>CONSTRAINT</a:t>
            </a:r>
            <a:r>
              <a:rPr>
                <a:solidFill>
                  <a:srgbClr val="006FE0"/>
                </a:solidFill>
              </a:rPr>
              <a:t> </a:t>
            </a:r>
            <a:r>
              <a:t>uc_name_address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UNIQUE</a:t>
            </a:r>
            <a:r>
              <a:rPr>
                <a:solidFill>
                  <a:srgbClr val="006FE0"/>
                </a:solidFill>
              </a:rPr>
              <a:t> </a:t>
            </a:r>
            <a:r>
              <a:t>(name</a:t>
            </a:r>
            <a:r>
              <a:rPr>
                <a:solidFill>
                  <a:srgbClr val="006FE0"/>
                </a:solidFill>
              </a:rPr>
              <a:t> </a:t>
            </a:r>
            <a:r>
              <a:t>,</a:t>
            </a:r>
            <a:r>
              <a:rPr>
                <a:solidFill>
                  <a:srgbClr val="006FE0"/>
                </a:solidFill>
              </a:rPr>
              <a:t> </a:t>
            </a:r>
            <a:r>
              <a:t>address)</a:t>
            </a:r>
          </a:p>
          <a:p>
            <a:pPr defTabSz="457200">
              <a:defRPr sz="2600">
                <a:solidFill>
                  <a:srgbClr val="445870"/>
                </a:solidFill>
              </a:defRPr>
            </a:pPr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08" name="UNIQUE constraint creates an inde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UNIQUE constraint creates an </a:t>
            </a:r>
            <a:r>
              <a:rPr i="1" u="sng"/>
              <a:t>index</a:t>
            </a:r>
          </a:p>
          <a:p>
            <a:pPr lvl="1"/>
            <a:r>
              <a:t>Index is a data structure with quick look-up</a:t>
            </a:r>
          </a:p>
          <a:p>
            <a:pPr/>
            <a:r>
              <a:t>Access indices through the SHOW INDEX FROM table command</a:t>
            </a:r>
          </a:p>
        </p:txBody>
      </p:sp>
      <p:pic>
        <p:nvPicPr>
          <p:cNvPr id="209" name="Screen Shot 2020-01-18 at 2.23.27 PM.png" descr="Screen Shot 2020-01-18 at 2.23.27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4666" y="6157614"/>
            <a:ext cx="11887201" cy="2044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Foreign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Foreign Keys</a:t>
            </a:r>
          </a:p>
        </p:txBody>
      </p:sp>
      <p:sp>
        <p:nvSpPr>
          <p:cNvPr id="212" name="Relationships between tables are sometimes constructed with shared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Relationships between tables are sometimes constructed with shared values</a:t>
            </a:r>
          </a:p>
          <a:p>
            <a:pPr lvl="1"/>
            <a:r>
              <a:t>Sales has an attribute client_id</a:t>
            </a:r>
          </a:p>
          <a:p>
            <a:pPr lvl="1"/>
            <a:r>
              <a:t>Customers has a primary key client_id</a:t>
            </a:r>
          </a:p>
          <a:p>
            <a:pPr lvl="2"/>
            <a:r>
              <a:t>Need not be named the same</a:t>
            </a:r>
          </a:p>
          <a:p>
            <a:pPr lvl="3"/>
            <a:r>
              <a:t>But it is usually convenient to do so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pic>
        <p:nvPicPr>
          <p:cNvPr id="21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4700" y="2762250"/>
            <a:ext cx="11455400" cy="4229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Data Definition Languag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Definition Language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18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A customer can have many sales</a:t>
            </a:r>
          </a:p>
          <a:p>
            <a:pPr lvl="1"/>
            <a:r>
              <a:t>But each sale has only one customer</a:t>
            </a:r>
          </a:p>
          <a:p>
            <a:pPr lvl="1"/>
            <a:r>
              <a:t>Relationship customers sales is a </a:t>
            </a:r>
            <a:r>
              <a:rPr b="1" u="sng"/>
              <a:t>one-to-many</a:t>
            </a:r>
            <a:r>
              <a:t> relationship</a:t>
            </a:r>
          </a:p>
          <a:p>
            <a:pPr lvl="1"/>
            <a:r>
              <a:t>customers is the </a:t>
            </a:r>
            <a:r>
              <a:rPr i="1" u="sng"/>
              <a:t>referenced</a:t>
            </a:r>
            <a:r>
              <a:t> (or parent) table</a:t>
            </a:r>
          </a:p>
          <a:p>
            <a:pPr lvl="1"/>
            <a:r>
              <a:t>sales is the </a:t>
            </a:r>
            <a:r>
              <a:rPr i="1" u="sng"/>
              <a:t>referencing</a:t>
            </a:r>
            <a:r>
              <a:t> (or child) table</a:t>
            </a:r>
          </a:p>
          <a:p>
            <a:pPr lvl="1"/>
            <a:r>
              <a:t>As is typical, the referenced attribute is a primary key in the referenced 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pic>
        <p:nvPicPr>
          <p:cNvPr id="22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4700" y="2762250"/>
            <a:ext cx="11455400" cy="4229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24" name="In a diagra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a diagram:</a:t>
            </a:r>
          </a:p>
          <a:p>
            <a:pPr lvl="1"/>
            <a:r>
              <a:t>crow-feet with ball indicate many</a:t>
            </a:r>
          </a:p>
          <a:p>
            <a:pPr lvl="1"/>
            <a:r>
              <a:t>double bar indicates 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27" name="Foreign key constrai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Foreign key constraint</a:t>
            </a:r>
          </a:p>
          <a:p>
            <a:pPr lvl="1"/>
            <a:r>
              <a:t>Once established, insures that action is taken upon insertion or deletion of a record affecting the other 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30" name="Possible Ac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Possible Actions:</a:t>
            </a:r>
          </a:p>
          <a:p>
            <a:pPr lvl="1"/>
            <a:r>
              <a:t>CASCADE:  if a tuple from the referenced table is deleted or updated, the corresponding tuple in the referencing table is also deleted / updated</a:t>
            </a:r>
          </a:p>
          <a:p>
            <a:pPr lvl="1"/>
            <a:r>
              <a:t>SET NULL: If a row from the referenced table is deleted or updated, the values of the foreign key in the referencing table are set to NULL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33" name="Possible Ac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Possible Actions:</a:t>
            </a:r>
          </a:p>
          <a:p>
            <a:pPr lvl="1"/>
            <a:r>
              <a:t>RESTRICT:  if a row from the referenced table has a matching row in the referencing table, then deletion and updates are rejected</a:t>
            </a:r>
          </a:p>
          <a:p>
            <a:pPr lvl="1"/>
            <a:r>
              <a:t>SET DEFAULT: Accepted by MySQL parser but action not performed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36" name="Foreign keys constraint a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Foreign keys constraint actions</a:t>
            </a:r>
          </a:p>
          <a:p>
            <a:pPr lvl="1"/>
            <a:r>
              <a:t>Are for </a:t>
            </a:r>
          </a:p>
          <a:p>
            <a:pPr lvl="2"/>
            <a:r>
              <a:t>ON UPDATE</a:t>
            </a:r>
          </a:p>
          <a:p>
            <a:pPr lvl="2"/>
            <a:r>
              <a:t>ON DELETE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39" name="Creating foreign key constraints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Creating foreign key constraints:</a:t>
            </a:r>
          </a:p>
        </p:txBody>
      </p:sp>
      <p:sp>
        <p:nvSpPr>
          <p:cNvPr id="240" name="CREATE TABLE categories(…"/>
          <p:cNvSpPr txBox="1"/>
          <p:nvPr/>
        </p:nvSpPr>
        <p:spPr>
          <a:xfrm>
            <a:off x="1361882" y="3086305"/>
            <a:ext cx="10281036" cy="640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CREATE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t>categories(</a:t>
            </a:r>
          </a:p>
          <a:p>
            <a:pPr defTabSz="457200">
              <a:defRPr sz="29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categoryId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INT</a:t>
            </a:r>
            <a:r>
              <a:rPr>
                <a:solidFill>
                  <a:srgbClr val="006FE0"/>
                </a:solidFill>
              </a:rPr>
              <a:t> </a:t>
            </a:r>
            <a:r>
              <a:t>AUTO_INCREMENT</a:t>
            </a:r>
            <a:r>
              <a:rPr>
                <a:solidFill>
                  <a:srgbClr val="006FE0"/>
                </a:solidFill>
              </a:rPr>
              <a:t> </a:t>
            </a:r>
            <a:r>
              <a:t>PRIMARY KEY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categoryName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VARCHAR</a:t>
            </a:r>
            <a:r>
              <a:t>(100)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NOT NULL</a:t>
            </a:r>
          </a:p>
          <a:p>
            <a:pPr defTabSz="457200">
              <a:defRPr sz="2900">
                <a:solidFill>
                  <a:srgbClr val="0077AA"/>
                </a:solidFill>
              </a:defRPr>
            </a:pPr>
            <a:r>
              <a:rPr>
                <a:solidFill>
                  <a:srgbClr val="445870"/>
                </a:solidFill>
              </a:rPr>
              <a:t>);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t> 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CREATE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t>products(</a:t>
            </a:r>
          </a:p>
          <a:p>
            <a:pPr defTabSz="457200">
              <a:defRPr sz="29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productId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INT</a:t>
            </a:r>
            <a:r>
              <a:rPr>
                <a:solidFill>
                  <a:srgbClr val="006FE0"/>
                </a:solidFill>
              </a:rPr>
              <a:t> </a:t>
            </a:r>
            <a:r>
              <a:t>AUTO_INCREMENT</a:t>
            </a:r>
            <a:r>
              <a:rPr>
                <a:solidFill>
                  <a:srgbClr val="006FE0"/>
                </a:solidFill>
              </a:rPr>
              <a:t> </a:t>
            </a:r>
            <a:r>
              <a:t>PRIMARY KEY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productName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varchar</a:t>
            </a:r>
            <a:r>
              <a:t>(100)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not null</a:t>
            </a:r>
            <a:r>
              <a:t>,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categoryId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INT</a:t>
            </a:r>
            <a:r>
              <a:t>,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0077AA"/>
                </a:solidFill>
              </a:rPr>
              <a:t>CONSTRAINT</a:t>
            </a:r>
            <a:r>
              <a:rPr>
                <a:solidFill>
                  <a:srgbClr val="006FE0"/>
                </a:solidFill>
              </a:rPr>
              <a:t> </a:t>
            </a:r>
            <a:r>
              <a:t>fk_category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0077AA"/>
                </a:solidFill>
              </a:rPr>
              <a:t>FOREIGN KEY</a:t>
            </a:r>
            <a:r>
              <a:rPr>
                <a:solidFill>
                  <a:srgbClr val="006FE0"/>
                </a:solidFill>
              </a:rPr>
              <a:t> </a:t>
            </a:r>
            <a:r>
              <a:t>(categoryId)</a:t>
            </a:r>
            <a:r>
              <a:rPr>
                <a:solidFill>
                  <a:srgbClr val="006FE0"/>
                </a:solidFill>
              </a:rPr>
              <a:t> 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    </a:t>
            </a:r>
            <a:r>
              <a:rPr>
                <a:solidFill>
                  <a:srgbClr val="0077AA"/>
                </a:solidFill>
              </a:rPr>
              <a:t>REFERENCES</a:t>
            </a:r>
            <a:r>
              <a:rPr>
                <a:solidFill>
                  <a:srgbClr val="006FE0"/>
                </a:solidFill>
              </a:rPr>
              <a:t> </a:t>
            </a:r>
            <a:r>
              <a:t>categories(categoryId)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t>        </a:t>
            </a:r>
            <a:r>
              <a:rPr>
                <a:solidFill>
                  <a:schemeClr val="accent1">
                    <a:lumOff val="-13575"/>
                  </a:schemeClr>
                </a:solidFill>
              </a:rPr>
              <a:t>ON UPDATE</a:t>
            </a:r>
            <a:r>
              <a:rPr>
                <a:solidFill>
                  <a:srgbClr val="006FE0"/>
                </a:solidFill>
              </a:rPr>
              <a:t> </a:t>
            </a:r>
            <a:r>
              <a:t>CASCADE</a:t>
            </a:r>
          </a:p>
          <a:p>
            <a:pPr defTabSz="457200">
              <a:defRPr sz="1400">
                <a:solidFill>
                  <a:srgbClr val="0077A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6FE0"/>
                </a:solidFill>
              </a:rPr>
              <a:t>       </a:t>
            </a:r>
            <a:r>
              <a:rPr sz="3000">
                <a:solidFill>
                  <a:srgbClr val="006FE0"/>
                </a:solidFill>
                <a:latin typeface="Courier New"/>
                <a:ea typeface="Courier New"/>
                <a:cs typeface="Courier New"/>
                <a:sym typeface="Courier New"/>
              </a:rPr>
              <a:t>      </a:t>
            </a:r>
            <a:r>
              <a:rPr sz="3000">
                <a:latin typeface="Courier New"/>
                <a:ea typeface="Courier New"/>
                <a:cs typeface="Courier New"/>
                <a:sym typeface="Courier New"/>
              </a:rPr>
              <a:t>ON DELETE</a:t>
            </a:r>
            <a:r>
              <a:rPr sz="3000">
                <a:solidFill>
                  <a:srgbClr val="006FE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sz="3000">
                <a:latin typeface="Courier New"/>
                <a:ea typeface="Courier New"/>
                <a:cs typeface="Courier New"/>
                <a:sym typeface="Courier New"/>
              </a:rPr>
              <a:t>CASCADE</a:t>
            </a:r>
            <a:endParaRPr sz="3000">
              <a:latin typeface="Courier New"/>
              <a:ea typeface="Courier New"/>
              <a:cs typeface="Courier New"/>
              <a:sym typeface="Courier New"/>
            </a:endParaRPr>
          </a:p>
          <a:p>
            <a:pPr defTabSz="457200">
              <a:defRPr sz="2900">
                <a:solidFill>
                  <a:srgbClr val="0077AA"/>
                </a:solidFill>
              </a:defRPr>
            </a:pPr>
            <a:r>
              <a:rPr>
                <a:solidFill>
                  <a:srgbClr val="445870"/>
                </a:solidFill>
              </a:rP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43" name="You can drop a foreign key restraint using the ALTER TABLE statemen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drop a foreign key restraint using the ALTER TABLE statement</a:t>
            </a:r>
          </a:p>
        </p:txBody>
      </p:sp>
      <p:sp>
        <p:nvSpPr>
          <p:cNvPr id="244" name="ALTER TABLE table_name…"/>
          <p:cNvSpPr txBox="1"/>
          <p:nvPr/>
        </p:nvSpPr>
        <p:spPr>
          <a:xfrm>
            <a:off x="1800345" y="4541503"/>
            <a:ext cx="765932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3000"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ALTER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t>table_name</a:t>
            </a:r>
            <a:r>
              <a:rPr>
                <a:solidFill>
                  <a:srgbClr val="006FE0"/>
                </a:solidFill>
              </a:rPr>
              <a:t> </a:t>
            </a:r>
          </a:p>
          <a:p>
            <a:pPr defTabSz="457200">
              <a:defRPr sz="3000"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DROP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FOREIGN KEY</a:t>
            </a:r>
            <a:r>
              <a:rPr>
                <a:solidFill>
                  <a:srgbClr val="006FE0"/>
                </a:solidFill>
              </a:rPr>
              <a:t> </a:t>
            </a:r>
            <a:r>
              <a:t>constraint_name;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247" name="When loading a database from (e.g.) .csv fi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loading a database from (e.g.) .csv files</a:t>
            </a:r>
          </a:p>
          <a:p>
            <a:pPr lvl="1"/>
            <a:r>
              <a:t>Can carefully create referenced tables before referencing tables</a:t>
            </a:r>
          </a:p>
          <a:p>
            <a:pPr lvl="1"/>
            <a:r>
              <a:t>Temporarily disable foreign key checks</a:t>
            </a:r>
          </a:p>
        </p:txBody>
      </p:sp>
      <p:sp>
        <p:nvSpPr>
          <p:cNvPr id="248" name="SET foreign_key_checks = 0;"/>
          <p:cNvSpPr txBox="1"/>
          <p:nvPr/>
        </p:nvSpPr>
        <p:spPr>
          <a:xfrm>
            <a:off x="2326429" y="5809571"/>
            <a:ext cx="628750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3000"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SET</a:t>
            </a:r>
            <a:r>
              <a:rPr>
                <a:solidFill>
                  <a:srgbClr val="006FE0"/>
                </a:solidFill>
              </a:rPr>
              <a:t> </a:t>
            </a:r>
            <a:r>
              <a:t>foreign_key_checks</a:t>
            </a:r>
            <a:r>
              <a:rPr>
                <a:solidFill>
                  <a:srgbClr val="006FE0"/>
                </a:solidFill>
              </a:rPr>
              <a:t> </a:t>
            </a:r>
            <a:r>
              <a:t>=</a:t>
            </a:r>
            <a:r>
              <a:rPr>
                <a:solidFill>
                  <a:srgbClr val="006FE0"/>
                </a:solidFill>
              </a:rPr>
              <a:t> </a:t>
            </a:r>
            <a:r>
              <a:t>0;</a:t>
            </a:r>
          </a:p>
        </p:txBody>
      </p:sp>
      <p:sp>
        <p:nvSpPr>
          <p:cNvPr id="249" name="SET foreign_key_checks = 1;"/>
          <p:cNvSpPr txBox="1"/>
          <p:nvPr/>
        </p:nvSpPr>
        <p:spPr>
          <a:xfrm>
            <a:off x="2326429" y="7641083"/>
            <a:ext cx="628750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3000"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SET</a:t>
            </a:r>
            <a:r>
              <a:rPr>
                <a:solidFill>
                  <a:srgbClr val="006FE0"/>
                </a:solidFill>
              </a:rPr>
              <a:t> </a:t>
            </a:r>
            <a:r>
              <a:t>foreign_key_checks</a:t>
            </a:r>
            <a:r>
              <a:rPr>
                <a:solidFill>
                  <a:srgbClr val="006FE0"/>
                </a:solidFill>
              </a:rPr>
              <a:t> </a:t>
            </a:r>
            <a:r>
              <a:t>=</a:t>
            </a:r>
            <a:r>
              <a:rPr>
                <a:solidFill>
                  <a:srgbClr val="006FE0"/>
                </a:solidFill>
              </a:rPr>
              <a:t> </a:t>
            </a:r>
            <a:r>
              <a:t>1;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br/>
            <a:r>
              <a:t>SQL DDL</a:t>
            </a:r>
          </a:p>
        </p:txBody>
      </p:sp>
      <p:sp>
        <p:nvSpPr>
          <p:cNvPr id="128" name="Create a database with CREATE DATABAS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database with CREATE DATABASE</a:t>
            </a:r>
          </a:p>
        </p:txBody>
      </p:sp>
      <p:sp>
        <p:nvSpPr>
          <p:cNvPr id="129" name="CREATE DATABASE IF NOT EXISTS USNavy;"/>
          <p:cNvSpPr txBox="1"/>
          <p:nvPr/>
        </p:nvSpPr>
        <p:spPr>
          <a:xfrm>
            <a:off x="1986824" y="4309162"/>
            <a:ext cx="857387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CREATE DATABASE IF NOT EXISTS USNavy;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elect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</a:t>
            </a:r>
          </a:p>
        </p:txBody>
      </p:sp>
      <p:sp>
        <p:nvSpPr>
          <p:cNvPr id="254" name="SELECT * FROM ta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 * FROM table</a:t>
            </a:r>
          </a:p>
          <a:p>
            <a:pPr/>
            <a:r>
              <a:t>SELECT col1, col2 FROM table</a:t>
            </a:r>
          </a:p>
          <a:p>
            <a:pPr/>
            <a:r>
              <a:t>SELECT * FROM table WHERE conditions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257" name="=   equals (comparison operator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=   equals (comparison operator)</a:t>
            </a:r>
          </a:p>
          <a:p>
            <a:pPr/>
            <a:r>
              <a:t>AND, OR</a:t>
            </a:r>
          </a:p>
          <a:p>
            <a:pPr/>
            <a:r>
              <a:t>IN, NOT IN</a:t>
            </a:r>
          </a:p>
          <a:p>
            <a:pPr/>
            <a:r>
              <a:t>LIKE, NOT LIKE</a:t>
            </a:r>
          </a:p>
          <a:p>
            <a:pPr/>
            <a:r>
              <a:t>BETWEEN … AND </a:t>
            </a:r>
          </a:p>
          <a:p>
            <a:pPr/>
            <a:r>
              <a:t>EXISTS, NOT EXISTS</a:t>
            </a:r>
          </a:p>
          <a:p>
            <a:pPr/>
            <a:r>
              <a:t>IS NULL, IS NOT NULL</a:t>
            </a:r>
          </a:p>
          <a:p>
            <a:pPr/>
            <a:r>
              <a:t>comparison operators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omparisons with NUL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Comparisons with NULL</a:t>
            </a:r>
          </a:p>
        </p:txBody>
      </p:sp>
      <p:sp>
        <p:nvSpPr>
          <p:cNvPr id="260" name="NULL in any expression gives NU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NULL in any expression gives NULL</a:t>
            </a:r>
          </a:p>
          <a:p>
            <a:pPr lvl="1"/>
            <a:r>
              <a:t>If you compare anything with NULL in MySQL, you get NULL</a:t>
            </a:r>
          </a:p>
          <a:p>
            <a:pPr lvl="1"/>
            <a:r>
              <a:t>IF you order, NULL values appear last</a:t>
            </a:r>
          </a:p>
          <a:p>
            <a:pPr/>
            <a:r>
              <a:t>In other SQL dialects:  UNKNOWN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263" name="LIK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LIKE</a:t>
            </a:r>
          </a:p>
          <a:p>
            <a:pPr lvl="1"/>
            <a:r>
              <a:t>Pattern matching</a:t>
            </a:r>
          </a:p>
          <a:p>
            <a:pPr lvl="2"/>
            <a:r>
              <a:t>Wild cards</a:t>
            </a:r>
          </a:p>
          <a:p>
            <a:pPr lvl="3"/>
            <a:r>
              <a:t>% means zero or more characters</a:t>
            </a:r>
          </a:p>
          <a:p>
            <a:pPr lvl="3"/>
            <a:r>
              <a:t>_  means a single letter</a:t>
            </a:r>
          </a:p>
          <a:p>
            <a:pPr lvl="3"/>
            <a:r>
              <a:t>[ ] means any single character within the bracket</a:t>
            </a:r>
          </a:p>
          <a:p>
            <a:pPr lvl="3"/>
            <a:r>
              <a:t>^ means any character not in the bracket</a:t>
            </a:r>
          </a:p>
          <a:p>
            <a:pPr lvl="3"/>
            <a:r>
              <a:t>- means a range of characters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266" name="BETWEEN … AND …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BETWEEN … AND …</a:t>
            </a:r>
          </a:p>
          <a:p>
            <a:pPr lvl="1"/>
            <a:r>
              <a:t>Selects records with a value in the range </a:t>
            </a:r>
          </a:p>
          <a:p>
            <a:pPr lvl="2"/>
            <a:r>
              <a:t>endpoints included</a:t>
            </a:r>
          </a:p>
        </p:txBody>
      </p:sp>
      <p:sp>
        <p:nvSpPr>
          <p:cNvPr id="267" name="SELECT…"/>
          <p:cNvSpPr txBox="1"/>
          <p:nvPr/>
        </p:nvSpPr>
        <p:spPr>
          <a:xfrm>
            <a:off x="920675" y="5041900"/>
            <a:ext cx="10860250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SELECT </a:t>
            </a:r>
          </a:p>
          <a:p>
            <a:pPr>
              <a:defRPr sz="3000"/>
            </a:pPr>
            <a:r>
              <a:t>   *</a:t>
            </a:r>
          </a:p>
          <a:p>
            <a:pPr>
              <a:defRPr sz="3000"/>
            </a:pPr>
            <a:r>
              <a:t>FROM </a:t>
            </a:r>
          </a:p>
          <a:p>
            <a:pPr>
              <a:defRPr sz="3000"/>
            </a:pPr>
            <a:r>
              <a:t>   employees</a:t>
            </a:r>
          </a:p>
          <a:p>
            <a:pPr>
              <a:defRPr sz="3000"/>
            </a:pPr>
            <a:r>
              <a:t>WHERE</a:t>
            </a:r>
          </a:p>
          <a:p>
            <a:pPr>
              <a:defRPr sz="3000"/>
            </a:pPr>
            <a:r>
              <a:t>   hire_data between 1990-01-01 and 1999-12-31;</a:t>
            </a:r>
          </a:p>
          <a:p>
            <a:pPr>
              <a:defRPr sz="3000"/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270" name="SELECT DISTINC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 DISTINCT</a:t>
            </a:r>
          </a:p>
        </p:txBody>
      </p:sp>
      <p:sp>
        <p:nvSpPr>
          <p:cNvPr id="271" name="SELECT DISTINCT…"/>
          <p:cNvSpPr txBox="1"/>
          <p:nvPr/>
        </p:nvSpPr>
        <p:spPr>
          <a:xfrm>
            <a:off x="3765475" y="4432299"/>
            <a:ext cx="3543859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SELECT DISTINCT</a:t>
            </a:r>
          </a:p>
          <a:p>
            <a:pPr>
              <a:defRPr sz="3000"/>
            </a:pPr>
            <a:r>
              <a:t>     gender</a:t>
            </a:r>
          </a:p>
          <a:p>
            <a:pPr>
              <a:defRPr sz="3000"/>
            </a:pPr>
            <a:r>
              <a:t>FROM</a:t>
            </a:r>
          </a:p>
          <a:p>
            <a:pPr>
              <a:defRPr sz="3000"/>
            </a:pPr>
            <a:r>
              <a:t>     employees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Like 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Like Examples</a:t>
            </a:r>
          </a:p>
        </p:txBody>
      </p:sp>
      <p:sp>
        <p:nvSpPr>
          <p:cNvPr id="274" name="WHERE name LIKE 't%'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name LIKE 't%'</a:t>
            </a:r>
          </a:p>
          <a:p>
            <a:pPr lvl="1"/>
            <a:r>
              <a:t>any values that start with 't'</a:t>
            </a:r>
          </a:p>
          <a:p>
            <a:pPr/>
            <a:r>
              <a:t>WHERE name LIKE '%t'</a:t>
            </a:r>
          </a:p>
          <a:p>
            <a:pPr lvl="1"/>
            <a:r>
              <a:t>any values that end with 't'</a:t>
            </a:r>
          </a:p>
          <a:p>
            <a:pPr/>
            <a:r>
              <a:t>WHERE name LIKE '%t%'</a:t>
            </a:r>
          </a:p>
          <a:p>
            <a:pPr lvl="1"/>
            <a:r>
              <a:t>any value with a 't' in it</a:t>
            </a:r>
          </a:p>
          <a:p>
            <a:pPr/>
            <a:r>
              <a:t>WHERE name LIKE '_t%'</a:t>
            </a:r>
          </a:p>
          <a:p>
            <a:pPr lvl="1"/>
            <a:r>
              <a:t>any value with a 't' in second position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277" name="LIMIT gives the maximum number of rows return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LIMIT gives the maximum number of rows returned</a:t>
            </a:r>
          </a:p>
          <a:p>
            <a:pPr lvl="1"/>
            <a:r>
              <a:t>Can be used for a sample</a:t>
            </a:r>
          </a:p>
          <a:p>
            <a:pPr lvl="1"/>
            <a:r>
              <a:t>Can be used with ORDER BY ASC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Insert 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Insert Operations</a:t>
            </a:r>
          </a:p>
        </p:txBody>
      </p:sp>
      <p:sp>
        <p:nvSpPr>
          <p:cNvPr id="280" name="Insert Syntax…"/>
          <p:cNvSpPr txBox="1"/>
          <p:nvPr>
            <p:ph type="body" idx="1"/>
          </p:nvPr>
        </p:nvSpPr>
        <p:spPr>
          <a:xfrm>
            <a:off x="952500" y="2590800"/>
            <a:ext cx="11099800" cy="4958904"/>
          </a:xfrm>
          <a:prstGeom prst="rect">
            <a:avLst/>
          </a:prstGeom>
        </p:spPr>
        <p:txBody>
          <a:bodyPr anchor="t"/>
          <a:lstStyle/>
          <a:p>
            <a:pPr/>
            <a:r>
              <a:t>Insert Syntax</a:t>
            </a:r>
          </a:p>
          <a:p>
            <a:pPr lvl="1"/>
            <a:r>
              <a:t>No need to insert into automatic values</a:t>
            </a:r>
          </a:p>
          <a:p>
            <a:pPr lvl="1"/>
            <a:r>
              <a:t>If only a few attributes are set, </a:t>
            </a:r>
          </a:p>
          <a:p>
            <a:pPr lvl="1"/>
          </a:p>
          <a:p>
            <a:pPr lvl="1"/>
            <a:r>
              <a:t>If all attributes are set, just list the values</a:t>
            </a:r>
          </a:p>
          <a:p>
            <a:pPr lvl="1"/>
            <a:r>
              <a:t>Can set many tuples at once</a:t>
            </a:r>
          </a:p>
        </p:txBody>
      </p:sp>
      <p:sp>
        <p:nvSpPr>
          <p:cNvPr id="281" name="INSERT INTO…"/>
          <p:cNvSpPr txBox="1"/>
          <p:nvPr/>
        </p:nvSpPr>
        <p:spPr>
          <a:xfrm>
            <a:off x="7757253" y="4406900"/>
            <a:ext cx="4808985" cy="128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INSERT INTO </a:t>
            </a:r>
          </a:p>
          <a:p>
            <a:pPr/>
            <a:r>
              <a:t>table(attr1, attr2, …)</a:t>
            </a:r>
          </a:p>
          <a:p>
            <a:pPr/>
            <a:r>
              <a:t>Values(v1, v2, …)</a:t>
            </a:r>
          </a:p>
        </p:txBody>
      </p:sp>
      <p:sp>
        <p:nvSpPr>
          <p:cNvPr id="282" name="INSERT INTO served…"/>
          <p:cNvSpPr txBox="1"/>
          <p:nvPr/>
        </p:nvSpPr>
        <p:spPr>
          <a:xfrm>
            <a:off x="1161784" y="7094791"/>
            <a:ext cx="11462131" cy="185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000"/>
            </a:pPr>
            <a:r>
              <a:t>INSERT INTO served </a:t>
            </a:r>
          </a:p>
          <a:p>
            <a:pPr>
              <a:defRPr sz="2000"/>
            </a:pPr>
            <a:r>
              <a:t>VALUES</a:t>
            </a:r>
          </a:p>
          <a:p>
            <a:pPr>
              <a:defRPr sz="2000"/>
            </a:pPr>
            <a:r>
              <a:t>('William Howe', 'Great Britain', '1746-1-1', '1778-4-1'),</a:t>
            </a:r>
          </a:p>
          <a:p>
            <a:pPr>
              <a:defRPr sz="2000"/>
            </a:pPr>
            <a:r>
              <a:t>('Benedict Arnold', 'Great Britain', '1757-1-1', '1775-1-1'),</a:t>
            </a:r>
          </a:p>
          <a:p>
            <a:pPr>
              <a:defRPr sz="2000"/>
            </a:pPr>
            <a:r>
              <a:t>('Benedict Arnold', 'United States', '1775-1-1', '1780-9-1'),</a:t>
            </a:r>
          </a:p>
          <a:p>
            <a:pPr>
              <a:defRPr sz="2000"/>
            </a:pPr>
            <a:r>
              <a:t>('Benedict Arnold', 'Great Britain', '1780-9-1', '1787-1-1')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32" name="Three type of tables in SQ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Three type of tables in SQL</a:t>
            </a:r>
          </a:p>
          <a:p>
            <a:pPr lvl="1"/>
            <a:r>
              <a:t>Stored Relations, called tables</a:t>
            </a:r>
          </a:p>
          <a:p>
            <a:pPr lvl="1"/>
            <a:r>
              <a:t>Views: relations calculated by computation</a:t>
            </a:r>
          </a:p>
          <a:p>
            <a:pPr lvl="1"/>
            <a:r>
              <a:t>Temporary tables: created during query execution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Queries with more than one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Queries with more than one table</a:t>
            </a:r>
          </a:p>
        </p:txBody>
      </p:sp>
      <p:sp>
        <p:nvSpPr>
          <p:cNvPr id="285" name="SQL has explicit commands for the various joins and produc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has explicit commands for the various joins and products</a:t>
            </a:r>
          </a:p>
          <a:p>
            <a:pPr/>
            <a:r>
              <a:t>Normally, combine tables by listing them in the FROM clause</a:t>
            </a:r>
          </a:p>
        </p:txBody>
      </p:sp>
      <p:sp>
        <p:nvSpPr>
          <p:cNvPr id="286" name="SELECT name…"/>
          <p:cNvSpPr txBox="1"/>
          <p:nvPr/>
        </p:nvSpPr>
        <p:spPr>
          <a:xfrm>
            <a:off x="1983763" y="5734050"/>
            <a:ext cx="10357247" cy="167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SELECT name</a:t>
            </a:r>
          </a:p>
          <a:p>
            <a:pPr/>
            <a:r>
              <a:t>FROM movies, moviesExec</a:t>
            </a:r>
          </a:p>
          <a:p>
            <a:pPr/>
            <a:r>
              <a:t>WHERE title = ‘Star Wars’ </a:t>
            </a:r>
          </a:p>
          <a:p>
            <a:pPr/>
            <a:r>
              <a:t>        AND movies.producerC# = moviesExec.cert#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Queries with more than one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Queries with more than one table</a:t>
            </a:r>
          </a:p>
        </p:txBody>
      </p:sp>
      <p:sp>
        <p:nvSpPr>
          <p:cNvPr id="289" name="Find all movie execs that live with a sta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all movie execs that live with a star</a:t>
            </a:r>
          </a:p>
        </p:txBody>
      </p:sp>
      <p:sp>
        <p:nvSpPr>
          <p:cNvPr id="290" name="MovieStar(name, address, gender, birthdate)…"/>
          <p:cNvSpPr txBox="1"/>
          <p:nvPr/>
        </p:nvSpPr>
        <p:spPr>
          <a:xfrm>
            <a:off x="2009080" y="3486150"/>
            <a:ext cx="9290274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MovieStar(name, address, gender, birthdate)</a:t>
            </a:r>
          </a:p>
          <a:p>
            <a:pPr/>
            <a:r>
              <a:t>MovieExec(name, address, cert#, netWorth)</a:t>
            </a:r>
          </a:p>
        </p:txBody>
      </p:sp>
      <p:sp>
        <p:nvSpPr>
          <p:cNvPr id="291" name="SELECT MovieStar.name, MovieExec.name)…"/>
          <p:cNvSpPr txBox="1"/>
          <p:nvPr/>
        </p:nvSpPr>
        <p:spPr>
          <a:xfrm>
            <a:off x="2397700" y="5346699"/>
            <a:ext cx="8909101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MovieStar.name, MovieExec.name)</a:t>
            </a:r>
          </a:p>
          <a:p>
            <a:pPr/>
            <a:r>
              <a:t>FROM MovieStar, MovieExec</a:t>
            </a:r>
          </a:p>
          <a:p>
            <a:pPr/>
            <a:r>
              <a:t>WHERE</a:t>
            </a:r>
          </a:p>
          <a:p>
            <a:pPr lvl="3"/>
            <a:r>
              <a:t>MovieStar.address = MovieExec.address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1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Queries with more than one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Queries with more than one table</a:t>
            </a:r>
          </a:p>
        </p:txBody>
      </p:sp>
      <p:sp>
        <p:nvSpPr>
          <p:cNvPr id="294" name="Tuple Variables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Tuple Variables</a:t>
            </a:r>
          </a:p>
          <a:p>
            <a:pPr lvl="1"/>
            <a:r>
              <a:t>Sometimes need to combine two tuples in the same table</a:t>
            </a:r>
          </a:p>
          <a:p>
            <a:pPr lvl="1"/>
            <a:r>
              <a:t>Can extend the FROM clause</a:t>
            </a:r>
          </a:p>
        </p:txBody>
      </p:sp>
      <p:sp>
        <p:nvSpPr>
          <p:cNvPr id="295" name="SELECT Star1.name, Star2.name…"/>
          <p:cNvSpPr txBox="1"/>
          <p:nvPr/>
        </p:nvSpPr>
        <p:spPr>
          <a:xfrm>
            <a:off x="1986824" y="5740400"/>
            <a:ext cx="9031152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SELECT Star1.name, Star2.name</a:t>
            </a:r>
          </a:p>
          <a:p>
            <a:pPr>
              <a:defRPr sz="3000"/>
            </a:pPr>
            <a:r>
              <a:t>FROM MovieStars Star1, MovieStars Star2</a:t>
            </a:r>
          </a:p>
          <a:p>
            <a:pPr>
              <a:defRPr sz="3000"/>
            </a:pPr>
            <a:r>
              <a:t>WHERE</a:t>
            </a:r>
          </a:p>
          <a:p>
            <a:pPr lvl="2">
              <a:defRPr sz="3000"/>
            </a:pPr>
            <a:r>
              <a:t>Star1.address = Star2.address</a:t>
            </a:r>
          </a:p>
          <a:p>
            <a:pPr lvl="2">
              <a:defRPr sz="3000"/>
            </a:pPr>
            <a:r>
              <a:t>AND  Star1.name &lt; Star2.name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5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Queries with more than one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Queries with more than one table</a:t>
            </a:r>
          </a:p>
        </p:txBody>
      </p:sp>
      <p:sp>
        <p:nvSpPr>
          <p:cNvPr id="298" name="Unions, intersections, excep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Unions, intersections, excepts</a:t>
            </a:r>
          </a:p>
          <a:p>
            <a:pPr/>
            <a:r>
              <a:t>To execute the corresponding set operations</a:t>
            </a:r>
          </a:p>
        </p:txBody>
      </p:sp>
      <p:sp>
        <p:nvSpPr>
          <p:cNvPr id="299" name="(SELECT name, address…"/>
          <p:cNvSpPr txBox="1"/>
          <p:nvPr/>
        </p:nvSpPr>
        <p:spPr>
          <a:xfrm>
            <a:off x="4311590" y="4648200"/>
            <a:ext cx="5449169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(SELECT name, address</a:t>
            </a:r>
          </a:p>
          <a:p>
            <a:pPr/>
            <a:r>
              <a:t> FROM movieStars</a:t>
            </a:r>
          </a:p>
          <a:p>
            <a:pPr/>
            <a:r>
              <a:t> WHERE gender = 'F'</a:t>
            </a:r>
          </a:p>
          <a:p>
            <a:pPr/>
            <a:r>
              <a:t>)</a:t>
            </a:r>
          </a:p>
          <a:p>
            <a:pPr lvl="1">
              <a:defRPr b="1">
                <a:solidFill>
                  <a:srgbClr val="942192"/>
                </a:solidFill>
              </a:defRPr>
            </a:pPr>
            <a:r>
              <a:t>INTERSECT</a:t>
            </a:r>
          </a:p>
          <a:p>
            <a:pPr/>
            <a:r>
              <a:t>(SELECT name, address</a:t>
            </a:r>
          </a:p>
          <a:p>
            <a:pPr/>
            <a:r>
              <a:t> FROM movieExecs</a:t>
            </a:r>
          </a:p>
          <a:p>
            <a:pPr/>
            <a:r>
              <a:t> WHERE netWorth &gt; 1000000</a:t>
            </a:r>
          </a:p>
          <a:p>
            <a:pPr/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Upda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Updates</a:t>
            </a:r>
          </a:p>
        </p:txBody>
      </p:sp>
      <p:sp>
        <p:nvSpPr>
          <p:cNvPr id="302" name="Changes existing recor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Changes existing records</a:t>
            </a:r>
          </a:p>
          <a:p>
            <a:pPr/>
            <a:r>
              <a:t>Syntax:</a:t>
            </a:r>
          </a:p>
          <a:p>
            <a:pPr lvl="1"/>
          </a:p>
          <a:p>
            <a:pPr lvl="1"/>
          </a:p>
          <a:p>
            <a:pPr lvl="1"/>
          </a:p>
          <a:p>
            <a:pPr/>
            <a:r>
              <a:t>Does not need to change </a:t>
            </a:r>
            <a:r>
              <a:rPr u="sng"/>
              <a:t>all</a:t>
            </a:r>
            <a:r>
              <a:t> attributes</a:t>
            </a:r>
          </a:p>
          <a:p>
            <a:pPr/>
            <a:r>
              <a:t>If there is no WHERE condition, all records are updated</a:t>
            </a:r>
          </a:p>
        </p:txBody>
      </p:sp>
      <p:sp>
        <p:nvSpPr>
          <p:cNvPr id="303" name="UPDATE tablename…"/>
          <p:cNvSpPr txBox="1"/>
          <p:nvPr/>
        </p:nvSpPr>
        <p:spPr>
          <a:xfrm>
            <a:off x="2289750" y="4178299"/>
            <a:ext cx="6744780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UPDATE tablename</a:t>
            </a:r>
          </a:p>
          <a:p>
            <a:pPr>
              <a:defRPr sz="3000"/>
            </a:pPr>
            <a:r>
              <a:t>SET attr1=val1, attr2=val2, …</a:t>
            </a:r>
          </a:p>
          <a:p>
            <a:pPr>
              <a:defRPr sz="3000"/>
            </a:pPr>
            <a:r>
              <a:t>WHERE conditions;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ommit and Rollbac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Commit and Rollback</a:t>
            </a:r>
          </a:p>
        </p:txBody>
      </p:sp>
      <p:sp>
        <p:nvSpPr>
          <p:cNvPr id="306" name="A database allows us to rollback to a previous state unless we have commit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database allows us to rollback to a previous state unless we have committed</a:t>
            </a:r>
          </a:p>
          <a:p>
            <a:pPr/>
            <a:r>
              <a:t>MySQLWorkbench has an auto-commit button</a:t>
            </a:r>
          </a:p>
          <a:p>
            <a:pPr/>
          </a:p>
          <a:p>
            <a:pPr/>
          </a:p>
          <a:p>
            <a:pPr/>
          </a:p>
          <a:p>
            <a:pPr lvl="1"/>
            <a:r>
              <a:t>Rollback puts database into the state of the last commit</a:t>
            </a:r>
          </a:p>
        </p:txBody>
      </p:sp>
      <p:pic>
        <p:nvPicPr>
          <p:cNvPr id="307" name="Screen Shot 2020-02-26 at 8.43.51 PM.png" descr="Screen Shot 2020-02-26 at 8.43.5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35511" y="4497823"/>
            <a:ext cx="11049001" cy="1930401"/>
          </a:xfrm>
          <a:prstGeom prst="rect">
            <a:avLst/>
          </a:prstGeom>
          <a:ln w="12700">
            <a:miter lim="400000"/>
          </a:ln>
        </p:spPr>
      </p:pic>
      <p:sp>
        <p:nvSpPr>
          <p:cNvPr id="308" name="Rectangle"/>
          <p:cNvSpPr/>
          <p:nvPr/>
        </p:nvSpPr>
        <p:spPr>
          <a:xfrm>
            <a:off x="7231022" y="5765800"/>
            <a:ext cx="486134" cy="508913"/>
          </a:xfrm>
          <a:prstGeom prst="rect">
            <a:avLst/>
          </a:prstGeom>
          <a:ln w="635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Dele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Delete</a:t>
            </a:r>
          </a:p>
        </p:txBody>
      </p:sp>
      <p:sp>
        <p:nvSpPr>
          <p:cNvPr id="311" name="Just like an upda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like an update</a:t>
            </a:r>
          </a:p>
          <a:p>
            <a:pPr lvl="1"/>
          </a:p>
          <a:p>
            <a:pPr lvl="1"/>
          </a:p>
          <a:p>
            <a:pPr lvl="1"/>
            <a:r>
              <a:t>The Where clause is not necessary</a:t>
            </a:r>
          </a:p>
        </p:txBody>
      </p:sp>
      <p:sp>
        <p:nvSpPr>
          <p:cNvPr id="312" name="DELETE FROM tablename…"/>
          <p:cNvSpPr txBox="1"/>
          <p:nvPr/>
        </p:nvSpPr>
        <p:spPr>
          <a:xfrm>
            <a:off x="2625030" y="3375659"/>
            <a:ext cx="4595590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DELETE FROM tablename</a:t>
            </a:r>
          </a:p>
          <a:p>
            <a:pPr/>
            <a:r>
              <a:t>WHERE condition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Delete, Drop, Trunca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Delete, Drop, Truncate</a:t>
            </a:r>
          </a:p>
        </p:txBody>
      </p:sp>
      <p:sp>
        <p:nvSpPr>
          <p:cNvPr id="315" name="Drop Tab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800"/>
              </a:spcBef>
              <a:defRPr sz="2656"/>
            </a:pPr>
            <a:r>
              <a:t>Drop Table: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Definite action: cannot recover with rollback</a:t>
            </a:r>
          </a:p>
          <a:p>
            <a:pPr marL="368934" indent="-368934" defTabSz="484886">
              <a:spcBef>
                <a:spcPts val="1800"/>
              </a:spcBef>
              <a:defRPr sz="2656"/>
            </a:pPr>
            <a:r>
              <a:t>Truncate: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All records removed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Auto-increment values reset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Table description stays</a:t>
            </a:r>
          </a:p>
          <a:p>
            <a:pPr marL="368934" indent="-368934" defTabSz="484886">
              <a:spcBef>
                <a:spcPts val="1800"/>
              </a:spcBef>
              <a:defRPr sz="2656"/>
            </a:pPr>
            <a:r>
              <a:t>Delete: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Delete removes records row by row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Auto-increment values remain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Slower than truncate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18" name="Subqueries are helper queri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Subqueries are helper queries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21" name="Subqueries producing a scalar valu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Subqueries producing a scalar value</a:t>
            </a:r>
          </a:p>
          <a:p>
            <a:pPr lvl="1"/>
            <a:r>
              <a:t>Example: Producer of Star Wars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Can achieve the same effect by first looking for the producerC#</a:t>
            </a:r>
          </a:p>
        </p:txBody>
      </p:sp>
      <p:sp>
        <p:nvSpPr>
          <p:cNvPr id="322" name="SELECT name…"/>
          <p:cNvSpPr txBox="1"/>
          <p:nvPr/>
        </p:nvSpPr>
        <p:spPr>
          <a:xfrm>
            <a:off x="2565516" y="4353213"/>
            <a:ext cx="5891164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/>
            <a:r>
              <a:t>SELECT name</a:t>
            </a:r>
          </a:p>
          <a:p>
            <a:pPr lvl="1"/>
            <a:r>
              <a:t>From movies, movieExec</a:t>
            </a:r>
          </a:p>
          <a:p>
            <a:pPr lvl="1"/>
            <a:r>
              <a:t>WHERE title = 'Star Wars' </a:t>
            </a:r>
          </a:p>
          <a:p>
            <a:pPr lvl="1"/>
            <a:r>
              <a:t>        AND</a:t>
            </a:r>
          </a:p>
          <a:p>
            <a:pPr lvl="1"/>
            <a:r>
              <a:t>      producerC# = cert#;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35" name="Data Typ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Data Types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Character strings of fixed or varying length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CHAR(n) - fixed length string of up to </a:t>
            </a:r>
            <a:r>
              <a:rPr i="1"/>
              <a:t>n</a:t>
            </a:r>
            <a:r>
              <a:t> characters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VARCHAR(n) - fixed length string of up to </a:t>
            </a:r>
            <a:r>
              <a:rPr i="1"/>
              <a:t>n</a:t>
            </a:r>
            <a:r>
              <a:t> characters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Uses and endmarker or string-length for storage efficiency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Bit strings 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BIT(n) strings of length exactly </a:t>
            </a:r>
            <a:r>
              <a:rPr i="1"/>
              <a:t>n</a:t>
            </a:r>
            <a:endParaRPr i="1"/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BIT VARYING(n) - strings of length up to </a:t>
            </a:r>
            <a:r>
              <a:rPr i="1"/>
              <a:t>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25" name="Example: Producer of Star Wa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/>
            <a:r>
              <a:t>Example: Producer of Star Wars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This might be implemented with the same query execution as before</a:t>
            </a:r>
          </a:p>
        </p:txBody>
      </p:sp>
      <p:sp>
        <p:nvSpPr>
          <p:cNvPr id="326" name="SELECT name…"/>
          <p:cNvSpPr txBox="1"/>
          <p:nvPr/>
        </p:nvSpPr>
        <p:spPr>
          <a:xfrm>
            <a:off x="2429473" y="3608614"/>
            <a:ext cx="6576964" cy="285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name</a:t>
            </a:r>
          </a:p>
          <a:p>
            <a:pPr/>
            <a:r>
              <a:t>FROM movieExec</a:t>
            </a:r>
          </a:p>
          <a:p>
            <a:pPr/>
            <a:r>
              <a:t>WHERE cert# = </a:t>
            </a:r>
          </a:p>
          <a:p>
            <a:pPr lvl="4">
              <a:defRPr b="1">
                <a:solidFill>
                  <a:srgbClr val="942192"/>
                </a:solidFill>
              </a:defRPr>
            </a:pPr>
            <a:r>
              <a:t>(SELECT producerC# </a:t>
            </a:r>
          </a:p>
          <a:p>
            <a:pPr lvl="4">
              <a:defRPr b="1">
                <a:solidFill>
                  <a:srgbClr val="942192"/>
                </a:solidFill>
              </a:defRPr>
            </a:pPr>
            <a:r>
              <a:t> FROM movies</a:t>
            </a:r>
          </a:p>
          <a:p>
            <a:pPr lvl="4">
              <a:defRPr b="1">
                <a:solidFill>
                  <a:srgbClr val="942192"/>
                </a:solidFill>
              </a:defRPr>
            </a:pPr>
            <a:r>
              <a:t> WHERE title = 'star wars'</a:t>
            </a:r>
          </a:p>
          <a:p>
            <a:pPr lvl="4">
              <a:defRPr b="1">
                <a:solidFill>
                  <a:srgbClr val="942192"/>
                </a:solidFill>
              </a:defRPr>
            </a:pP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29" name="Subqueries with conditions involving rela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Subqueries with conditions involving relations</a:t>
            </a:r>
          </a:p>
          <a:p>
            <a:pPr lvl="1"/>
            <a:r>
              <a:t>We obtain a relation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as a subquery</a:t>
            </a:r>
          </a:p>
          <a:p>
            <a:pPr lvl="1"/>
            <a:r>
              <a:t>E.g. with subquery (SELECT * FROM foobar)</a:t>
            </a:r>
          </a:p>
          <a:p>
            <a:pPr lvl="1"/>
            <a:r>
              <a:t>Queries are:</a:t>
            </a:r>
          </a:p>
          <a:p>
            <a:pPr lvl="2"/>
            <a:r>
              <a:t>EXISTS R</a:t>
            </a:r>
          </a:p>
          <a:p>
            <a:pPr lvl="2"/>
            <a:r>
              <a:rPr i="1"/>
              <a:t>s </a:t>
            </a:r>
            <a:r>
              <a:t>IN R    </a:t>
            </a:r>
            <a:r>
              <a:rPr i="1"/>
              <a:t>s </a:t>
            </a:r>
            <a:r>
              <a:t>NOT IN R</a:t>
            </a:r>
          </a:p>
          <a:p>
            <a:pPr lvl="2"/>
            <a:r>
              <a:rPr i="1"/>
              <a:t>s &gt; </a:t>
            </a:r>
            <a:r>
              <a:t>ALL R     NOT   </a:t>
            </a:r>
            <a:r>
              <a:rPr i="1"/>
              <a:t>s &gt; </a:t>
            </a:r>
            <a:r>
              <a:t>ALL R</a:t>
            </a:r>
          </a:p>
          <a:p>
            <a:pPr lvl="2"/>
            <a:r>
              <a:rPr i="1"/>
              <a:t>s &gt;</a:t>
            </a:r>
            <a:r>
              <a:t> ANY R     NOT </a:t>
            </a:r>
            <a:r>
              <a:rPr i="1"/>
              <a:t>s &gt;</a:t>
            </a:r>
            <a:r>
              <a:t> ANY 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32" name="Subqueries involving tup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Subqueries involving tuples</a:t>
            </a:r>
          </a:p>
          <a:p>
            <a:pPr lvl="1"/>
            <a:r>
              <a:t>Tuple is a list of scalar values</a:t>
            </a:r>
          </a:p>
          <a:p>
            <a:pPr lvl="1"/>
            <a:r>
              <a:t>Can compare tuples with the same number of components</a:t>
            </a:r>
          </a:p>
          <a:p>
            <a:pPr lvl="1"/>
            <a:r>
              <a:t>Example:</a:t>
            </a:r>
          </a:p>
          <a:p>
            <a:pPr lvl="2"/>
            <a:r>
              <a:t>Finding the producers of 'Harrison Ford' movies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35" name="SELECT name…"/>
          <p:cNvSpPr txBox="1"/>
          <p:nvPr/>
        </p:nvSpPr>
        <p:spPr>
          <a:xfrm>
            <a:off x="1479447" y="2660649"/>
            <a:ext cx="8924306" cy="443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name</a:t>
            </a:r>
          </a:p>
          <a:p>
            <a:pPr/>
            <a:r>
              <a:t>FROM movieExec</a:t>
            </a:r>
          </a:p>
          <a:p>
            <a:pPr/>
            <a:r>
              <a:t>WHERE cert# IN</a:t>
            </a:r>
          </a:p>
          <a:p>
            <a:pPr lvl="1"/>
            <a:r>
              <a:t>   (SELECT producerC#</a:t>
            </a:r>
          </a:p>
          <a:p>
            <a:pPr lvl="1"/>
            <a:r>
              <a:t>    FROM movies </a:t>
            </a:r>
          </a:p>
          <a:p>
            <a:pPr lvl="4"/>
            <a:r>
              <a:t> WHERE (title, year) IN</a:t>
            </a:r>
          </a:p>
          <a:p>
            <a:pPr lvl="4"/>
            <a:r>
              <a:t>    (SELECT movieTitle, movieYear</a:t>
            </a:r>
          </a:p>
          <a:p>
            <a:pPr lvl="4"/>
            <a:r>
              <a:t>     FROM StarsIn</a:t>
            </a:r>
          </a:p>
          <a:p>
            <a:pPr lvl="4"/>
            <a:r>
              <a:t>     WHERE starName = 'Harrison Ford'</a:t>
            </a:r>
          </a:p>
          <a:p>
            <a:pPr lvl="8"/>
            <a:r>
              <a:t>)</a:t>
            </a:r>
          </a:p>
          <a:p>
            <a:pPr lvl="5"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38" name="To analyze a query, start with the inmost quer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analyze a query, start with the inmost query</a:t>
            </a:r>
          </a:p>
        </p:txBody>
      </p:sp>
      <p:sp>
        <p:nvSpPr>
          <p:cNvPr id="339" name="SELECT name…"/>
          <p:cNvSpPr txBox="1"/>
          <p:nvPr/>
        </p:nvSpPr>
        <p:spPr>
          <a:xfrm>
            <a:off x="1479447" y="4117356"/>
            <a:ext cx="8924306" cy="443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name</a:t>
            </a:r>
          </a:p>
          <a:p>
            <a:pPr/>
            <a:r>
              <a:t>FROM movieExec</a:t>
            </a:r>
          </a:p>
          <a:p>
            <a:pPr/>
            <a:r>
              <a:t>WHERE cert# IN</a:t>
            </a:r>
          </a:p>
          <a:p>
            <a:pPr lvl="1"/>
            <a:r>
              <a:t>   (SELECT producerC#</a:t>
            </a:r>
          </a:p>
          <a:p>
            <a:pPr lvl="1"/>
            <a:r>
              <a:t>    FROM movies </a:t>
            </a:r>
          </a:p>
          <a:p>
            <a:pPr lvl="4"/>
            <a:r>
              <a:t> WHERE (title, year) IN</a:t>
            </a:r>
          </a:p>
          <a:p>
            <a:pPr lvl="4"/>
            <a:r>
              <a:t>    (SELECT movieTitle, movieYear</a:t>
            </a:r>
          </a:p>
          <a:p>
            <a:pPr lvl="4"/>
            <a:r>
              <a:t>     FROM StarsIn</a:t>
            </a:r>
          </a:p>
          <a:p>
            <a:pPr lvl="4"/>
            <a:r>
              <a:t>     WHERE starName = 'Harrison Ford'</a:t>
            </a:r>
          </a:p>
          <a:p>
            <a:pPr lvl="8"/>
            <a:r>
              <a:t>)</a:t>
            </a:r>
          </a:p>
          <a:p>
            <a:pPr lvl="5"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42" name="This query can also be written without nested subqueri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query can also be written without nested subqueries</a:t>
            </a:r>
          </a:p>
        </p:txBody>
      </p:sp>
      <p:sp>
        <p:nvSpPr>
          <p:cNvPr id="343" name="SELECT name…"/>
          <p:cNvSpPr txBox="1"/>
          <p:nvPr/>
        </p:nvSpPr>
        <p:spPr>
          <a:xfrm>
            <a:off x="2497447" y="4305300"/>
            <a:ext cx="8009906" cy="285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name</a:t>
            </a:r>
          </a:p>
          <a:p>
            <a:pPr/>
            <a:r>
              <a:t>FROM movieExec, movies, starsIn</a:t>
            </a:r>
          </a:p>
          <a:p>
            <a:pPr/>
            <a:r>
              <a:t>WHERE  cert# = producerC# </a:t>
            </a:r>
          </a:p>
          <a:p>
            <a:pPr/>
            <a:r>
              <a:t>     AND starsIn.title = movies.title</a:t>
            </a:r>
          </a:p>
          <a:p>
            <a:pPr/>
            <a:r>
              <a:t>     AND starsIn.year = movie.year</a:t>
            </a:r>
          </a:p>
          <a:p>
            <a:pPr/>
            <a:r>
              <a:t>     AND starName = 'Harrison Ford'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46" name="Correlated subquer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Correlated subqueries</a:t>
            </a:r>
          </a:p>
          <a:p>
            <a:pPr lvl="1"/>
            <a:r>
              <a:t>Subquery is evaluated many times</a:t>
            </a:r>
          </a:p>
          <a:p>
            <a:pPr lvl="2"/>
            <a:r>
              <a:t>Once for each value given</a:t>
            </a:r>
          </a:p>
          <a:p>
            <a:pPr/>
            <a:r>
              <a:t>Example</a:t>
            </a:r>
          </a:p>
        </p:txBody>
      </p:sp>
      <p:sp>
        <p:nvSpPr>
          <p:cNvPr id="347" name="SELECT title…"/>
          <p:cNvSpPr txBox="1"/>
          <p:nvPr/>
        </p:nvSpPr>
        <p:spPr>
          <a:xfrm>
            <a:off x="3663515" y="5734050"/>
            <a:ext cx="5677770" cy="285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title </a:t>
            </a:r>
          </a:p>
          <a:p>
            <a:pPr/>
            <a:r>
              <a:t>FROM movies Old</a:t>
            </a:r>
          </a:p>
          <a:p>
            <a:pPr/>
            <a:r>
              <a:t>WHERE year &lt; ANY (</a:t>
            </a:r>
          </a:p>
          <a:p>
            <a:pPr/>
            <a:r>
              <a:t>   SELECT year</a:t>
            </a:r>
          </a:p>
          <a:p>
            <a:pPr/>
            <a:r>
              <a:t>   FROM movies</a:t>
            </a:r>
          </a:p>
          <a:p>
            <a:pPr lvl="1"/>
            <a:r>
              <a:t>  WHERE title = Old.title</a:t>
            </a:r>
          </a:p>
          <a:p>
            <a:pPr lvl="1"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50" name="Scoping ru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Scoping rules</a:t>
            </a:r>
          </a:p>
          <a:p>
            <a:pPr lvl="1"/>
            <a:r>
              <a:t>First look for the subquery and tables in that subquery</a:t>
            </a:r>
          </a:p>
          <a:p>
            <a:pPr lvl="1"/>
            <a:r>
              <a:t>Then go to the nesting subquery</a:t>
            </a:r>
          </a:p>
          <a:p>
            <a:pPr lvl="1"/>
            <a:r>
              <a:t>etc.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53" name="Subqueries in FROM claus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Subqueries in FROM clauses</a:t>
            </a:r>
          </a:p>
          <a:p>
            <a:pPr lvl="1"/>
            <a:r>
              <a:t>Here we join on a subquery aliased Prod</a:t>
            </a:r>
          </a:p>
        </p:txBody>
      </p:sp>
      <p:sp>
        <p:nvSpPr>
          <p:cNvPr id="354" name="SELECT name…"/>
          <p:cNvSpPr txBox="1"/>
          <p:nvPr/>
        </p:nvSpPr>
        <p:spPr>
          <a:xfrm>
            <a:off x="628079" y="4876800"/>
            <a:ext cx="11424222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name</a:t>
            </a:r>
          </a:p>
          <a:p>
            <a:pPr/>
            <a:r>
              <a:t>FROM movieExecs, ( SELECT producerC#</a:t>
            </a:r>
          </a:p>
          <a:p>
            <a:pPr/>
            <a:r>
              <a:t>                   FROM movies, starsIn</a:t>
            </a:r>
          </a:p>
          <a:p>
            <a:pPr/>
            <a:r>
              <a:t>                   WHERE movies.title = starsIn.title</a:t>
            </a:r>
          </a:p>
          <a:p>
            <a:pPr/>
            <a:r>
              <a:t>                      AND movies.year = starsIn.year</a:t>
            </a:r>
          </a:p>
          <a:p>
            <a:pPr/>
            <a:r>
              <a:t>                      AND starName = 'Harrison Ford'</a:t>
            </a:r>
          </a:p>
          <a:p>
            <a:pPr/>
            <a:r>
              <a:t>                 ) Prod</a:t>
            </a:r>
          </a:p>
          <a:p>
            <a:pPr/>
            <a:r>
              <a:t>WHERE cert# = Prod.producerC#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57" name="SQL JOIN expres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JOIN expression</a:t>
            </a:r>
          </a:p>
          <a:p>
            <a:pPr lvl="1"/>
            <a:r>
              <a:t>Explicit construction of various joins</a:t>
            </a:r>
          </a:p>
          <a:p>
            <a:pPr lvl="2"/>
            <a:r>
              <a:t>CROSS JOIN  (product)</a:t>
            </a:r>
          </a:p>
          <a:p>
            <a:pPr lvl="2"/>
            <a:r>
              <a:t>NATURAL JOIN</a:t>
            </a:r>
          </a:p>
          <a:p>
            <a:pPr lvl="2"/>
            <a:r>
              <a:t>FULL OUTER JOIN</a:t>
            </a:r>
          </a:p>
          <a:p>
            <a:pPr lvl="2"/>
            <a:r>
              <a:t>NATURAL FULL OUTER JOIN</a:t>
            </a:r>
          </a:p>
          <a:p>
            <a:pPr lvl="2"/>
            <a:r>
              <a:t>LEFT OUTER JOIN</a:t>
            </a:r>
          </a:p>
          <a:p>
            <a:pPr lvl="2"/>
            <a:r>
              <a:t>RIGHT OUTER JOIN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38" name="Data Typ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 Types:</a:t>
            </a:r>
          </a:p>
          <a:p>
            <a:pPr lvl="1"/>
            <a:r>
              <a:t>Boolean: BOOLEAN: TRUE, FALSE, UNKNOWN</a:t>
            </a:r>
          </a:p>
          <a:p>
            <a:pPr lvl="1"/>
            <a:r>
              <a:t>Integers: INT = INTEGER, SHORTINT</a:t>
            </a:r>
          </a:p>
          <a:p>
            <a:pPr lvl="1"/>
            <a:r>
              <a:t>Floats: FLOAT = REAL, DOUBLE, DECIMAL(n,m)</a:t>
            </a:r>
          </a:p>
          <a:p>
            <a:pPr lvl="1"/>
            <a:r>
              <a:t>Dates: DATE </a:t>
            </a:r>
          </a:p>
          <a:p>
            <a:pPr lvl="2"/>
            <a:r>
              <a:t>SQL Standard: ‘1948-05-14’)</a:t>
            </a:r>
          </a:p>
          <a:p>
            <a:pPr lvl="1"/>
            <a:r>
              <a:t>Times: TIME</a:t>
            </a:r>
          </a:p>
          <a:p>
            <a:pPr lvl="2"/>
            <a:r>
              <a:t>SQL Standard: 19:20:02.4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60" name="Exampl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Examples</a:t>
            </a:r>
          </a:p>
        </p:txBody>
      </p:sp>
      <p:sp>
        <p:nvSpPr>
          <p:cNvPr id="361" name="movies FULL OUTER JOIN starsIn ON…"/>
          <p:cNvSpPr txBox="1"/>
          <p:nvPr/>
        </p:nvSpPr>
        <p:spPr>
          <a:xfrm>
            <a:off x="2924237" y="4136736"/>
            <a:ext cx="7156326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movies FULL OUTER JOIN starsIn ON</a:t>
            </a:r>
          </a:p>
          <a:p>
            <a:pPr/>
            <a:r>
              <a:t>movies.title = stars.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ubqu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Subqueries</a:t>
            </a:r>
          </a:p>
        </p:txBody>
      </p:sp>
      <p:sp>
        <p:nvSpPr>
          <p:cNvPr id="364" name="Exampl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Examples</a:t>
            </a:r>
          </a:p>
        </p:txBody>
      </p:sp>
      <p:sp>
        <p:nvSpPr>
          <p:cNvPr id="365" name="movieStar(name, address, gender, birthday)"/>
          <p:cNvSpPr txBox="1"/>
          <p:nvPr/>
        </p:nvSpPr>
        <p:spPr>
          <a:xfrm>
            <a:off x="1401868" y="3533249"/>
            <a:ext cx="907688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movieStar(name, address, gender, birthday)</a:t>
            </a:r>
          </a:p>
        </p:txBody>
      </p:sp>
      <p:sp>
        <p:nvSpPr>
          <p:cNvPr id="366" name="movieExec(name, address, cert#, netWorth)"/>
          <p:cNvSpPr txBox="1"/>
          <p:nvPr/>
        </p:nvSpPr>
        <p:spPr>
          <a:xfrm>
            <a:off x="1401868" y="4028549"/>
            <a:ext cx="8863485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movieExec(name, address, cert#, netWorth)</a:t>
            </a:r>
          </a:p>
        </p:txBody>
      </p:sp>
      <p:sp>
        <p:nvSpPr>
          <p:cNvPr id="367" name="movieStar NATURAL FULL OUTER JOIN movieExec(…"/>
          <p:cNvSpPr txBox="1"/>
          <p:nvPr/>
        </p:nvSpPr>
        <p:spPr>
          <a:xfrm>
            <a:off x="841473" y="5289550"/>
            <a:ext cx="11210827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movieStar </a:t>
            </a:r>
            <a:r>
              <a:rPr b="1">
                <a:solidFill>
                  <a:srgbClr val="942192"/>
                </a:solidFill>
              </a:rPr>
              <a:t>NATURAL </a:t>
            </a:r>
            <a:r>
              <a:rPr b="1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FULL OUTER </a:t>
            </a:r>
            <a:r>
              <a:rPr b="1">
                <a:solidFill>
                  <a:srgbClr val="942192"/>
                </a:solidFill>
              </a:rPr>
              <a:t>JOIN</a:t>
            </a:r>
            <a:r>
              <a:t> movieExec(</a:t>
            </a:r>
          </a:p>
          <a:p>
            <a:pPr/>
            <a:r>
              <a:t>   name, address, gender, birthday, cert#, netWorth)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Eliminating Duplica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Eliminating Duplicates</a:t>
            </a:r>
          </a:p>
        </p:txBody>
      </p:sp>
      <p:sp>
        <p:nvSpPr>
          <p:cNvPr id="370" name="Use Distinc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Distinct</a:t>
            </a:r>
          </a:p>
          <a:p>
            <a:pPr/>
          </a:p>
          <a:p>
            <a:pPr/>
          </a:p>
          <a:p>
            <a:pPr/>
          </a:p>
          <a:p>
            <a:pPr/>
            <a:r>
              <a:t>Warning:  Invoking distinct is costly</a:t>
            </a:r>
          </a:p>
        </p:txBody>
      </p:sp>
      <p:sp>
        <p:nvSpPr>
          <p:cNvPr id="371" name="SELECT DISTINCT name…"/>
          <p:cNvSpPr txBox="1"/>
          <p:nvPr/>
        </p:nvSpPr>
        <p:spPr>
          <a:xfrm>
            <a:off x="1754408" y="3592919"/>
            <a:ext cx="4595590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SELECT DISTINCT name </a:t>
            </a:r>
          </a:p>
          <a:p>
            <a:pPr/>
            <a:r>
              <a:t>FROM movies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Eliminating Duplica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Eliminating Duplicates</a:t>
            </a:r>
          </a:p>
        </p:txBody>
      </p:sp>
      <p:sp>
        <p:nvSpPr>
          <p:cNvPr id="374" name="Union, intersection, difference usually remove duplicates automaticall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Union, intersection, difference usually remove duplicates automatically</a:t>
            </a:r>
          </a:p>
          <a:p>
            <a:pPr/>
            <a:r>
              <a:t>If we do not want this, but bag semantics:</a:t>
            </a:r>
          </a:p>
          <a:p>
            <a:pPr lvl="1"/>
            <a:r>
              <a:t>Use the keyword all</a:t>
            </a:r>
          </a:p>
        </p:txBody>
      </p:sp>
      <p:sp>
        <p:nvSpPr>
          <p:cNvPr id="375" name="(SELECT title, year…"/>
          <p:cNvSpPr txBox="1"/>
          <p:nvPr/>
        </p:nvSpPr>
        <p:spPr>
          <a:xfrm>
            <a:off x="3351026" y="5626100"/>
            <a:ext cx="6302748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(SELECT title, year </a:t>
            </a:r>
          </a:p>
          <a:p>
            <a:pPr/>
            <a:r>
              <a:t>FROM movies)</a:t>
            </a:r>
          </a:p>
          <a:p>
            <a:pPr/>
            <a:r>
              <a:t>UNION </a:t>
            </a:r>
            <a:r>
              <a:rPr b="1"/>
              <a:t>ALL</a:t>
            </a:r>
            <a:endParaRPr b="1"/>
          </a:p>
          <a:p>
            <a:pPr/>
            <a:r>
              <a:t>(SELECT movieTitle AS title, </a:t>
            </a:r>
          </a:p>
          <a:p>
            <a:pPr/>
            <a:r>
              <a:t>        movieYear AS year</a:t>
            </a:r>
          </a:p>
          <a:p>
            <a:pPr/>
            <a:r>
              <a:t> FROM</a:t>
            </a:r>
          </a:p>
          <a:p>
            <a:pPr/>
            <a:r>
              <a:t> starsIn);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Aggregate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Aggregate Functions</a:t>
            </a:r>
          </a:p>
        </p:txBody>
      </p:sp>
      <p:sp>
        <p:nvSpPr>
          <p:cNvPr id="378" name="COU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COUNT  </a:t>
            </a:r>
          </a:p>
          <a:p>
            <a:pPr lvl="1"/>
            <a:r>
              <a:t> numeric and non-numeric data</a:t>
            </a:r>
          </a:p>
          <a:p>
            <a:pPr lvl="1"/>
            <a:r>
              <a:t>null values excepted</a:t>
            </a:r>
          </a:p>
          <a:p>
            <a:pPr/>
            <a:r>
              <a:t>SUM, MIN, MAX, AVG - only numeric data</a:t>
            </a:r>
          </a:p>
          <a:p>
            <a:pPr/>
          </a:p>
          <a:p>
            <a:pPr/>
            <a:r>
              <a:t>Exercise: Find the number of different stars in the starsIn table </a:t>
            </a:r>
          </a:p>
        </p:txBody>
      </p:sp>
      <p:sp>
        <p:nvSpPr>
          <p:cNvPr id="379" name="SELECT COUNT(DISTINCT name)…"/>
          <p:cNvSpPr txBox="1"/>
          <p:nvPr/>
        </p:nvSpPr>
        <p:spPr>
          <a:xfrm>
            <a:off x="3770194" y="8001000"/>
            <a:ext cx="587595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COUNT(DISTINCT name)</a:t>
            </a:r>
          </a:p>
          <a:p>
            <a:pPr/>
            <a:r>
              <a:t>FROM starsIn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9" grpId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Aggregate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Aggregate Functions</a:t>
            </a:r>
          </a:p>
        </p:txBody>
      </p:sp>
      <p:sp>
        <p:nvSpPr>
          <p:cNvPr id="382" name="Find the combined net-worth of movieExec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the combined net-worth of movieExecs</a:t>
            </a:r>
          </a:p>
          <a:p>
            <a:pPr/>
          </a:p>
          <a:p>
            <a:pPr/>
          </a:p>
          <a:p>
            <a:pPr/>
          </a:p>
          <a:p>
            <a:pPr/>
            <a:r>
              <a:t>Find the average net-worth of movieExecs</a:t>
            </a:r>
          </a:p>
        </p:txBody>
      </p:sp>
      <p:sp>
        <p:nvSpPr>
          <p:cNvPr id="383" name="SELECT SUM(networth)…"/>
          <p:cNvSpPr txBox="1"/>
          <p:nvPr/>
        </p:nvSpPr>
        <p:spPr>
          <a:xfrm>
            <a:off x="4364651" y="3691266"/>
            <a:ext cx="4595590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SUM(networth) </a:t>
            </a:r>
          </a:p>
          <a:p>
            <a:pPr/>
            <a:r>
              <a:t>FROM movieExecs</a:t>
            </a:r>
          </a:p>
        </p:txBody>
      </p:sp>
      <p:sp>
        <p:nvSpPr>
          <p:cNvPr id="384" name="SELECT ROUND(AVG(networth),2)…"/>
          <p:cNvSpPr txBox="1"/>
          <p:nvPr/>
        </p:nvSpPr>
        <p:spPr>
          <a:xfrm>
            <a:off x="4364651" y="7363209"/>
            <a:ext cx="6516143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ROUND(AVG(networth),2) </a:t>
            </a:r>
          </a:p>
          <a:p>
            <a:pPr/>
            <a:r>
              <a:t>FROM movieExecs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4" grpId="2"/>
      <p:bldP build="whole" bldLvl="1" animBg="1" rev="0" advAuto="0" spid="383" grpId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Aggregate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Aggregate Functions</a:t>
            </a:r>
          </a:p>
        </p:txBody>
      </p:sp>
      <p:sp>
        <p:nvSpPr>
          <p:cNvPr id="387" name="Dealing if NULL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Dealing if NULL values</a:t>
            </a:r>
          </a:p>
          <a:p>
            <a:pPr lvl="1"/>
            <a:r>
              <a:t>IFNULL(EXPR1, EXPR2):</a:t>
            </a:r>
          </a:p>
          <a:p>
            <a:pPr lvl="2"/>
            <a:r>
              <a:t>Gives EXPR1 if it is not NULL and EXPR2 if not</a:t>
            </a:r>
          </a:p>
          <a:p>
            <a:pPr lvl="2"/>
          </a:p>
        </p:txBody>
      </p:sp>
      <p:sp>
        <p:nvSpPr>
          <p:cNvPr id="388" name="SELECT…"/>
          <p:cNvSpPr txBox="1"/>
          <p:nvPr/>
        </p:nvSpPr>
        <p:spPr>
          <a:xfrm>
            <a:off x="2085900" y="5697846"/>
            <a:ext cx="9861756" cy="177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900"/>
            </a:pPr>
            <a:r>
              <a:t>SELECT </a:t>
            </a:r>
          </a:p>
          <a:p>
            <a:pPr lvl="3">
              <a:defRPr sz="2900"/>
            </a:pPr>
            <a:r>
              <a:t>name, </a:t>
            </a:r>
          </a:p>
          <a:p>
            <a:pPr lvl="3">
              <a:defRPr sz="2900"/>
            </a:pPr>
            <a:r>
              <a:t>IFNULL(studio, 'not president') AS studio</a:t>
            </a:r>
          </a:p>
          <a:p>
            <a:pPr>
              <a:defRPr sz="2900"/>
            </a:pPr>
            <a:r>
              <a:t>FROM movieExecs;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Aggregate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Aggregate Functions</a:t>
            </a:r>
          </a:p>
        </p:txBody>
      </p:sp>
      <p:sp>
        <p:nvSpPr>
          <p:cNvPr id="391" name="COALESCE(EXPR1, EXPR2, EXPR3, … EXPRn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COALESCE(EXPR1, EXPR2, EXPR3, … EXPRn)</a:t>
            </a:r>
          </a:p>
          <a:p>
            <a:pPr lvl="1"/>
            <a:r>
              <a:t>Gives first nonNULL expression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rou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Grouping</a:t>
            </a:r>
          </a:p>
        </p:txBody>
      </p:sp>
      <p:sp>
        <p:nvSpPr>
          <p:cNvPr id="394" name="Aggregation happens usually with group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Aggregation happens usually with grouping</a:t>
            </a:r>
          </a:p>
          <a:p>
            <a:pPr lvl="1"/>
            <a:r>
              <a:t>To group, use GROUP BY followed by a WHERE clause</a:t>
            </a:r>
          </a:p>
        </p:txBody>
      </p:sp>
      <p:sp>
        <p:nvSpPr>
          <p:cNvPr id="395" name="SELECT studioName, SUM(length) AS totalRunTime…"/>
          <p:cNvSpPr txBox="1"/>
          <p:nvPr/>
        </p:nvSpPr>
        <p:spPr>
          <a:xfrm>
            <a:off x="1966856" y="4876800"/>
            <a:ext cx="9930458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studioName, SUM(length) AS totalRunTime</a:t>
            </a:r>
          </a:p>
          <a:p>
            <a:pPr/>
            <a:r>
              <a:t>FROM movies</a:t>
            </a:r>
          </a:p>
          <a:p>
            <a:pPr/>
            <a:r>
              <a:t>GROUP BY studioName;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rou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Grouping</a:t>
            </a:r>
          </a:p>
        </p:txBody>
      </p:sp>
      <p:sp>
        <p:nvSpPr>
          <p:cNvPr id="398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  <a:p>
            <a:pPr lvl="1"/>
            <a:r>
              <a:t>Computing the total run time of movies produced by a producer</a:t>
            </a:r>
          </a:p>
        </p:txBody>
      </p:sp>
      <p:sp>
        <p:nvSpPr>
          <p:cNvPr id="399" name="SELECT name, SUM(length) AS totalRunTime…"/>
          <p:cNvSpPr txBox="1"/>
          <p:nvPr/>
        </p:nvSpPr>
        <p:spPr>
          <a:xfrm>
            <a:off x="1995189" y="5511910"/>
            <a:ext cx="8650090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name, SUM(length) AS totalRunTime</a:t>
            </a:r>
          </a:p>
          <a:p>
            <a:pPr/>
            <a:r>
              <a:t>FROM MovieExec, Movies</a:t>
            </a:r>
          </a:p>
          <a:p>
            <a:pPr/>
            <a:r>
              <a:t>WHERE producerC# = cert#</a:t>
            </a:r>
          </a:p>
          <a:p>
            <a:pPr/>
            <a:r>
              <a:t>GROUP BY name;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41" name="Data Typ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 Types:</a:t>
            </a:r>
          </a:p>
          <a:p>
            <a:pPr lvl="1"/>
            <a:r>
              <a:t>MySQL:  ENUM('M', 'F')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rou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Grouping</a:t>
            </a:r>
          </a:p>
        </p:txBody>
      </p:sp>
      <p:sp>
        <p:nvSpPr>
          <p:cNvPr id="402" name="Aggregation and Null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Aggregation and Nulls</a:t>
            </a:r>
          </a:p>
          <a:p>
            <a:pPr lvl="1"/>
            <a:r>
              <a:t>NULL does not contribute to a sum, average, or count</a:t>
            </a:r>
          </a:p>
          <a:p>
            <a:pPr/>
            <a:r>
              <a:t>Grouping and Nulls</a:t>
            </a:r>
          </a:p>
          <a:p>
            <a:pPr lvl="1"/>
            <a:r>
              <a:t>NULL is an ordinary value for grouping purposes</a:t>
            </a:r>
          </a:p>
          <a:p>
            <a:pPr/>
            <a:r>
              <a:t>Aggregation except COUNT over an empty bag gives result NULL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Transaction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Transactions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Transa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Transactions</a:t>
            </a:r>
          </a:p>
        </p:txBody>
      </p:sp>
      <p:sp>
        <p:nvSpPr>
          <p:cNvPr id="407" name="Databases have to process many operations in paralle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Databases have to process many operations in parallel</a:t>
            </a:r>
          </a:p>
          <a:p>
            <a:pPr/>
            <a:r>
              <a:t>This means some support for inter-process communication</a:t>
            </a:r>
          </a:p>
          <a:p>
            <a:pPr lvl="1"/>
            <a:r>
              <a:t>Usually provided by logging</a:t>
            </a:r>
          </a:p>
          <a:p>
            <a:pPr/>
            <a:r>
              <a:t>DBMS differ in what they provide</a:t>
            </a:r>
          </a:p>
          <a:p>
            <a:pPr lvl="1"/>
            <a:r>
              <a:t>Serializability:</a:t>
            </a:r>
          </a:p>
          <a:p>
            <a:pPr lvl="2"/>
            <a:r>
              <a:t>All transactions appear to have been executed one after the other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Transa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Transactions</a:t>
            </a:r>
          </a:p>
        </p:txBody>
      </p:sp>
      <p:sp>
        <p:nvSpPr>
          <p:cNvPr id="410" name="Atomic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Atomicity</a:t>
            </a:r>
          </a:p>
          <a:p>
            <a:pPr lvl="1"/>
            <a:r>
              <a:t>A single query is never interrupted:</a:t>
            </a:r>
          </a:p>
          <a:p>
            <a:pPr lvl="2"/>
            <a:r>
              <a:t>Example:  </a:t>
            </a:r>
          </a:p>
          <a:p>
            <a:pPr lvl="3"/>
            <a:r>
              <a:t>A transfer of money from one account to another is executed completely or not at all</a:t>
            </a:r>
          </a:p>
          <a:p>
            <a:pPr lvl="3"/>
            <a:r>
              <a:t>Both accounts have changed or none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ransa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Transactions</a:t>
            </a:r>
          </a:p>
        </p:txBody>
      </p:sp>
      <p:sp>
        <p:nvSpPr>
          <p:cNvPr id="413" name="Transa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Transaction</a:t>
            </a:r>
          </a:p>
          <a:p>
            <a:pPr lvl="1"/>
            <a:r>
              <a:t>A group of SQL statements that are all processed in the order given or not at all</a:t>
            </a:r>
          </a:p>
          <a:p>
            <a:pPr/>
            <a:r>
              <a:t>SQL:</a:t>
            </a:r>
          </a:p>
          <a:p>
            <a:pPr lvl="1"/>
            <a:r>
              <a:t>START TRANSACTION</a:t>
            </a:r>
          </a:p>
          <a:p>
            <a:pPr lvl="1"/>
            <a:r>
              <a:t>either </a:t>
            </a:r>
          </a:p>
          <a:p>
            <a:pPr lvl="1"/>
            <a:r>
              <a:t>COMMIT</a:t>
            </a:r>
          </a:p>
          <a:p>
            <a:pPr lvl="1"/>
            <a:r>
              <a:t>ROLLBACK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Transa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Transactions</a:t>
            </a:r>
          </a:p>
        </p:txBody>
      </p:sp>
      <p:sp>
        <p:nvSpPr>
          <p:cNvPr id="416" name="Read only transa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Read only transactions</a:t>
            </a:r>
          </a:p>
          <a:p>
            <a:pPr lvl="1"/>
            <a:r>
              <a:t>By declaring a transaction as read-only, SQL can usually perform it quicker</a:t>
            </a:r>
          </a:p>
          <a:p>
            <a:pPr lvl="1"/>
            <a:r>
              <a:t>SET TRANSACTION READ ONLY;</a:t>
            </a:r>
          </a:p>
          <a:p>
            <a:pPr lvl="1"/>
            <a:r>
              <a:t>SET TRANSACTION READ WRITE;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Transa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Transactions</a:t>
            </a:r>
          </a:p>
        </p:txBody>
      </p:sp>
      <p:sp>
        <p:nvSpPr>
          <p:cNvPr id="419" name="Dirty Read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1165" indent="-431165" defTabSz="566674">
              <a:spcBef>
                <a:spcPts val="2100"/>
              </a:spcBef>
              <a:defRPr sz="3104"/>
            </a:pPr>
            <a:r>
              <a:t>Dirty Reads: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Reading a record from an update that will be rolled-back</a:t>
            </a:r>
          </a:p>
          <a:p>
            <a:pPr marL="431165" indent="-431165" defTabSz="566674">
              <a:spcBef>
                <a:spcPts val="2100"/>
              </a:spcBef>
              <a:defRPr sz="3104"/>
            </a:pPr>
            <a:r>
              <a:t>Are dirty reads bad?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Depends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t>Sometimes, it does not matter, and we do not want the DBMS spend time on making sure that there are no dirty reads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t>Sometimes, a dirty read can absolutely mess up things </a:t>
            </a:r>
          </a:p>
          <a:p>
            <a:pPr lvl="3" marL="1724660" indent="-431165" defTabSz="566674">
              <a:spcBef>
                <a:spcPts val="2100"/>
              </a:spcBef>
              <a:defRPr sz="3104"/>
            </a:pPr>
            <a:r>
              <a:t>Selling the same commodity to two customers,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Transa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Transactions</a:t>
            </a:r>
          </a:p>
        </p:txBody>
      </p:sp>
      <p:sp>
        <p:nvSpPr>
          <p:cNvPr id="422" name="SQL Isolation Level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Isolation Levels:</a:t>
            </a:r>
          </a:p>
          <a:p>
            <a:pPr lvl="1"/>
            <a:r>
              <a:t>Allow dirty reads:</a:t>
            </a:r>
          </a:p>
          <a:p>
            <a:pPr lvl="2"/>
            <a:r>
              <a:t>SET TRANSACTION READ WRITE</a:t>
            </a:r>
          </a:p>
          <a:p>
            <a:pPr lvl="2"/>
            <a:r>
              <a:t>SET ISOLATION LEVEL READ UNCOMMITTED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Transa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Transactions</a:t>
            </a:r>
          </a:p>
        </p:txBody>
      </p:sp>
      <p:sp>
        <p:nvSpPr>
          <p:cNvPr id="425" name="SQL Isolation Level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Isolation Levels:</a:t>
            </a:r>
          </a:p>
          <a:p>
            <a:pPr lvl="1"/>
            <a:r>
              <a:t>Allow reads only of committed data:</a:t>
            </a:r>
          </a:p>
          <a:p>
            <a:pPr lvl="2"/>
            <a:r>
              <a:t>SET TRANSACTION READ WRITE</a:t>
            </a:r>
          </a:p>
          <a:p>
            <a:pPr lvl="2"/>
            <a:r>
              <a:t>SET ISOLATION LEVEL READ COMMITTED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Transa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Transactions</a:t>
            </a:r>
          </a:p>
        </p:txBody>
      </p:sp>
      <p:sp>
        <p:nvSpPr>
          <p:cNvPr id="428" name="SQL Isolation Level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Isolation Levels:</a:t>
            </a:r>
          </a:p>
          <a:p>
            <a:pPr lvl="1"/>
            <a:r>
              <a:t>Disallow dirty reads, but insure that the reads are consistent:</a:t>
            </a:r>
          </a:p>
          <a:p>
            <a:pPr lvl="2"/>
            <a:r>
              <a:t>SET TRANSACTION READ WRITE</a:t>
            </a:r>
          </a:p>
          <a:p>
            <a:pPr lvl="2"/>
            <a:r>
              <a:t>SET ISOLATION LEVEL READ REPEATABLE READ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QL DD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DDL</a:t>
            </a:r>
          </a:p>
        </p:txBody>
      </p:sp>
      <p:sp>
        <p:nvSpPr>
          <p:cNvPr id="144" name="CREATE TABLE  creates a tab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TABLE  creates a table</a:t>
            </a:r>
          </a:p>
        </p:txBody>
      </p:sp>
      <p:sp>
        <p:nvSpPr>
          <p:cNvPr id="145" name="CREATE TABLE Movies(…"/>
          <p:cNvSpPr txBox="1"/>
          <p:nvPr/>
        </p:nvSpPr>
        <p:spPr>
          <a:xfrm>
            <a:off x="3274814" y="3803650"/>
            <a:ext cx="6455172" cy="386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200"/>
            </a:pPr>
            <a:r>
              <a:t>CREATE TABLE Movies(</a:t>
            </a:r>
          </a:p>
          <a:p>
            <a:pPr>
              <a:defRPr sz="3200"/>
            </a:pPr>
            <a:r>
              <a:t>   title        CHAR(100),</a:t>
            </a:r>
          </a:p>
          <a:p>
            <a:pPr>
              <a:defRPr sz="3200"/>
            </a:pPr>
            <a:r>
              <a:t>   year         INT,</a:t>
            </a:r>
          </a:p>
          <a:p>
            <a:pPr>
              <a:defRPr sz="3200"/>
            </a:pPr>
            <a:r>
              <a:t>   length       INT,</a:t>
            </a:r>
          </a:p>
          <a:p>
            <a:pPr>
              <a:defRPr sz="3200"/>
            </a:pPr>
            <a:r>
              <a:t>   genre        CHAR(10),</a:t>
            </a:r>
          </a:p>
          <a:p>
            <a:pPr>
              <a:defRPr sz="3200"/>
            </a:pPr>
            <a:r>
              <a:t>   studioName   CHAR(30),</a:t>
            </a:r>
          </a:p>
          <a:p>
            <a:pPr>
              <a:defRPr sz="3200"/>
            </a:pPr>
            <a:r>
              <a:t>   producerC#   INT</a:t>
            </a:r>
          </a:p>
          <a:p>
            <a:pPr>
              <a:defRPr sz="3200"/>
            </a:pPr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Transa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Transactions</a:t>
            </a:r>
          </a:p>
        </p:txBody>
      </p:sp>
      <p:sp>
        <p:nvSpPr>
          <p:cNvPr id="431" name="SQL Isolation Level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Isolation Levels:</a:t>
            </a:r>
          </a:p>
          <a:p>
            <a:pPr lvl="1"/>
            <a:r>
              <a:t>Serializability (default):</a:t>
            </a:r>
          </a:p>
          <a:p>
            <a:pPr lvl="2"/>
            <a:r>
              <a:t>SET TRANSACTION READ WRITE</a:t>
            </a:r>
          </a:p>
          <a:p>
            <a:pPr lvl="2"/>
            <a:r>
              <a:t>SET TRANSACTION ISOLATION LEVEL SERIALIZABLE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