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epetition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120" name="From E/R to Database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From E/R to Database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QL Tab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SQL Table</a:t>
            </a:r>
          </a:p>
        </p:txBody>
      </p:sp>
      <p:sp>
        <p:nvSpPr>
          <p:cNvPr id="154" name="Modeling many-to-one relationships is a bit iffy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Modeling many-to-one relationships is a bit iffy.</a:t>
            </a:r>
          </a:p>
          <a:p>
            <a:pPr lvl="1"/>
            <a:r>
              <a:t>To make sure that all faculty have a department, we can integrate the department table into the faculty table.</a:t>
            </a:r>
          </a:p>
          <a:p>
            <a:pPr lvl="1"/>
            <a:r>
              <a:t>This can create problems if we need departments again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QL Tab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SQL Table</a:t>
            </a:r>
          </a:p>
        </p:txBody>
      </p:sp>
      <p:sp>
        <p:nvSpPr>
          <p:cNvPr id="157" name="CREATE TABLE facultyAlt (…"/>
          <p:cNvSpPr txBox="1"/>
          <p:nvPr/>
        </p:nvSpPr>
        <p:spPr>
          <a:xfrm>
            <a:off x="1179760" y="3225800"/>
            <a:ext cx="8650090" cy="285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CREATE TABLE facultyAlt (</a:t>
            </a:r>
          </a:p>
          <a:p>
            <a:pPr/>
            <a:r>
              <a:t>    MID CHAR(12),</a:t>
            </a:r>
          </a:p>
          <a:p>
            <a:pPr/>
            <a:r>
              <a:t>    name VARCHAR(64) NOT NULL,</a:t>
            </a:r>
          </a:p>
          <a:p>
            <a:pPr/>
            <a:r>
              <a:t>    position VARCHAR(32) NOT NULL,</a:t>
            </a:r>
          </a:p>
          <a:p>
            <a:pPr/>
            <a:r>
              <a:t>    departmentName VARCHAR(32) NOT NULL,</a:t>
            </a:r>
          </a:p>
          <a:p>
            <a:pPr/>
            <a:r>
              <a:t>    PRIMARY KEY(MID)</a:t>
            </a:r>
          </a:p>
          <a:p>
            <a:pPr/>
            <a:r>
              <a:t>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chem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Schemata</a:t>
            </a:r>
          </a:p>
        </p:txBody>
      </p:sp>
      <p:sp>
        <p:nvSpPr>
          <p:cNvPr id="160" name="Weak entitie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Weak entities:</a:t>
            </a:r>
          </a:p>
          <a:p>
            <a:pPr lvl="1"/>
            <a:r>
              <a:t>Create a table for the weak entity</a:t>
            </a:r>
          </a:p>
          <a:p>
            <a:pPr lvl="1"/>
            <a:r>
              <a:t>Make each attribute of the weak entity set a field of the table</a:t>
            </a:r>
          </a:p>
          <a:p>
            <a:pPr lvl="1"/>
            <a:r>
              <a:t>Add fields for the primary key attributes of the identifying owner</a:t>
            </a:r>
          </a:p>
          <a:p>
            <a:pPr lvl="1"/>
            <a:r>
              <a:t>Declare a foreign key constraint on these identifying owner fields</a:t>
            </a:r>
          </a:p>
          <a:p>
            <a:pPr lvl="1"/>
            <a:r>
              <a:t>Automatically delete any tuples in the table for which there are no owners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chem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Schemata</a:t>
            </a:r>
          </a:p>
        </p:txBody>
      </p:sp>
      <p:pic>
        <p:nvPicPr>
          <p:cNvPr id="16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17750" y="1720850"/>
            <a:ext cx="8369300" cy="2667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4" name="contactPerson(name, email, phone, studentMID)"/>
          <p:cNvSpPr txBox="1"/>
          <p:nvPr/>
        </p:nvSpPr>
        <p:spPr>
          <a:xfrm>
            <a:off x="2030660" y="5492750"/>
            <a:ext cx="9717064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contactPerson(</a:t>
            </a:r>
            <a:r>
              <a:rPr u="sng"/>
              <a:t>name</a:t>
            </a:r>
            <a:r>
              <a:t>, email, phone, studentMID)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QL Tab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SQL Table</a:t>
            </a:r>
          </a:p>
        </p:txBody>
      </p:sp>
      <p:sp>
        <p:nvSpPr>
          <p:cNvPr id="167" name="CREATE TABLE contactPerson (…"/>
          <p:cNvSpPr txBox="1"/>
          <p:nvPr/>
        </p:nvSpPr>
        <p:spPr>
          <a:xfrm>
            <a:off x="1695053" y="2857499"/>
            <a:ext cx="10357247" cy="403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CREATE TABLE contactPerson (</a:t>
            </a:r>
          </a:p>
          <a:p>
            <a:pPr/>
            <a:r>
              <a:t>    name VARCHAR(32),</a:t>
            </a:r>
          </a:p>
          <a:p>
            <a:pPr/>
            <a:r>
              <a:t>    phone CHAR(15),</a:t>
            </a:r>
          </a:p>
          <a:p>
            <a:pPr/>
            <a:r>
              <a:t>    email VARCHAR(64),</a:t>
            </a:r>
          </a:p>
          <a:p>
            <a:pPr/>
            <a:r>
              <a:t>    studentMID CHAR(12),</a:t>
            </a:r>
          </a:p>
          <a:p>
            <a:pPr/>
            <a:r>
              <a:t>    PRIMARY KEY (name),</a:t>
            </a:r>
          </a:p>
          <a:p>
            <a:pPr/>
            <a:r>
              <a:t>    CONSTRAINT fk_cp_st FOREIGN KEY (studentMID)</a:t>
            </a:r>
          </a:p>
          <a:p>
            <a:pPr/>
            <a:r>
              <a:t>        REFERENCES student (MID)</a:t>
            </a:r>
          </a:p>
          <a:p>
            <a:pPr/>
            <a:r>
              <a:t>        ON DELETE CASCADE</a:t>
            </a:r>
          </a:p>
          <a:p>
            <a:pPr/>
            <a:r>
              <a:t>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chem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Schemata</a:t>
            </a:r>
          </a:p>
        </p:txBody>
      </p:sp>
      <p:pic>
        <p:nvPicPr>
          <p:cNvPr id="17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70000" y="2222500"/>
            <a:ext cx="3530600" cy="5308600"/>
          </a:xfrm>
          <a:prstGeom prst="rect">
            <a:avLst/>
          </a:prstGeom>
          <a:ln w="12700">
            <a:miter lim="400000"/>
          </a:ln>
        </p:spPr>
      </p:pic>
      <p:sp>
        <p:nvSpPr>
          <p:cNvPr id="171" name="courses(deptName, number, semester, name)"/>
          <p:cNvSpPr txBox="1"/>
          <p:nvPr/>
        </p:nvSpPr>
        <p:spPr>
          <a:xfrm>
            <a:off x="3402260" y="6572250"/>
            <a:ext cx="9076880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courses(</a:t>
            </a:r>
            <a:r>
              <a:rPr u="sng"/>
              <a:t>deptName</a:t>
            </a:r>
            <a:r>
              <a:t>, </a:t>
            </a:r>
            <a:r>
              <a:rPr u="sng"/>
              <a:t>number</a:t>
            </a:r>
            <a:r>
              <a:t>, </a:t>
            </a:r>
            <a:r>
              <a:rPr u="sng"/>
              <a:t>semester</a:t>
            </a:r>
            <a:r>
              <a:t>, name)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QL Tab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SQL Table</a:t>
            </a:r>
          </a:p>
        </p:txBody>
      </p:sp>
      <p:sp>
        <p:nvSpPr>
          <p:cNvPr id="174" name="CREATE TABLE courses (…"/>
          <p:cNvSpPr txBox="1"/>
          <p:nvPr/>
        </p:nvSpPr>
        <p:spPr>
          <a:xfrm>
            <a:off x="1908447" y="2857499"/>
            <a:ext cx="10143853" cy="403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CREATE TABLE courses (</a:t>
            </a:r>
          </a:p>
          <a:p>
            <a:pPr/>
            <a:r>
              <a:t>    name VARCHAR(64) NOT NULL,</a:t>
            </a:r>
          </a:p>
          <a:p>
            <a:pPr/>
            <a:r>
              <a:t>    number CHAR(3),</a:t>
            </a:r>
          </a:p>
          <a:p>
            <a:pPr/>
            <a:r>
              <a:t>    deptName VARCHAR(32),</a:t>
            </a:r>
          </a:p>
          <a:p>
            <a:pPr/>
            <a:r>
              <a:t>    semester CHAR(5),</a:t>
            </a:r>
          </a:p>
          <a:p>
            <a:pPr/>
            <a:r>
              <a:t>    PRIMARY KEY (deptName , number , semester),</a:t>
            </a:r>
          </a:p>
          <a:p>
            <a:pPr/>
            <a:r>
              <a:t>    CONSTRAINT fk_cs_dpt FOREIGN KEY (deptName)</a:t>
            </a:r>
          </a:p>
          <a:p>
            <a:pPr/>
            <a:r>
              <a:t>        REFERENCES department (name)</a:t>
            </a:r>
          </a:p>
          <a:p>
            <a:pPr/>
            <a:r>
              <a:t>        ON DELETE CASCADE</a:t>
            </a:r>
          </a:p>
          <a:p>
            <a:pPr/>
            <a:r>
              <a:t>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chem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Schemata</a:t>
            </a:r>
          </a:p>
        </p:txBody>
      </p:sp>
      <p:pic>
        <p:nvPicPr>
          <p:cNvPr id="17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89200" y="2584450"/>
            <a:ext cx="8026400" cy="3251200"/>
          </a:xfrm>
          <a:prstGeom prst="rect">
            <a:avLst/>
          </a:prstGeom>
          <a:ln w="12700">
            <a:miter lim="400000"/>
          </a:ln>
        </p:spPr>
      </p:pic>
      <p:sp>
        <p:nvSpPr>
          <p:cNvPr id="178" name="takes(MID, deptName, number, semester, grade)"/>
          <p:cNvSpPr txBox="1"/>
          <p:nvPr/>
        </p:nvSpPr>
        <p:spPr>
          <a:xfrm>
            <a:off x="2005260" y="6781800"/>
            <a:ext cx="9717064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takes(MID, deptName, </a:t>
            </a:r>
            <a:r>
              <a:rPr u="sng"/>
              <a:t>number</a:t>
            </a:r>
            <a:r>
              <a:t>, </a:t>
            </a:r>
            <a:r>
              <a:rPr u="sng"/>
              <a:t>semester</a:t>
            </a:r>
            <a:r>
              <a:t>, grade)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Is A Relationship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Is A Relationships</a:t>
            </a:r>
          </a:p>
        </p:txBody>
      </p:sp>
      <p:sp>
        <p:nvSpPr>
          <p:cNvPr id="181" name="There are many ways to deal with IsA relationship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There are many ways to deal with IsA relationship</a:t>
            </a:r>
          </a:p>
          <a:p>
            <a:pPr lvl="1"/>
            <a:r>
              <a:t>Assume we have now part-time students</a:t>
            </a:r>
          </a:p>
        </p:txBody>
      </p:sp>
      <p:pic>
        <p:nvPicPr>
          <p:cNvPr id="18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51250" y="4273550"/>
            <a:ext cx="5702300" cy="3632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chem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Schemata</a:t>
            </a:r>
          </a:p>
        </p:txBody>
      </p:sp>
      <p:sp>
        <p:nvSpPr>
          <p:cNvPr id="185" name="We create one table for the super-category and add tables for each sub-category with the additional attribut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create one table for the super-category and add tables for each sub-category with the additional attributes</a:t>
            </a:r>
          </a:p>
          <a:p>
            <a:pPr/>
            <a:r>
              <a:t>This solution only needs one more table</a:t>
            </a:r>
          </a:p>
          <a:p>
            <a:pPr/>
          </a:p>
          <a:p>
            <a:pPr/>
          </a:p>
          <a:p>
            <a:pPr/>
            <a:r>
              <a:t>We declare a foreign key constraint to ensure that the entry of a subtable corresponds to a table in the super</a:t>
            </a:r>
          </a:p>
        </p:txBody>
      </p:sp>
      <p:sp>
        <p:nvSpPr>
          <p:cNvPr id="186" name="partTimeStudent(MID,percentage)"/>
          <p:cNvSpPr txBox="1"/>
          <p:nvPr/>
        </p:nvSpPr>
        <p:spPr>
          <a:xfrm>
            <a:off x="2564060" y="4756150"/>
            <a:ext cx="6729538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partTimeStudent(</a:t>
            </a:r>
            <a:r>
              <a:rPr u="sng"/>
              <a:t>MID</a:t>
            </a:r>
            <a:r>
              <a:t>,percentage)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E/R Diagra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E/R Diagram</a:t>
            </a:r>
          </a:p>
        </p:txBody>
      </p:sp>
      <p:pic>
        <p:nvPicPr>
          <p:cNvPr id="12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7950" y="2184400"/>
            <a:ext cx="12788900" cy="6184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QL Tab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SQL Table</a:t>
            </a:r>
          </a:p>
        </p:txBody>
      </p:sp>
      <p:sp>
        <p:nvSpPr>
          <p:cNvPr id="189" name="CREATE TABLE partTimeStudent (…"/>
          <p:cNvSpPr txBox="1"/>
          <p:nvPr/>
        </p:nvSpPr>
        <p:spPr>
          <a:xfrm>
            <a:off x="2919660" y="3340100"/>
            <a:ext cx="6942932" cy="285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CREATE TABLE partTimeStudent (</a:t>
            </a:r>
          </a:p>
          <a:p>
            <a:pPr/>
            <a:r>
              <a:t>    MID CHAR(6),</a:t>
            </a:r>
          </a:p>
          <a:p>
            <a:pPr/>
            <a:r>
              <a:t>    percentage DECIMAL(2 , 2 ),</a:t>
            </a:r>
          </a:p>
          <a:p>
            <a:pPr/>
            <a:r>
              <a:t>    PRIMARY KEY (MID),</a:t>
            </a:r>
          </a:p>
          <a:p>
            <a:pPr/>
            <a:r>
              <a:t>    FOREIGN KEY (MID)</a:t>
            </a:r>
          </a:p>
          <a:p>
            <a:pPr/>
            <a:r>
              <a:t>        REFERENCES student (MID)</a:t>
            </a:r>
          </a:p>
          <a:p>
            <a:pPr/>
            <a:r>
              <a:t>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chem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Schemata</a:t>
            </a:r>
          </a:p>
        </p:txBody>
      </p:sp>
      <p:sp>
        <p:nvSpPr>
          <p:cNvPr id="126" name="Create a table for an entit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Create a table for an entity</a:t>
            </a:r>
          </a:p>
          <a:p>
            <a:pPr/>
            <a:r>
              <a:t>Attributes are properties</a:t>
            </a:r>
          </a:p>
          <a:p>
            <a:pPr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student(</a:t>
            </a:r>
            <a:r>
              <a:rPr u="sng"/>
              <a:t>MID</a:t>
            </a:r>
            <a:r>
              <a:t>, name, birthdate, email, phone)</a:t>
            </a:r>
          </a:p>
        </p:txBody>
      </p:sp>
      <p:pic>
        <p:nvPicPr>
          <p:cNvPr id="12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40300" y="5734050"/>
            <a:ext cx="4013200" cy="3073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QL Tab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SQL Table</a:t>
            </a:r>
          </a:p>
        </p:txBody>
      </p:sp>
      <p:pic>
        <p:nvPicPr>
          <p:cNvPr id="13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912100" y="5467350"/>
            <a:ext cx="4013200" cy="3073400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CREATE DATABASE marquette;…"/>
          <p:cNvSpPr txBox="1"/>
          <p:nvPr/>
        </p:nvSpPr>
        <p:spPr>
          <a:xfrm>
            <a:off x="1181100" y="2552700"/>
            <a:ext cx="6516142" cy="4038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CREATE DATABASE marquette;</a:t>
            </a:r>
          </a:p>
          <a:p>
            <a:pPr/>
            <a:r>
              <a:t>USE marquette;</a:t>
            </a:r>
          </a:p>
          <a:p>
            <a:pPr/>
          </a:p>
          <a:p>
            <a:pPr/>
            <a:r>
              <a:t>CREATE TABLE student (</a:t>
            </a:r>
          </a:p>
          <a:p>
            <a:pPr/>
            <a:r>
              <a:t>    MID CHAR(12),</a:t>
            </a:r>
          </a:p>
          <a:p>
            <a:pPr/>
            <a:r>
              <a:t>    birthdate DATE,</a:t>
            </a:r>
          </a:p>
          <a:p>
            <a:pPr/>
            <a:r>
              <a:t>    email CHAR(64)   NOT NULL,</a:t>
            </a:r>
          </a:p>
          <a:p>
            <a:pPr/>
            <a:r>
              <a:t>    name VARCHAR(64) NOT NULL,</a:t>
            </a:r>
          </a:p>
          <a:p>
            <a:pPr/>
            <a:r>
              <a:t>    PRIMARY KEY (MID)</a:t>
            </a:r>
          </a:p>
          <a:p>
            <a:pPr/>
            <a:r>
              <a:t>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chem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Schemata</a:t>
            </a:r>
          </a:p>
        </p:txBody>
      </p:sp>
      <p:sp>
        <p:nvSpPr>
          <p:cNvPr id="134" name="faculty(MID, name, position)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faculty(</a:t>
            </a:r>
            <a:r>
              <a:rPr u="sng"/>
              <a:t>MID</a:t>
            </a:r>
            <a:r>
              <a:t>, name, position)</a:t>
            </a:r>
          </a:p>
        </p:txBody>
      </p:sp>
      <p:pic>
        <p:nvPicPr>
          <p:cNvPr id="13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31200" y="1333500"/>
            <a:ext cx="3721100" cy="2565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QL Tab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SQL Table</a:t>
            </a:r>
          </a:p>
        </p:txBody>
      </p:sp>
      <p:pic>
        <p:nvPicPr>
          <p:cNvPr id="13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9550" y="2311400"/>
            <a:ext cx="3721100" cy="2565400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CREATE TABLE faculty (…"/>
          <p:cNvSpPr txBox="1"/>
          <p:nvPr/>
        </p:nvSpPr>
        <p:spPr>
          <a:xfrm>
            <a:off x="952500" y="5270500"/>
            <a:ext cx="7156326" cy="207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CREATE TABLE faculty (</a:t>
            </a:r>
          </a:p>
          <a:p>
            <a:pPr/>
            <a:r>
              <a:t>    MID CHAR(12),</a:t>
            </a:r>
          </a:p>
          <a:p>
            <a:pPr/>
            <a:r>
              <a:t>    name VARCHAR(64) NOT NULL,</a:t>
            </a:r>
          </a:p>
          <a:p>
            <a:pPr/>
            <a:r>
              <a:t>    position VARCHAR(32) NOT NULL</a:t>
            </a:r>
          </a:p>
          <a:p>
            <a:pPr/>
            <a:r>
              <a:t>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chem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Schemata</a:t>
            </a:r>
          </a:p>
        </p:txBody>
      </p:sp>
      <p:sp>
        <p:nvSpPr>
          <p:cNvPr id="142" name="Relationship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Relationships:</a:t>
            </a:r>
          </a:p>
          <a:p>
            <a:pPr lvl="1"/>
            <a:r>
              <a:t>Create a table for the relationship set. </a:t>
            </a:r>
          </a:p>
          <a:p>
            <a:pPr lvl="1"/>
            <a:r>
              <a:t>Add all primary keys of the participating entity sets as fields of the table. </a:t>
            </a:r>
          </a:p>
          <a:p>
            <a:pPr lvl="1"/>
            <a:r>
              <a:t>Add a field for each attribute of the relationship. </a:t>
            </a:r>
            <a:br/>
            <a:r>
              <a:t>Declare a primary key using the key fields from the source entity set only. </a:t>
            </a:r>
          </a:p>
          <a:p>
            <a:pPr lvl="1"/>
            <a:r>
              <a:t>Declare foreign key constraints for all the fields from the source and target entity sets.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chemat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Schemata</a:t>
            </a:r>
          </a:p>
        </p:txBody>
      </p:sp>
      <p:pic>
        <p:nvPicPr>
          <p:cNvPr id="14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68600" y="2413000"/>
            <a:ext cx="7467600" cy="2095500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department(name)"/>
          <p:cNvSpPr txBox="1"/>
          <p:nvPr/>
        </p:nvSpPr>
        <p:spPr>
          <a:xfrm>
            <a:off x="2768600" y="4749800"/>
            <a:ext cx="352861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department(</a:t>
            </a:r>
            <a:r>
              <a:rPr u="sng"/>
              <a:t>name</a:t>
            </a:r>
            <a:r>
              <a:t>)</a:t>
            </a:r>
          </a:p>
        </p:txBody>
      </p:sp>
      <p:sp>
        <p:nvSpPr>
          <p:cNvPr id="147" name="faculty(MID, name, position)"/>
          <p:cNvSpPr txBox="1"/>
          <p:nvPr/>
        </p:nvSpPr>
        <p:spPr>
          <a:xfrm>
            <a:off x="2768600" y="5245100"/>
            <a:ext cx="6089353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faculty(</a:t>
            </a:r>
            <a:r>
              <a:rPr u="sng"/>
              <a:t>MID</a:t>
            </a:r>
            <a:r>
              <a:t>, name, position)</a:t>
            </a:r>
          </a:p>
        </p:txBody>
      </p:sp>
      <p:sp>
        <p:nvSpPr>
          <p:cNvPr id="148" name="belongsTo(MID, departmentName)"/>
          <p:cNvSpPr txBox="1"/>
          <p:nvPr/>
        </p:nvSpPr>
        <p:spPr>
          <a:xfrm>
            <a:off x="2768600" y="5740400"/>
            <a:ext cx="6516142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belongsTo(MID, departmentName)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QL Tab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SQL Table</a:t>
            </a:r>
          </a:p>
        </p:txBody>
      </p:sp>
      <p:sp>
        <p:nvSpPr>
          <p:cNvPr id="151" name="CREATE TABLE department (…"/>
          <p:cNvSpPr txBox="1"/>
          <p:nvPr/>
        </p:nvSpPr>
        <p:spPr>
          <a:xfrm>
            <a:off x="1243260" y="2520949"/>
            <a:ext cx="8650090" cy="600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CREATE TABLE department (</a:t>
            </a:r>
          </a:p>
          <a:p>
            <a:pPr/>
            <a:r>
              <a:t>    name VARCHAR(32),</a:t>
            </a:r>
          </a:p>
          <a:p>
            <a:pPr/>
            <a:r>
              <a:t>    PRIMARY KEY (name)</a:t>
            </a:r>
          </a:p>
          <a:p>
            <a:pPr/>
            <a:r>
              <a:t>);</a:t>
            </a:r>
          </a:p>
          <a:p>
            <a:pPr/>
          </a:p>
          <a:p>
            <a:pPr/>
            <a:r>
              <a:t>CREATE TABLE belongsTo (</a:t>
            </a:r>
          </a:p>
          <a:p>
            <a:pPr/>
            <a:r>
              <a:t>    MID CHAR(12),</a:t>
            </a:r>
          </a:p>
          <a:p>
            <a:pPr/>
            <a:r>
              <a:t>    departmentName VARCHAR(32) NOT NULL,</a:t>
            </a:r>
          </a:p>
          <a:p>
            <a:pPr/>
            <a:r>
              <a:t>    PRIMARY KEY (MID),</a:t>
            </a:r>
          </a:p>
          <a:p>
            <a:pPr/>
            <a:r>
              <a:t>    CONSTRAINT fk_fac_depname</a:t>
            </a:r>
          </a:p>
          <a:p>
            <a:pPr/>
            <a:r>
              <a:t>    FOREIGN KEY (departmentName)</a:t>
            </a:r>
          </a:p>
          <a:p>
            <a:pPr/>
            <a:r>
              <a:t>        REFERENCES department (name)</a:t>
            </a:r>
          </a:p>
          <a:p>
            <a:pPr/>
            <a:r>
              <a:t>        ON UPDATE CASCADE</a:t>
            </a:r>
          </a:p>
          <a:p>
            <a:pPr/>
            <a:r>
              <a:t>        ON DELETE CASCADE</a:t>
            </a:r>
          </a:p>
          <a:p>
            <a:pPr/>
            <a:r>
              <a:t>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