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onstraints and Trigger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and Triggers</a:t>
            </a:r>
          </a:p>
        </p:txBody>
      </p:sp>
      <p:sp>
        <p:nvSpPr>
          <p:cNvPr id="120" name="Databases 2020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Databases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onstraints on Attribu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543305">
              <a:defRPr sz="7440"/>
            </a:lvl1pPr>
          </a:lstStyle>
          <a:p>
            <a:pPr/>
            <a:r>
              <a:t>Constraints on Attributes</a:t>
            </a:r>
          </a:p>
        </p:txBody>
      </p:sp>
      <p:sp>
        <p:nvSpPr>
          <p:cNvPr id="152" name="NOT NULL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NOT NULL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onstraints on Attribu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543305">
              <a:defRPr sz="7440"/>
            </a:lvl1pPr>
          </a:lstStyle>
          <a:p>
            <a:pPr/>
            <a:r>
              <a:t>Constraints on Attributes</a:t>
            </a:r>
          </a:p>
        </p:txBody>
      </p:sp>
      <p:sp>
        <p:nvSpPr>
          <p:cNvPr id="155" name="CHEC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CHECK</a:t>
            </a:r>
          </a:p>
          <a:p>
            <a:pPr lvl="1"/>
            <a:r>
              <a:t>Enforces conditions on an attribute</a:t>
            </a:r>
          </a:p>
        </p:txBody>
      </p:sp>
      <p:sp>
        <p:nvSpPr>
          <p:cNvPr id="156" name="CREATE TABLE movieExec (…"/>
          <p:cNvSpPr txBox="1"/>
          <p:nvPr/>
        </p:nvSpPr>
        <p:spPr>
          <a:xfrm>
            <a:off x="1821842" y="4317999"/>
            <a:ext cx="8863485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TABLE movieExec (</a:t>
            </a:r>
          </a:p>
          <a:p>
            <a:pPr/>
            <a:r>
              <a:t>   name CHAR(30) PRIMARY KEY,</a:t>
            </a:r>
          </a:p>
          <a:p>
            <a:pPr/>
            <a:r>
              <a:t>   address VARCHAR(255),</a:t>
            </a:r>
          </a:p>
          <a:p>
            <a:pPr/>
            <a:r>
              <a:t>   presC# INT REFERENCES MovieExec(cert#)</a:t>
            </a:r>
          </a:p>
          <a:p>
            <a:pPr/>
            <a:r>
              <a:t>              CHECK(presC# &gt;= 100000</a:t>
            </a:r>
          </a:p>
          <a:p>
            <a:pPr/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onstraints on Attribu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543305">
              <a:defRPr sz="7440"/>
            </a:lvl1pPr>
          </a:lstStyle>
          <a:p>
            <a:pPr/>
            <a:r>
              <a:t>Constraints on Attributes</a:t>
            </a:r>
          </a:p>
        </p:txBody>
      </p:sp>
      <p:sp>
        <p:nvSpPr>
          <p:cNvPr id="159" name="CREATE TABLE movieStar(…"/>
          <p:cNvSpPr txBox="1"/>
          <p:nvPr/>
        </p:nvSpPr>
        <p:spPr>
          <a:xfrm>
            <a:off x="2335460" y="3213099"/>
            <a:ext cx="8650090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TABLE movieStar(</a:t>
            </a:r>
          </a:p>
          <a:p>
            <a:pPr/>
            <a:r>
              <a:t>   name VARCHAR(255) PRIMARY KEY;</a:t>
            </a:r>
          </a:p>
          <a:p>
            <a:pPr/>
            <a:r>
              <a:t>   address VARCHAR(255);</a:t>
            </a:r>
          </a:p>
          <a:p>
            <a:pPr/>
            <a:r>
              <a:t>   gender CHAR(1)</a:t>
            </a:r>
          </a:p>
          <a:p>
            <a:pPr/>
            <a:r>
              <a:t>        CHECK(gender IN ('F', 'M', 'X'))</a:t>
            </a:r>
          </a:p>
          <a:p>
            <a:pPr/>
            <a:r>
              <a:t>);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onstraints on Attribu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543305">
              <a:defRPr sz="7440"/>
            </a:lvl1pPr>
          </a:lstStyle>
          <a:p>
            <a:pPr/>
            <a:r>
              <a:t>Constraints on Attributes</a:t>
            </a:r>
          </a:p>
        </p:txBody>
      </p:sp>
      <p:sp>
        <p:nvSpPr>
          <p:cNvPr id="162" name="Checks cannot be used to replace foreign key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Checks cannot be used to replace foreign keys</a:t>
            </a:r>
          </a:p>
          <a:p>
            <a:pPr/>
          </a:p>
          <a:p>
            <a:pPr/>
          </a:p>
          <a:p>
            <a:pPr/>
          </a:p>
          <a:p>
            <a:pPr lvl="1"/>
            <a:r>
              <a:t>The check is only executed by the time the tuple is inserted or changed</a:t>
            </a:r>
          </a:p>
          <a:p>
            <a:pPr lvl="1"/>
            <a:r>
              <a:t>If movieExec changes, our table is NOT updated</a:t>
            </a:r>
          </a:p>
          <a:p>
            <a:pPr lvl="1"/>
            <a:r>
              <a:t>Also, NULL values would be rejected</a:t>
            </a:r>
          </a:p>
        </p:txBody>
      </p:sp>
      <p:sp>
        <p:nvSpPr>
          <p:cNvPr id="163" name="……"/>
          <p:cNvSpPr txBox="1"/>
          <p:nvPr/>
        </p:nvSpPr>
        <p:spPr>
          <a:xfrm>
            <a:off x="1857263" y="3428999"/>
            <a:ext cx="9290274" cy="167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…</a:t>
            </a:r>
          </a:p>
          <a:p>
            <a:pPr/>
            <a:r>
              <a:t>presC# INT CHECK</a:t>
            </a:r>
          </a:p>
          <a:p>
            <a:pPr/>
            <a:r>
              <a:t>   (presC# IN (SELECT cert# FROM movieExec)</a:t>
            </a:r>
          </a:p>
          <a:p>
            <a:pPr/>
            <a:r>
              <a:t>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onstraints on Tu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on Tuples</a:t>
            </a:r>
          </a:p>
        </p:txBody>
      </p:sp>
      <p:sp>
        <p:nvSpPr>
          <p:cNvPr id="166" name="Tuple based checks are executed on Insertion and on Updat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Tuple based checks are executed on Insertion and on Update</a:t>
            </a:r>
          </a:p>
          <a:p>
            <a:pPr lvl="1"/>
            <a:r>
              <a:t>Checks do not trigger checks for relations mentioned in checks</a:t>
            </a:r>
          </a:p>
        </p:txBody>
      </p:sp>
      <p:sp>
        <p:nvSpPr>
          <p:cNvPr id="167" name="CREATE TABLE movieStar(…"/>
          <p:cNvSpPr txBox="1"/>
          <p:nvPr/>
        </p:nvSpPr>
        <p:spPr>
          <a:xfrm>
            <a:off x="1537171" y="5448300"/>
            <a:ext cx="9930458" cy="285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TABLE movieStar(</a:t>
            </a:r>
          </a:p>
          <a:p>
            <a:pPr/>
            <a:r>
              <a:t>   name CHAR(30) PRIMARY KEY,</a:t>
            </a:r>
          </a:p>
          <a:p>
            <a:pPr/>
            <a:r>
              <a:t>   address VARCHAR(255),</a:t>
            </a:r>
          </a:p>
          <a:p>
            <a:pPr/>
            <a:r>
              <a:t>   gender CHAR(1),</a:t>
            </a:r>
          </a:p>
          <a:p>
            <a:pPr/>
            <a:r>
              <a:t>   birthdate DATE,</a:t>
            </a:r>
          </a:p>
          <a:p>
            <a:pPr/>
            <a:r>
              <a:t>   CHECK(gender = 'F' OR name NOT LIKE 'Ms.%')</a:t>
            </a:r>
          </a:p>
          <a:p>
            <a:pPr/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onstraints on Tu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on Tuples</a:t>
            </a:r>
          </a:p>
        </p:txBody>
      </p:sp>
      <p:sp>
        <p:nvSpPr>
          <p:cNvPr id="170" name="Attribute based checks are executed whe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Attribute based checks are executed when</a:t>
            </a:r>
          </a:p>
          <a:p>
            <a:pPr lvl="1"/>
            <a:r>
              <a:t>Attribute is changed</a:t>
            </a:r>
          </a:p>
          <a:p>
            <a:pPr lvl="1"/>
            <a:r>
              <a:t>Tuple inserted</a:t>
            </a:r>
          </a:p>
          <a:p>
            <a:pPr/>
            <a:r>
              <a:t>Tuple based checks are executed when</a:t>
            </a:r>
          </a:p>
          <a:p>
            <a:pPr lvl="1"/>
            <a:r>
              <a:t>Tuple changes</a:t>
            </a:r>
          </a:p>
          <a:p>
            <a:pPr lvl="1"/>
            <a:r>
              <a:t>Tuple inserted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onstraint Modific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Constraint Modifications</a:t>
            </a:r>
          </a:p>
        </p:txBody>
      </p:sp>
      <p:sp>
        <p:nvSpPr>
          <p:cNvPr id="173" name="You should give your constraints nam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should give your constraints names</a:t>
            </a:r>
          </a:p>
          <a:p>
            <a:pPr lvl="1"/>
            <a:r>
              <a:t>Helps with error messages</a:t>
            </a:r>
          </a:p>
          <a:p>
            <a:pPr lvl="1"/>
            <a:r>
              <a:t>Used for changing constraints</a:t>
            </a:r>
          </a:p>
        </p:txBody>
      </p:sp>
      <p:sp>
        <p:nvSpPr>
          <p:cNvPr id="174" name="name CHAR(30) CONSTRAINT nameIsKey PRIMARY KEY…"/>
          <p:cNvSpPr txBox="1"/>
          <p:nvPr/>
        </p:nvSpPr>
        <p:spPr>
          <a:xfrm>
            <a:off x="1537171" y="4895849"/>
            <a:ext cx="9930458" cy="167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name CHAR(30) CONSTRAINT nameIsKey PRIMARY KEY</a:t>
            </a:r>
          </a:p>
          <a:p>
            <a:pPr/>
          </a:p>
          <a:p>
            <a:pPr/>
            <a:r>
              <a:t>CONSTRAINT rightTitle</a:t>
            </a:r>
          </a:p>
          <a:p>
            <a:pPr/>
            <a:r>
              <a:t>    CHECK(gender = 'F' OR name not like 'Ms.%'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onstraint Modific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Constraint Modifications</a:t>
            </a:r>
          </a:p>
        </p:txBody>
      </p:sp>
      <p:sp>
        <p:nvSpPr>
          <p:cNvPr id="177" name="Dropping constrai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Dropping constraints</a:t>
            </a:r>
          </a:p>
          <a:p>
            <a:pPr lvl="1"/>
            <a:r>
              <a:t>Use ALTER table</a:t>
            </a:r>
          </a:p>
        </p:txBody>
      </p:sp>
      <p:sp>
        <p:nvSpPr>
          <p:cNvPr id="178" name="ALTER TABLE movieStar DROP CONSTRAINT nameIsKey;…"/>
          <p:cNvSpPr txBox="1"/>
          <p:nvPr/>
        </p:nvSpPr>
        <p:spPr>
          <a:xfrm>
            <a:off x="952500" y="4038599"/>
            <a:ext cx="10357247" cy="167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ALTER TABLE movieStar DROP CONSTRAINT nameIsKey;</a:t>
            </a:r>
          </a:p>
          <a:p>
            <a:pPr/>
          </a:p>
          <a:p>
            <a:pPr/>
            <a:r>
              <a:t>ALTER TABLE movieStar ADD CONSTRAINT </a:t>
            </a:r>
          </a:p>
          <a:p>
            <a:pPr/>
            <a:r>
              <a:t>              nameIsKey PRIMARY KEY(name)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Asser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Assertions</a:t>
            </a:r>
          </a:p>
        </p:txBody>
      </p:sp>
      <p:sp>
        <p:nvSpPr>
          <p:cNvPr id="181" name="Asser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Assertion:</a:t>
            </a:r>
          </a:p>
          <a:p>
            <a:pPr lvl="1"/>
            <a:r>
              <a:t>A boolean valued SQL expression that must be true at all times</a:t>
            </a:r>
          </a:p>
          <a:p>
            <a:pPr/>
            <a:r>
              <a:t>Trigger:</a:t>
            </a:r>
          </a:p>
          <a:p>
            <a:pPr lvl="1"/>
            <a:r>
              <a:t>Series of actions associated with certain events and triggered by them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Asser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Assertion</a:t>
            </a:r>
          </a:p>
        </p:txBody>
      </p:sp>
      <p:sp>
        <p:nvSpPr>
          <p:cNvPr id="184" name="Creating asser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Creating assertions</a:t>
            </a:r>
          </a:p>
          <a:p>
            <a:pPr/>
          </a:p>
          <a:p>
            <a:pPr/>
          </a:p>
          <a:p>
            <a:pPr/>
            <a:r>
              <a:t>Should be true when you call it, unless the assertion is deferred</a:t>
            </a:r>
          </a:p>
        </p:txBody>
      </p:sp>
      <p:sp>
        <p:nvSpPr>
          <p:cNvPr id="185" name="CREATE ASSERTION &lt;name&gt; CHECK (&lt;condition&gt;)"/>
          <p:cNvSpPr txBox="1"/>
          <p:nvPr/>
        </p:nvSpPr>
        <p:spPr>
          <a:xfrm>
            <a:off x="1857263" y="3784600"/>
            <a:ext cx="9290274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ASSERTION &lt;name&gt; CHECK (&lt;condition&gt;)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Keys and Foreign Ke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Keys and Foreign Keys</a:t>
            </a:r>
          </a:p>
        </p:txBody>
      </p:sp>
      <p:sp>
        <p:nvSpPr>
          <p:cNvPr id="123" name="SQL Primary Key declar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SQL Primary Key declaration</a:t>
            </a:r>
          </a:p>
          <a:p>
            <a:pPr lvl="1"/>
            <a:r>
              <a:t>Equivalent to NOT NULL and UNIQUE</a:t>
            </a:r>
          </a:p>
          <a:p>
            <a:pPr lvl="1"/>
            <a:r>
              <a:t>Creates an index, so lookup with key are faster</a:t>
            </a:r>
          </a:p>
          <a:p>
            <a:pPr/>
            <a:r>
              <a:t>SQL Foreign Key declaration</a:t>
            </a:r>
          </a:p>
          <a:p>
            <a:pPr lvl="1"/>
            <a:r>
              <a:t>Insures that a value in a foreign table exists</a:t>
            </a:r>
          </a:p>
          <a:p>
            <a:pPr lvl="1"/>
            <a:r>
              <a:t>That value must be declared UNIQUE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Asser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Assertion</a:t>
            </a:r>
          </a:p>
        </p:txBody>
      </p:sp>
      <p:sp>
        <p:nvSpPr>
          <p:cNvPr id="188" name="Formulating asser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Formulating assertions</a:t>
            </a:r>
          </a:p>
          <a:p>
            <a:pPr lvl="1"/>
            <a:r>
              <a:t>Unlike checks, assertions need to specify the relation</a:t>
            </a:r>
          </a:p>
        </p:txBody>
      </p:sp>
      <p:sp>
        <p:nvSpPr>
          <p:cNvPr id="189" name="movieExec(name, address, cert#, netWorth)…"/>
          <p:cNvSpPr txBox="1"/>
          <p:nvPr/>
        </p:nvSpPr>
        <p:spPr>
          <a:xfrm>
            <a:off x="1903660" y="4184650"/>
            <a:ext cx="8863485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movieExec(name, address, cert#, netWorth)</a:t>
            </a:r>
          </a:p>
          <a:p>
            <a:pPr/>
            <a:r>
              <a:t>studio(name, address, presC#</a:t>
            </a:r>
          </a:p>
        </p:txBody>
      </p:sp>
      <p:sp>
        <p:nvSpPr>
          <p:cNvPr id="190" name="CREATE ASSOCIATION richPres CHECK(…"/>
          <p:cNvSpPr txBox="1"/>
          <p:nvPr/>
        </p:nvSpPr>
        <p:spPr>
          <a:xfrm>
            <a:off x="952500" y="5734050"/>
            <a:ext cx="10583342" cy="2870200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CREATE ASSOCIATION richPres CHECK(</a:t>
            </a:r>
          </a:p>
          <a:p>
            <a:pPr/>
            <a:r>
              <a:t>   (NOT EXISTS</a:t>
            </a:r>
          </a:p>
          <a:p>
            <a:pPr/>
            <a:r>
              <a:t>       (SELECT studio.name</a:t>
            </a:r>
          </a:p>
          <a:p>
            <a:pPr/>
            <a:r>
              <a:t>        FROM studio, movieExec</a:t>
            </a:r>
          </a:p>
          <a:p>
            <a:pPr/>
            <a:r>
              <a:t>        WHERE presC# = cert# AND netWorth&lt;1000000</a:t>
            </a:r>
          </a:p>
          <a:p>
            <a:pPr/>
            <a:r>
              <a:t>       )</a:t>
            </a:r>
          </a:p>
          <a:p>
            <a:pPr/>
            <a:r>
              <a:t>   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Asser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Assertion</a:t>
            </a:r>
          </a:p>
        </p:txBody>
      </p:sp>
      <p:sp>
        <p:nvSpPr>
          <p:cNvPr id="193" name="Formulating asser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Formulating assertions</a:t>
            </a:r>
          </a:p>
          <a:p>
            <a:pPr lvl="1"/>
            <a:r>
              <a:t>All studios can only produce &lt;10000 minutes of movies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Asser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Assertion</a:t>
            </a:r>
          </a:p>
        </p:txBody>
      </p:sp>
      <p:sp>
        <p:nvSpPr>
          <p:cNvPr id="196" name="CREATE ASSERTION sumLength CHECK…"/>
          <p:cNvSpPr txBox="1"/>
          <p:nvPr/>
        </p:nvSpPr>
        <p:spPr>
          <a:xfrm>
            <a:off x="2424360" y="3251200"/>
            <a:ext cx="7156327" cy="325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ASSERTION sumLength CHECK </a:t>
            </a:r>
          </a:p>
          <a:p>
            <a:pPr/>
            <a:r>
              <a:t>   (10000 &gt;= ALL</a:t>
            </a:r>
          </a:p>
          <a:p>
            <a:pPr/>
            <a:r>
              <a:t>         (SELECT SUM(length)</a:t>
            </a:r>
          </a:p>
          <a:p>
            <a:pPr/>
            <a:r>
              <a:t>          FROM movies</a:t>
            </a:r>
          </a:p>
          <a:p>
            <a:pPr lvl="3"/>
            <a:r>
              <a:t>       GROUP BY studioName</a:t>
            </a:r>
          </a:p>
          <a:p>
            <a:pPr lvl="3"/>
            <a:r>
              <a:t>      )</a:t>
            </a:r>
          </a:p>
          <a:p>
            <a:pPr lvl="3"/>
            <a:r>
              <a:t>);</a:t>
            </a:r>
          </a:p>
          <a:p>
            <a:pPr/>
            <a:r>
              <a:t>  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Asser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Assertion</a:t>
            </a:r>
          </a:p>
        </p:txBody>
      </p:sp>
      <p:sp>
        <p:nvSpPr>
          <p:cNvPr id="199" name="Assertions are always checked when there is a change in the databa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Assertions are always checked when there is a change in the database</a:t>
            </a:r>
          </a:p>
          <a:p>
            <a:pPr/>
            <a:r>
              <a:t>Constraints for a tuple are only checked when a tuple is updated or inserted</a:t>
            </a:r>
          </a:p>
          <a:p>
            <a:pPr lvl="1"/>
            <a:r>
              <a:t>Therefore, making the previous assertion a check has a different meaning:</a:t>
            </a:r>
          </a:p>
        </p:txBody>
      </p:sp>
      <p:sp>
        <p:nvSpPr>
          <p:cNvPr id="200" name="ALTER TABLE movies ADD CONSTRAINT…"/>
          <p:cNvSpPr txBox="1"/>
          <p:nvPr/>
        </p:nvSpPr>
        <p:spPr>
          <a:xfrm>
            <a:off x="2932360" y="7073899"/>
            <a:ext cx="7301131" cy="175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300"/>
            </a:pPr>
            <a:r>
              <a:t>ALTER TABLE movies ADD CONSTRAINT</a:t>
            </a:r>
          </a:p>
          <a:p>
            <a:pPr>
              <a:defRPr sz="2300"/>
            </a:pPr>
            <a:r>
              <a:t>    maxLength CHECK (10000 &gt;= ALL</a:t>
            </a:r>
          </a:p>
          <a:p>
            <a:pPr>
              <a:defRPr sz="2300"/>
            </a:pPr>
            <a:r>
              <a:t>         (SELECT SUM(length) FROM movies </a:t>
            </a:r>
          </a:p>
          <a:p>
            <a:pPr>
              <a:defRPr sz="2300"/>
            </a:pPr>
            <a:r>
              <a:t>            GROUP BY studioName)</a:t>
            </a:r>
          </a:p>
          <a:p>
            <a:pPr>
              <a:defRPr sz="2300"/>
            </a:pPr>
            <a:r>
              <a:t>    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Asser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Assertion</a:t>
            </a:r>
          </a:p>
        </p:txBody>
      </p:sp>
      <p:sp>
        <p:nvSpPr>
          <p:cNvPr id="203" name="Dropping assertion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Dropping assertions</a:t>
            </a:r>
          </a:p>
        </p:txBody>
      </p:sp>
      <p:sp>
        <p:nvSpPr>
          <p:cNvPr id="204" name="DROP ASSERTION sumLength"/>
          <p:cNvSpPr txBox="1"/>
          <p:nvPr/>
        </p:nvSpPr>
        <p:spPr>
          <a:xfrm>
            <a:off x="1979860" y="4191000"/>
            <a:ext cx="5449169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DROP ASSERTION sumLength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rigg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Triggers</a:t>
            </a:r>
          </a:p>
        </p:txBody>
      </p:sp>
      <p:sp>
        <p:nvSpPr>
          <p:cNvPr id="207" name="A Trigger is awakened at certain ev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Trigger is awakened at certain events</a:t>
            </a:r>
          </a:p>
          <a:p>
            <a:pPr lvl="1"/>
            <a:r>
              <a:t>insert, delete, updates to a particular relation</a:t>
            </a:r>
          </a:p>
          <a:p>
            <a:pPr/>
            <a:r>
              <a:t>A Trigger then tests a condition.</a:t>
            </a:r>
          </a:p>
          <a:p>
            <a:pPr lvl="1"/>
            <a:r>
              <a:t>If condition is false, nothing more happens</a:t>
            </a:r>
          </a:p>
          <a:p>
            <a:pPr lvl="1"/>
            <a:r>
              <a:t>Otherwise: The action associated with trigger is executed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rigg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Triggers</a:t>
            </a:r>
          </a:p>
        </p:txBody>
      </p:sp>
      <p:sp>
        <p:nvSpPr>
          <p:cNvPr id="210" name="Trigger's condition and action executed either 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Trigger's condition and action executed either :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state of DB before the triggering event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state of DB after the triggering event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Condition and action can refer to both the new and the old values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Update events can be limited to certain attribute(s)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Trigger can execute 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once for each modified tuple — </a:t>
            </a:r>
            <a:r>
              <a:rPr i="1"/>
              <a:t>row-level trigger</a:t>
            </a:r>
            <a:endParaRPr i="1"/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once for all tuples changed — </a:t>
            </a:r>
            <a:r>
              <a:rPr i="1"/>
              <a:t>statement level trigger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rigg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Triggers</a:t>
            </a:r>
          </a:p>
        </p:txBody>
      </p:sp>
      <p:sp>
        <p:nvSpPr>
          <p:cNvPr id="213" name="Exampl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</p:txBody>
      </p:sp>
      <p:sp>
        <p:nvSpPr>
          <p:cNvPr id="214" name="CREATE TRIGGER netWorthTrigger…"/>
          <p:cNvSpPr txBox="1"/>
          <p:nvPr/>
        </p:nvSpPr>
        <p:spPr>
          <a:xfrm>
            <a:off x="1332160" y="3486149"/>
            <a:ext cx="9503669" cy="403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CREATE TRIGGER netWorthTrigger</a:t>
            </a:r>
          </a:p>
          <a:p>
            <a:pPr/>
            <a:r>
              <a:t>AFTER UPDATE OF netWorth ON movieExec</a:t>
            </a:r>
          </a:p>
          <a:p>
            <a:pPr/>
            <a:r>
              <a:t>REFERENCING</a:t>
            </a:r>
          </a:p>
          <a:p>
            <a:pPr lvl="1"/>
            <a:r>
              <a:t>  OLD ROW AS OldTuple,</a:t>
            </a:r>
          </a:p>
          <a:p>
            <a:pPr lvl="1"/>
            <a:r>
              <a:t>  NEW ROW AS NewTuple</a:t>
            </a:r>
          </a:p>
          <a:p>
            <a:pPr/>
            <a:r>
              <a:t>FOR EACH ROW</a:t>
            </a:r>
          </a:p>
          <a:p>
            <a:pPr/>
            <a:r>
              <a:t>WHEN (OldTuple.netWorth &gt; NewTuple.netWorth)</a:t>
            </a:r>
          </a:p>
          <a:p>
            <a:pPr/>
            <a:r>
              <a:t>   UPDATE movieExec</a:t>
            </a:r>
          </a:p>
          <a:p>
            <a:pPr/>
            <a:r>
              <a:t>   SET netWorth = OldTuple.netWorth</a:t>
            </a:r>
          </a:p>
          <a:p>
            <a:pPr/>
            <a:r>
              <a:t>   WHERE cert# = NewTuple.cert#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rigg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Triggers</a:t>
            </a:r>
          </a:p>
        </p:txBody>
      </p:sp>
      <p:sp>
        <p:nvSpPr>
          <p:cNvPr id="217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rigg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Triggers</a:t>
            </a:r>
          </a:p>
        </p:txBody>
      </p:sp>
      <p:sp>
        <p:nvSpPr>
          <p:cNvPr id="220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Keys and Foreign Ke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Keys and Foreign Keys</a:t>
            </a:r>
          </a:p>
        </p:txBody>
      </p:sp>
      <p:sp>
        <p:nvSpPr>
          <p:cNvPr id="126" name="Two declarations in SQL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Two declarations in SQL</a:t>
            </a:r>
          </a:p>
        </p:txBody>
      </p:sp>
      <p:sp>
        <p:nvSpPr>
          <p:cNvPr id="127" name="CREATE TABLE studio(…"/>
          <p:cNvSpPr txBox="1"/>
          <p:nvPr/>
        </p:nvSpPr>
        <p:spPr>
          <a:xfrm>
            <a:off x="1257300" y="4191000"/>
            <a:ext cx="9122495" cy="2070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CREATE TABLE studio(</a:t>
            </a:r>
          </a:p>
          <a:p>
            <a:pPr lvl="3"/>
            <a:r>
              <a:t>name CHAR(30) PRIMARY KEY,</a:t>
            </a:r>
          </a:p>
          <a:p>
            <a:pPr lvl="3"/>
            <a:r>
              <a:t>address VARCHAR(255), </a:t>
            </a:r>
          </a:p>
          <a:p>
            <a:pPr lvl="3"/>
            <a:r>
              <a:t>presC#  INT REFERENCES MovieExec(cert#)</a:t>
            </a:r>
          </a:p>
          <a:p>
            <a:pPr/>
            <a:r>
              <a:t>);</a:t>
            </a:r>
          </a:p>
        </p:txBody>
      </p:sp>
      <p:sp>
        <p:nvSpPr>
          <p:cNvPr id="128" name="CREATE TABLE studio(…"/>
          <p:cNvSpPr txBox="1"/>
          <p:nvPr/>
        </p:nvSpPr>
        <p:spPr>
          <a:xfrm>
            <a:off x="1257300" y="6438900"/>
            <a:ext cx="11043047" cy="246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CREATE TABLE studio(</a:t>
            </a:r>
          </a:p>
          <a:p>
            <a:pPr lvl="3"/>
            <a:r>
              <a:t>name CHAR(30) PRIMARY KEY,</a:t>
            </a:r>
          </a:p>
          <a:p>
            <a:pPr lvl="3"/>
            <a:r>
              <a:t>address VARCHAR(255), </a:t>
            </a:r>
          </a:p>
          <a:p>
            <a:pPr lvl="3"/>
            <a:r>
              <a:t>presC#  INT, </a:t>
            </a:r>
          </a:p>
          <a:p>
            <a:pPr lvl="3"/>
            <a:r>
              <a:t>FOREIGN KEY (presC#) REFERENCES MovieExec(cert#)</a:t>
            </a:r>
          </a:p>
          <a:p>
            <a:pPr/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rigg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Triggers</a:t>
            </a:r>
          </a:p>
        </p:txBody>
      </p:sp>
      <p:sp>
        <p:nvSpPr>
          <p:cNvPr id="223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rigg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Triggers</a:t>
            </a:r>
          </a:p>
        </p:txBody>
      </p:sp>
      <p:sp>
        <p:nvSpPr>
          <p:cNvPr id="226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rigg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Triggers</a:t>
            </a:r>
          </a:p>
        </p:txBody>
      </p:sp>
      <p:sp>
        <p:nvSpPr>
          <p:cNvPr id="229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Keys and Foreign Ke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Keys and Foreign Keys</a:t>
            </a:r>
          </a:p>
        </p:txBody>
      </p:sp>
      <p:sp>
        <p:nvSpPr>
          <p:cNvPr id="131" name="What happens if we try to insert into studio a president or change a presC# whose certificate number does not match a certificate number in movieExecs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happens if we try to insert into studio a president or change a presC# whose certificate number does </a:t>
            </a:r>
            <a:r>
              <a:rPr u="sng"/>
              <a:t>not</a:t>
            </a:r>
            <a:r>
              <a:t> match a certificate number in movieExecs?</a:t>
            </a:r>
          </a:p>
          <a:p>
            <a:pPr/>
            <a:r>
              <a:t>What happens if we delete a row from movieExecs or update a cert# in movieExecs</a:t>
            </a:r>
          </a:p>
          <a:p>
            <a:pPr lvl="1"/>
            <a:r>
              <a:t>(1) Reject modification.</a:t>
            </a:r>
          </a:p>
          <a:p>
            <a:pPr lvl="1"/>
            <a:r>
              <a:t>(2) Cascade operation</a:t>
            </a:r>
          </a:p>
          <a:p>
            <a:pPr lvl="1"/>
            <a:r>
              <a:t>(3) Set NULL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Keys and Foreign Ke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Keys and Foreign Keys</a:t>
            </a:r>
          </a:p>
        </p:txBody>
      </p:sp>
      <p:sp>
        <p:nvSpPr>
          <p:cNvPr id="134" name="CREATE TABLE studio (…"/>
          <p:cNvSpPr txBox="1"/>
          <p:nvPr/>
        </p:nvSpPr>
        <p:spPr>
          <a:xfrm>
            <a:off x="1624260" y="2362200"/>
            <a:ext cx="8909101" cy="285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TABLE studio (</a:t>
            </a:r>
          </a:p>
          <a:p>
            <a:pPr/>
            <a:r>
              <a:t>   name CHAR(30) PRIMARY KEY,</a:t>
            </a:r>
          </a:p>
          <a:p>
            <a:pPr lvl="3"/>
            <a:r>
              <a:t>address VARCHAR(255), </a:t>
            </a:r>
          </a:p>
          <a:p>
            <a:pPr lvl="3"/>
            <a:r>
              <a:t>presC# INT REFERENCES MovieExec(cert#)</a:t>
            </a:r>
          </a:p>
          <a:p>
            <a:pPr lvl="6"/>
            <a:r>
              <a:t>ON DELETE SET NULL</a:t>
            </a:r>
          </a:p>
          <a:p>
            <a:pPr lvl="6"/>
            <a:r>
              <a:t>ON UPDATE CASCADE</a:t>
            </a:r>
          </a:p>
          <a:p>
            <a:pPr/>
            <a:r>
              <a:t>);</a:t>
            </a:r>
          </a:p>
        </p:txBody>
      </p:sp>
      <p:sp>
        <p:nvSpPr>
          <p:cNvPr id="135" name="If we delete a movieExec tuple with a studio president, then the presC# value in studio is replaced by NULL…"/>
          <p:cNvSpPr txBox="1"/>
          <p:nvPr>
            <p:ph type="body" sz="half" idx="1"/>
          </p:nvPr>
        </p:nvSpPr>
        <p:spPr>
          <a:xfrm>
            <a:off x="952500" y="5557391"/>
            <a:ext cx="11099800" cy="3319909"/>
          </a:xfrm>
          <a:prstGeom prst="rect">
            <a:avLst/>
          </a:prstGeom>
        </p:spPr>
        <p:txBody>
          <a:bodyPr anchor="t"/>
          <a:lstStyle/>
          <a:p>
            <a:pPr/>
            <a:r>
              <a:t>If we delete a movieExec tuple with a studio president, then the presC# value in studio is replaced by NULL</a:t>
            </a:r>
          </a:p>
          <a:p>
            <a:pPr/>
            <a:r>
              <a:t>If we change a movieExec tuple with a studio president, then the presC# value gets changed as well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Keys and Foreign Ke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Keys and Foreign Keys</a:t>
            </a:r>
          </a:p>
        </p:txBody>
      </p:sp>
      <p:sp>
        <p:nvSpPr>
          <p:cNvPr id="138" name="A tuple with foreign key is &quot;dangling&quot; if the foreign key does not exi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tuple with foreign key is "dangling" if the foreign key does not exist</a:t>
            </a:r>
          </a:p>
          <a:p>
            <a:pPr/>
            <a:r>
              <a:t>Similarly, a tuple that does not participate in a join is called dangling.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Keys and Foreign Ke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Keys and Foreign Keys</a:t>
            </a:r>
          </a:p>
        </p:txBody>
      </p:sp>
      <p:sp>
        <p:nvSpPr>
          <p:cNvPr id="141" name="A table with a foreign key needs to be populated fir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8934" indent="-368934" defTabSz="484886">
              <a:spcBef>
                <a:spcPts val="1800"/>
              </a:spcBef>
              <a:defRPr sz="2656"/>
            </a:pPr>
            <a:r>
              <a:t>A table with a foreign key needs to be populated first</a:t>
            </a:r>
          </a:p>
          <a:p>
            <a:pPr marL="368934" indent="-368934" defTabSz="484886">
              <a:spcBef>
                <a:spcPts val="1800"/>
              </a:spcBef>
              <a:defRPr sz="2656"/>
            </a:pPr>
            <a:r>
              <a:t>But there are examples of circular references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To deal with them: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Make the two insertions part of a single transaction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Tells the DBMS to not check constraints until the transaction is finished</a:t>
            </a:r>
          </a:p>
          <a:p>
            <a:pPr lvl="3" marL="1475739" indent="-368934" defTabSz="484886">
              <a:spcBef>
                <a:spcPts val="1800"/>
              </a:spcBef>
              <a:defRPr sz="2656"/>
            </a:pPr>
            <a:r>
              <a:t>Can declare deferrable</a:t>
            </a:r>
          </a:p>
          <a:p>
            <a:pPr lvl="4" marL="1844675" indent="-368934" defTabSz="484886">
              <a:spcBef>
                <a:spcPts val="1800"/>
              </a:spcBef>
              <a:defRPr sz="2656"/>
            </a:pPr>
            <a:r>
              <a:t>INITIALLY DEFERRED — check just before a transaction commits</a:t>
            </a:r>
          </a:p>
          <a:p>
            <a:pPr lvl="4" marL="1844675" indent="-368934" defTabSz="484886">
              <a:spcBef>
                <a:spcPts val="1800"/>
              </a:spcBef>
              <a:defRPr sz="2656"/>
            </a:pPr>
            <a:r>
              <a:t>INITIALLY IMMEDIATE — check after each statement is executed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s and Foreign Ke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Keys and Foreign Keys</a:t>
            </a:r>
          </a:p>
        </p:txBody>
      </p:sp>
      <p:sp>
        <p:nvSpPr>
          <p:cNvPr id="144" name="CREATE TABLE studio (…"/>
          <p:cNvSpPr txBox="1"/>
          <p:nvPr/>
        </p:nvSpPr>
        <p:spPr>
          <a:xfrm>
            <a:off x="2754560" y="2774950"/>
            <a:ext cx="7583116" cy="285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TABLE studio (</a:t>
            </a:r>
          </a:p>
          <a:p>
            <a:pPr/>
            <a:r>
              <a:t>   name CHAR(30) PRIMARY KEY,</a:t>
            </a:r>
          </a:p>
          <a:p>
            <a:pPr/>
            <a:r>
              <a:t>   address VARCHAR(255),</a:t>
            </a:r>
          </a:p>
          <a:p>
            <a:pPr/>
            <a:r>
              <a:t>   presC# INT UNIQUE</a:t>
            </a:r>
          </a:p>
          <a:p>
            <a:pPr/>
            <a:r>
              <a:t>      REFERENCES MovieExec(cert#)</a:t>
            </a:r>
          </a:p>
          <a:p>
            <a:pPr/>
            <a:r>
              <a:t>      DEFERRABLE INITIALLY DEFERRED</a:t>
            </a:r>
          </a:p>
          <a:p>
            <a:pPr/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Keys and Foreign Ke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Keys and Foreign Keys</a:t>
            </a:r>
          </a:p>
        </p:txBody>
      </p:sp>
      <p:sp>
        <p:nvSpPr>
          <p:cNvPr id="147" name="Can also give constraints nam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also give constraints names</a:t>
            </a:r>
          </a:p>
          <a:p>
            <a:pPr/>
            <a:r>
              <a:t>Then change is enforcement policy</a:t>
            </a:r>
          </a:p>
        </p:txBody>
      </p:sp>
      <p:sp>
        <p:nvSpPr>
          <p:cNvPr id="148" name="SET CONSTRAINT myConstraint DEFERRED;"/>
          <p:cNvSpPr txBox="1"/>
          <p:nvPr/>
        </p:nvSpPr>
        <p:spPr>
          <a:xfrm>
            <a:off x="2497447" y="4629150"/>
            <a:ext cx="8009906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SET CONSTRAINT myConstraint DEFERRED;</a:t>
            </a:r>
          </a:p>
        </p:txBody>
      </p:sp>
      <p:sp>
        <p:nvSpPr>
          <p:cNvPr id="149" name="SET CONSTRAINT myConstraint IMMEDIATE;"/>
          <p:cNvSpPr txBox="1"/>
          <p:nvPr/>
        </p:nvSpPr>
        <p:spPr>
          <a:xfrm>
            <a:off x="2497447" y="6083300"/>
            <a:ext cx="8223301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SET CONSTRAINT myConstraint IMMEDIATE;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