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No SQL Database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 SQL Databases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Data at Very Large Sca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Data at Very Large Scale</a:t>
            </a:r>
          </a:p>
        </p:txBody>
      </p:sp>
      <p:sp>
        <p:nvSpPr>
          <p:cNvPr id="148" name="Short URL can be given to oth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Short URL can be given to others</a:t>
            </a:r>
          </a:p>
          <a:p>
            <a:pPr/>
            <a:r>
              <a:t>This is translated to the full URL</a:t>
            </a:r>
          </a:p>
        </p:txBody>
      </p:sp>
      <p:pic>
        <p:nvPicPr>
          <p:cNvPr id="14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90850" y="4313208"/>
            <a:ext cx="7023100" cy="4445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Data at Very Large Sca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Data at Very Large Scale</a:t>
            </a:r>
          </a:p>
        </p:txBody>
      </p:sp>
      <p:sp>
        <p:nvSpPr>
          <p:cNvPr id="152" name="Each click is tracked, which aggregates to weekly usage number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Each click is tracked, which aggregates to weekly usage numbers</a:t>
            </a:r>
          </a:p>
        </p:txBody>
      </p:sp>
      <p:pic>
        <p:nvPicPr>
          <p:cNvPr id="15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90850" y="4313208"/>
            <a:ext cx="7023100" cy="4445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Data at Very Large Sca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Data at Very Large Scale</a:t>
            </a:r>
          </a:p>
        </p:txBody>
      </p:sp>
      <p:sp>
        <p:nvSpPr>
          <p:cNvPr id="156" name="All these operations require join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All these operations require joins</a:t>
            </a:r>
          </a:p>
        </p:txBody>
      </p:sp>
      <p:pic>
        <p:nvPicPr>
          <p:cNvPr id="15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90850" y="4313208"/>
            <a:ext cx="7023100" cy="4445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Data at Very Large Sca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Data at Very Large Scale</a:t>
            </a:r>
          </a:p>
        </p:txBody>
      </p:sp>
      <p:sp>
        <p:nvSpPr>
          <p:cNvPr id="160" name="Bandwidth proble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Bandwidth problem</a:t>
            </a:r>
          </a:p>
          <a:p>
            <a:pPr lvl="1"/>
            <a:r>
              <a:t>Especially for joins</a:t>
            </a:r>
          </a:p>
          <a:p>
            <a:pPr lvl="1"/>
            <a:r>
              <a:t>Need to store data in joins together, not look them up separately</a:t>
            </a:r>
          </a:p>
          <a:p>
            <a:pPr lvl="1"/>
            <a:r>
              <a:t>But can relax on the consistency model:</a:t>
            </a:r>
          </a:p>
          <a:p>
            <a:pPr lvl="2"/>
            <a:r>
              <a:t>No need to serialize short URL creation or URL translations or have atomic updates</a:t>
            </a:r>
          </a:p>
          <a:p>
            <a:pPr lvl="1"/>
            <a:r>
              <a:t>Might be able to relax integrity constraints</a:t>
            </a:r>
          </a:p>
          <a:p>
            <a:pPr lvl="2"/>
            <a:r>
              <a:t>Statistics need to be approximately correct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Data at Very Large Sca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Data at Very Large Scale</a:t>
            </a:r>
          </a:p>
        </p:txBody>
      </p:sp>
      <p:sp>
        <p:nvSpPr>
          <p:cNvPr id="163" name="Denormaliza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Denormalization:</a:t>
            </a:r>
          </a:p>
          <a:p>
            <a:pPr lvl="1"/>
            <a:r>
              <a:t>Key idea: Store data together that is likely to be joined</a:t>
            </a:r>
          </a:p>
          <a:p>
            <a:pPr lvl="1"/>
            <a:r>
              <a:t>Means: </a:t>
            </a:r>
          </a:p>
          <a:p>
            <a:pPr lvl="2"/>
            <a:r>
              <a:t>massive duplication of data</a:t>
            </a:r>
          </a:p>
          <a:p>
            <a:pPr lvl="2"/>
            <a:r>
              <a:t>relaxed consistency needed</a:t>
            </a:r>
          </a:p>
          <a:p>
            <a:pPr lvl="2"/>
            <a:r>
              <a:t>but faster reads / writes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Data at Very Large Sca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Data at Very Large Scale</a:t>
            </a:r>
          </a:p>
        </p:txBody>
      </p:sp>
      <p:sp>
        <p:nvSpPr>
          <p:cNvPr id="166" name="Wide column stor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Wide column stores</a:t>
            </a:r>
          </a:p>
          <a:p>
            <a:pPr lvl="1"/>
            <a:r>
              <a:t>names and format of columns can vary from row to row</a:t>
            </a:r>
          </a:p>
          <a:p>
            <a:pPr lvl="1"/>
            <a:r>
              <a:t>Google's BigTable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Data at Very Large Sca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Data at Very Large Scale</a:t>
            </a:r>
          </a:p>
        </p:txBody>
      </p:sp>
      <p:sp>
        <p:nvSpPr>
          <p:cNvPr id="169" name="Document databas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Document databases </a:t>
            </a:r>
          </a:p>
          <a:p>
            <a:pPr lvl="1"/>
            <a:r>
              <a:t>MongoDB, XML databases</a:t>
            </a:r>
          </a:p>
          <a:p>
            <a:pPr lvl="2"/>
            <a:r>
              <a:t>see below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Data at Very Large Sca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Data at Very Large Scale</a:t>
            </a:r>
          </a:p>
        </p:txBody>
      </p:sp>
      <p:sp>
        <p:nvSpPr>
          <p:cNvPr id="172" name="Key-value databas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Key-value database</a:t>
            </a:r>
          </a:p>
          <a:p>
            <a:pPr lvl="1"/>
            <a:r>
              <a:t>Every record is a key-value pair</a:t>
            </a:r>
          </a:p>
          <a:p>
            <a:pPr lvl="1"/>
            <a:r>
              <a:t>A large set of tools predating no-sql databases in general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Data at Very Large Sca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Data at Very Large Scale</a:t>
            </a:r>
          </a:p>
        </p:txBody>
      </p:sp>
      <p:sp>
        <p:nvSpPr>
          <p:cNvPr id="175" name="Graph databas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Graph databases</a:t>
            </a:r>
          </a:p>
          <a:p>
            <a:pPr lvl="1"/>
            <a:r>
              <a:t>Navigational database successor:</a:t>
            </a:r>
          </a:p>
          <a:p>
            <a:pPr lvl="2"/>
            <a:r>
              <a:t>information about data interconnectivity or topology as important as data itself</a:t>
            </a:r>
          </a:p>
          <a:p>
            <a:pPr lvl="1"/>
            <a:r>
              <a:t>See below for an example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Alternatives to Relational Schemes: XM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XML</a:t>
            </a:r>
          </a:p>
        </p:txBody>
      </p:sp>
      <p:sp>
        <p:nvSpPr>
          <p:cNvPr id="178" name="Data is often structured hierarchicall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Data is often structured hierarchically</a:t>
            </a:r>
          </a:p>
        </p:txBody>
      </p:sp>
      <p:sp>
        <p:nvSpPr>
          <p:cNvPr id="179" name="Invoice = {…"/>
          <p:cNvSpPr txBox="1"/>
          <p:nvPr/>
        </p:nvSpPr>
        <p:spPr>
          <a:xfrm>
            <a:off x="1080306" y="3409949"/>
            <a:ext cx="9061079" cy="541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defRPr sz="1600">
                <a:solidFill>
                  <a:srgbClr val="777777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Invoice = </a:t>
            </a:r>
            <a:r>
              <a:rPr>
                <a:solidFill>
                  <a:srgbClr val="FF0000"/>
                </a:solidFill>
              </a:rPr>
              <a:t>{</a:t>
            </a:r>
          </a:p>
          <a:p>
            <a:pPr defTabSz="457200">
              <a:defRPr sz="1600">
                <a:solidFill>
                  <a:srgbClr val="80808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 </a:t>
            </a:r>
            <a:r>
              <a:rPr>
                <a:solidFill>
                  <a:srgbClr val="0000FF"/>
                </a:solidFill>
              </a:rPr>
              <a:t>date</a:t>
            </a:r>
            <a:r>
              <a:rPr>
                <a:solidFill>
                  <a:srgbClr val="777777"/>
                </a:solidFill>
              </a:rPr>
              <a:t> : </a:t>
            </a:r>
            <a:r>
              <a:t>"2008-05-24"</a:t>
            </a:r>
            <a:endParaRPr>
              <a:solidFill>
                <a:srgbClr val="777777"/>
              </a:solidFill>
            </a:endParaRPr>
          </a:p>
          <a:p>
            <a:pPr defTabSz="457200">
              <a:defRPr sz="1600">
                <a:solidFill>
                  <a:srgbClr val="0000FF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 </a:t>
            </a:r>
            <a:r>
              <a:t>invoiceNumber</a:t>
            </a:r>
            <a:r>
              <a:rPr>
                <a:solidFill>
                  <a:srgbClr val="777777"/>
                </a:solidFill>
              </a:rPr>
              <a:t> : </a:t>
            </a:r>
            <a:r>
              <a:rPr>
                <a:solidFill>
                  <a:srgbClr val="FFA500"/>
                </a:solidFill>
              </a:rPr>
              <a:t>421</a:t>
            </a:r>
            <a:endParaRPr>
              <a:solidFill>
                <a:srgbClr val="777777"/>
              </a:solidFill>
            </a:endParaRPr>
          </a:p>
          <a:p>
            <a:pPr defTabSz="457200">
              <a:defRPr sz="1600">
                <a:solidFill>
                  <a:srgbClr val="777777"/>
                </a:solidFill>
                <a:latin typeface="Courier"/>
                <a:ea typeface="Courier"/>
                <a:cs typeface="Courier"/>
                <a:sym typeface="Courier"/>
              </a:defRPr>
            </a:pPr>
          </a:p>
          <a:p>
            <a:pPr defTabSz="457200">
              <a:defRPr sz="1600">
                <a:solidFill>
                  <a:srgbClr val="777777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  InvoiceItems : </a:t>
            </a:r>
            <a:r>
              <a:rPr>
                <a:solidFill>
                  <a:srgbClr val="FF0000"/>
                </a:solidFill>
              </a:rPr>
              <a:t>{</a:t>
            </a:r>
          </a:p>
          <a:p>
            <a:pPr defTabSz="457200">
              <a:defRPr sz="1600">
                <a:solidFill>
                  <a:srgbClr val="777777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    Item : </a:t>
            </a:r>
            <a:r>
              <a:rPr>
                <a:solidFill>
                  <a:srgbClr val="FF0000"/>
                </a:solidFill>
              </a:rPr>
              <a:t>{</a:t>
            </a:r>
          </a:p>
          <a:p>
            <a:pPr defTabSz="457200">
              <a:defRPr sz="1600">
                <a:solidFill>
                  <a:srgbClr val="80808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     </a:t>
            </a:r>
            <a:r>
              <a:rPr>
                <a:solidFill>
                  <a:srgbClr val="0000FF"/>
                </a:solidFill>
              </a:rPr>
              <a:t>description</a:t>
            </a:r>
            <a:r>
              <a:rPr>
                <a:solidFill>
                  <a:srgbClr val="777777"/>
                </a:solidFill>
              </a:rPr>
              <a:t> : </a:t>
            </a:r>
            <a:r>
              <a:t>"Wool Paddock Shet Ret Double Bound Yellow 4'0"</a:t>
            </a:r>
            <a:endParaRPr>
              <a:solidFill>
                <a:srgbClr val="777777"/>
              </a:solidFill>
            </a:endParaRPr>
          </a:p>
          <a:p>
            <a:pPr defTabSz="457200">
              <a:defRPr sz="1600">
                <a:solidFill>
                  <a:srgbClr val="0000FF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     </a:t>
            </a:r>
            <a:r>
              <a:t>quantity</a:t>
            </a:r>
            <a:r>
              <a:rPr>
                <a:solidFill>
                  <a:srgbClr val="777777"/>
                </a:solidFill>
              </a:rPr>
              <a:t> : </a:t>
            </a:r>
            <a:r>
              <a:rPr>
                <a:solidFill>
                  <a:srgbClr val="FFA500"/>
                </a:solidFill>
              </a:rPr>
              <a:t>1</a:t>
            </a:r>
            <a:endParaRPr>
              <a:solidFill>
                <a:srgbClr val="777777"/>
              </a:solidFill>
            </a:endParaRPr>
          </a:p>
          <a:p>
            <a:pPr defTabSz="457200">
              <a:defRPr sz="1600">
                <a:solidFill>
                  <a:srgbClr val="0000FF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     </a:t>
            </a:r>
            <a:r>
              <a:t>unitPrice</a:t>
            </a:r>
            <a:r>
              <a:rPr>
                <a:solidFill>
                  <a:srgbClr val="777777"/>
                </a:solidFill>
              </a:rPr>
              <a:t> : </a:t>
            </a:r>
            <a:r>
              <a:rPr>
                <a:solidFill>
                  <a:srgbClr val="FFA500"/>
                </a:solidFill>
              </a:rPr>
              <a:t>105.00</a:t>
            </a:r>
            <a:endParaRPr>
              <a:solidFill>
                <a:srgbClr val="777777"/>
              </a:solidFill>
            </a:endParaRPr>
          </a:p>
          <a:p>
            <a:pPr defTabSz="457200">
              <a:defRPr sz="1600">
                <a:solidFill>
                  <a:srgbClr val="777777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    </a:t>
            </a:r>
            <a:r>
              <a:rPr>
                <a:solidFill>
                  <a:srgbClr val="FF0000"/>
                </a:solidFill>
              </a:rPr>
              <a:t>}</a:t>
            </a:r>
          </a:p>
          <a:p>
            <a:pPr defTabSz="457200">
              <a:defRPr sz="1600">
                <a:solidFill>
                  <a:srgbClr val="777777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    Item : </a:t>
            </a:r>
            <a:r>
              <a:rPr>
                <a:solidFill>
                  <a:srgbClr val="FF0000"/>
                </a:solidFill>
              </a:rPr>
              <a:t>{</a:t>
            </a:r>
          </a:p>
          <a:p>
            <a:pPr defTabSz="457200">
              <a:defRPr sz="1600">
                <a:solidFill>
                  <a:srgbClr val="80808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     </a:t>
            </a:r>
            <a:r>
              <a:rPr>
                <a:solidFill>
                  <a:srgbClr val="0000FF"/>
                </a:solidFill>
              </a:rPr>
              <a:t>description</a:t>
            </a:r>
            <a:r>
              <a:rPr>
                <a:solidFill>
                  <a:srgbClr val="777777"/>
                </a:solidFill>
              </a:rPr>
              <a:t> : </a:t>
            </a:r>
            <a:r>
              <a:t>"Wool Race Roller and Breastplate Red Double"</a:t>
            </a:r>
            <a:endParaRPr>
              <a:solidFill>
                <a:srgbClr val="777777"/>
              </a:solidFill>
            </a:endParaRPr>
          </a:p>
          <a:p>
            <a:pPr defTabSz="457200">
              <a:defRPr sz="1600">
                <a:solidFill>
                  <a:srgbClr val="0000FF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     </a:t>
            </a:r>
            <a:r>
              <a:t>quantity</a:t>
            </a:r>
            <a:r>
              <a:rPr>
                <a:solidFill>
                  <a:srgbClr val="777777"/>
                </a:solidFill>
              </a:rPr>
              <a:t> : </a:t>
            </a:r>
            <a:r>
              <a:rPr>
                <a:solidFill>
                  <a:srgbClr val="FFA500"/>
                </a:solidFill>
              </a:rPr>
              <a:t>1</a:t>
            </a:r>
            <a:endParaRPr>
              <a:solidFill>
                <a:srgbClr val="777777"/>
              </a:solidFill>
            </a:endParaRPr>
          </a:p>
          <a:p>
            <a:pPr defTabSz="457200">
              <a:defRPr sz="1600">
                <a:solidFill>
                  <a:srgbClr val="0000FF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     </a:t>
            </a:r>
            <a:r>
              <a:t>unitPrice</a:t>
            </a:r>
            <a:r>
              <a:rPr>
                <a:solidFill>
                  <a:srgbClr val="777777"/>
                </a:solidFill>
              </a:rPr>
              <a:t> : </a:t>
            </a:r>
            <a:r>
              <a:rPr>
                <a:solidFill>
                  <a:srgbClr val="FFA500"/>
                </a:solidFill>
              </a:rPr>
              <a:t>75.00</a:t>
            </a:r>
            <a:endParaRPr>
              <a:solidFill>
                <a:srgbClr val="777777"/>
              </a:solidFill>
            </a:endParaRPr>
          </a:p>
          <a:p>
            <a:pPr defTabSz="457200">
              <a:defRPr sz="1600">
                <a:solidFill>
                  <a:srgbClr val="777777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    </a:t>
            </a:r>
            <a:r>
              <a:rPr>
                <a:solidFill>
                  <a:srgbClr val="FF0000"/>
                </a:solidFill>
              </a:rPr>
              <a:t>}</a:t>
            </a:r>
          </a:p>
          <a:p>
            <a:pPr defTabSz="457200">
              <a:defRPr sz="1600">
                <a:solidFill>
                  <a:srgbClr val="777777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    Item : </a:t>
            </a:r>
            <a:r>
              <a:rPr>
                <a:solidFill>
                  <a:srgbClr val="FF0000"/>
                </a:solidFill>
              </a:rPr>
              <a:t>{</a:t>
            </a:r>
          </a:p>
          <a:p>
            <a:pPr defTabSz="457200">
              <a:defRPr sz="1600">
                <a:solidFill>
                  <a:srgbClr val="80808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     </a:t>
            </a:r>
            <a:r>
              <a:rPr>
                <a:solidFill>
                  <a:srgbClr val="0000FF"/>
                </a:solidFill>
              </a:rPr>
              <a:t>description</a:t>
            </a:r>
            <a:r>
              <a:rPr>
                <a:solidFill>
                  <a:srgbClr val="777777"/>
                </a:solidFill>
              </a:rPr>
              <a:t> : </a:t>
            </a:r>
            <a:r>
              <a:t>"Paddock Jacket Red Size Medium Inc Embroidery"</a:t>
            </a:r>
            <a:endParaRPr>
              <a:solidFill>
                <a:srgbClr val="777777"/>
              </a:solidFill>
            </a:endParaRPr>
          </a:p>
          <a:p>
            <a:pPr defTabSz="457200">
              <a:defRPr sz="1600">
                <a:solidFill>
                  <a:srgbClr val="0000FF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     </a:t>
            </a:r>
            <a:r>
              <a:t>quantity</a:t>
            </a:r>
            <a:r>
              <a:rPr>
                <a:solidFill>
                  <a:srgbClr val="777777"/>
                </a:solidFill>
              </a:rPr>
              <a:t> : </a:t>
            </a:r>
            <a:r>
              <a:rPr>
                <a:solidFill>
                  <a:srgbClr val="FFA500"/>
                </a:solidFill>
              </a:rPr>
              <a:t>2</a:t>
            </a:r>
            <a:endParaRPr>
              <a:solidFill>
                <a:srgbClr val="777777"/>
              </a:solidFill>
            </a:endParaRPr>
          </a:p>
          <a:p>
            <a:pPr defTabSz="457200">
              <a:defRPr sz="1600">
                <a:solidFill>
                  <a:srgbClr val="0000FF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     </a:t>
            </a:r>
            <a:r>
              <a:t>unitPrice</a:t>
            </a:r>
            <a:r>
              <a:rPr>
                <a:solidFill>
                  <a:srgbClr val="777777"/>
                </a:solidFill>
              </a:rPr>
              <a:t> : </a:t>
            </a:r>
            <a:r>
              <a:rPr>
                <a:solidFill>
                  <a:srgbClr val="FFA500"/>
                </a:solidFill>
              </a:rPr>
              <a:t>67.50</a:t>
            </a:r>
            <a:endParaRPr>
              <a:solidFill>
                <a:srgbClr val="777777"/>
              </a:solidFill>
            </a:endParaRPr>
          </a:p>
          <a:p>
            <a:pPr defTabSz="457200">
              <a:defRPr sz="1600">
                <a:solidFill>
                  <a:srgbClr val="777777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    </a:t>
            </a:r>
            <a:r>
              <a:rPr>
                <a:solidFill>
                  <a:srgbClr val="FF0000"/>
                </a:solidFill>
              </a:rPr>
              <a:t>}</a:t>
            </a:r>
          </a:p>
          <a:p>
            <a:pPr defTabSz="457200">
              <a:defRPr sz="1600">
                <a:solidFill>
                  <a:srgbClr val="777777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  </a:t>
            </a:r>
            <a:r>
              <a:rPr>
                <a:solidFill>
                  <a:srgbClr val="FF0000"/>
                </a:solidFill>
              </a:rPr>
              <a:t>}</a:t>
            </a:r>
          </a:p>
          <a:p>
            <a:pPr defTabSz="457200">
              <a:defRPr sz="160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lational Model Shortcom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Relational Model Shortcomings</a:t>
            </a:r>
          </a:p>
        </p:txBody>
      </p:sp>
      <p:sp>
        <p:nvSpPr>
          <p:cNvPr id="123" name="Greater Scalabilit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Greater Scalability</a:t>
            </a:r>
          </a:p>
          <a:p>
            <a:pPr lvl="1"/>
            <a:r>
              <a:t>High write throughput / very large datasets</a:t>
            </a:r>
          </a:p>
          <a:p>
            <a:pPr/>
            <a:r>
              <a:t>Independence from few vendors — Move towards Open Source</a:t>
            </a:r>
          </a:p>
          <a:p>
            <a:pPr/>
            <a:r>
              <a:t>Need for different query operations </a:t>
            </a:r>
          </a:p>
          <a:p>
            <a:pPr/>
            <a:r>
              <a:t>Restrictiveness of relational schemas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Alternatives to Relational Schemes: XM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XML</a:t>
            </a:r>
          </a:p>
        </p:txBody>
      </p:sp>
      <p:sp>
        <p:nvSpPr>
          <p:cNvPr id="182" name="As an XML document"/>
          <p:cNvSpPr txBox="1"/>
          <p:nvPr>
            <p:ph type="body" idx="1"/>
          </p:nvPr>
        </p:nvSpPr>
        <p:spPr>
          <a:xfrm>
            <a:off x="952500" y="2590800"/>
            <a:ext cx="11711434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As an XML document</a:t>
            </a:r>
          </a:p>
        </p:txBody>
      </p:sp>
      <p:sp>
        <p:nvSpPr>
          <p:cNvPr id="183" name="&lt;invoice&gt;…"/>
          <p:cNvSpPr txBox="1"/>
          <p:nvPr/>
        </p:nvSpPr>
        <p:spPr>
          <a:xfrm>
            <a:off x="1811535" y="3242987"/>
            <a:ext cx="9381730" cy="541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 sz="1600">
                <a:solidFill>
                  <a:srgbClr val="FFA5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0000FF"/>
                </a:solidFill>
              </a:rPr>
              <a:t>&lt;</a:t>
            </a:r>
            <a:r>
              <a:t>invoice</a:t>
            </a:r>
            <a:r>
              <a:rPr>
                <a:solidFill>
                  <a:srgbClr val="0000FF"/>
                </a:solidFill>
              </a:rPr>
              <a:t>&gt;</a:t>
            </a:r>
            <a:endParaRPr>
              <a:solidFill>
                <a:srgbClr val="777777"/>
              </a:solidFill>
            </a:endParaRPr>
          </a:p>
          <a:p>
            <a:pPr defTabSz="457200">
              <a:defRPr sz="1600">
                <a:solidFill>
                  <a:srgbClr val="777777"/>
                </a:solidFill>
                <a:latin typeface="Courier"/>
                <a:ea typeface="Courier"/>
                <a:cs typeface="Courier"/>
                <a:sym typeface="Courier"/>
              </a:defRPr>
            </a:pPr>
          </a:p>
          <a:p>
            <a:pPr defTabSz="457200">
              <a:defRPr sz="1600">
                <a:solidFill>
                  <a:srgbClr val="FFA5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</a:t>
            </a:r>
            <a:r>
              <a:rPr>
                <a:solidFill>
                  <a:srgbClr val="0000FF"/>
                </a:solidFill>
              </a:rPr>
              <a:t>&lt;</a:t>
            </a:r>
            <a:r>
              <a:t>number</a:t>
            </a:r>
            <a:r>
              <a:rPr>
                <a:solidFill>
                  <a:srgbClr val="0000FF"/>
                </a:solidFill>
              </a:rPr>
              <a:t>&gt;</a:t>
            </a:r>
            <a:r>
              <a:rPr>
                <a:solidFill>
                  <a:srgbClr val="777777"/>
                </a:solidFill>
              </a:rPr>
              <a:t>421</a:t>
            </a:r>
            <a:r>
              <a:rPr>
                <a:solidFill>
                  <a:srgbClr val="0000FF"/>
                </a:solidFill>
              </a:rPr>
              <a:t>&lt;/</a:t>
            </a:r>
            <a:r>
              <a:t>number</a:t>
            </a:r>
            <a:r>
              <a:rPr>
                <a:solidFill>
                  <a:srgbClr val="0000FF"/>
                </a:solidFill>
              </a:rPr>
              <a:t>&gt;</a:t>
            </a:r>
          </a:p>
          <a:p>
            <a:pPr defTabSz="457200">
              <a:defRPr sz="1600">
                <a:solidFill>
                  <a:srgbClr val="777777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 </a:t>
            </a:r>
            <a:r>
              <a:rPr>
                <a:solidFill>
                  <a:srgbClr val="0000FF"/>
                </a:solidFill>
              </a:rPr>
              <a:t>&lt;</a:t>
            </a:r>
            <a:r>
              <a:rPr>
                <a:solidFill>
                  <a:srgbClr val="FFA500"/>
                </a:solidFill>
              </a:rPr>
              <a:t>date</a:t>
            </a:r>
            <a:r>
              <a:rPr>
                <a:solidFill>
                  <a:srgbClr val="0000FF"/>
                </a:solidFill>
              </a:rPr>
              <a:t>&gt;</a:t>
            </a:r>
            <a:r>
              <a:t>2008-05-24</a:t>
            </a:r>
            <a:r>
              <a:rPr>
                <a:solidFill>
                  <a:srgbClr val="0000FF"/>
                </a:solidFill>
              </a:rPr>
              <a:t>&lt;/</a:t>
            </a:r>
            <a:r>
              <a:rPr>
                <a:solidFill>
                  <a:srgbClr val="FFA500"/>
                </a:solidFill>
              </a:rPr>
              <a:t>date</a:t>
            </a:r>
            <a:r>
              <a:rPr>
                <a:solidFill>
                  <a:srgbClr val="0000FF"/>
                </a:solidFill>
              </a:rPr>
              <a:t>&gt;</a:t>
            </a:r>
          </a:p>
          <a:p>
            <a:pPr defTabSz="457200">
              <a:defRPr sz="1600">
                <a:solidFill>
                  <a:srgbClr val="FFA5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</a:t>
            </a:r>
            <a:r>
              <a:rPr>
                <a:solidFill>
                  <a:srgbClr val="0000FF"/>
                </a:solidFill>
              </a:rPr>
              <a:t>&lt;</a:t>
            </a:r>
            <a:r>
              <a:t>items</a:t>
            </a:r>
            <a:r>
              <a:rPr>
                <a:solidFill>
                  <a:srgbClr val="0000FF"/>
                </a:solidFill>
              </a:rPr>
              <a:t>&gt;</a:t>
            </a:r>
          </a:p>
          <a:p>
            <a:pPr defTabSz="457200">
              <a:defRPr sz="1600">
                <a:solidFill>
                  <a:srgbClr val="FFA5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 </a:t>
            </a:r>
            <a:r>
              <a:rPr>
                <a:solidFill>
                  <a:srgbClr val="0000FF"/>
                </a:solidFill>
              </a:rPr>
              <a:t>&lt;</a:t>
            </a:r>
            <a:r>
              <a:t>item</a:t>
            </a:r>
            <a:r>
              <a:rPr>
                <a:solidFill>
                  <a:srgbClr val="0000FF"/>
                </a:solidFill>
              </a:rPr>
              <a:t>&gt;</a:t>
            </a:r>
            <a:endParaRPr>
              <a:solidFill>
                <a:srgbClr val="777777"/>
              </a:solidFill>
            </a:endParaRPr>
          </a:p>
          <a:p>
            <a:pPr defTabSz="457200">
              <a:defRPr sz="1600">
                <a:solidFill>
                  <a:srgbClr val="777777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   </a:t>
            </a:r>
            <a:r>
              <a:rPr>
                <a:solidFill>
                  <a:srgbClr val="0000FF"/>
                </a:solidFill>
              </a:rPr>
              <a:t>&lt;</a:t>
            </a:r>
            <a:r>
              <a:rPr>
                <a:solidFill>
                  <a:srgbClr val="FFA500"/>
                </a:solidFill>
              </a:rPr>
              <a:t>description</a:t>
            </a:r>
            <a:r>
              <a:rPr>
                <a:solidFill>
                  <a:srgbClr val="0000FF"/>
                </a:solidFill>
              </a:rPr>
              <a:t>&gt;</a:t>
            </a:r>
            <a:r>
              <a:t>Wool Paddock Shet Ret Double Bound Yellow 4'0"</a:t>
            </a:r>
            <a:r>
              <a:rPr>
                <a:solidFill>
                  <a:srgbClr val="0000FF"/>
                </a:solidFill>
              </a:rPr>
              <a:t>&lt;/</a:t>
            </a:r>
            <a:r>
              <a:rPr>
                <a:solidFill>
                  <a:srgbClr val="FFA500"/>
                </a:solidFill>
              </a:rPr>
              <a:t>description</a:t>
            </a:r>
            <a:r>
              <a:rPr>
                <a:solidFill>
                  <a:srgbClr val="0000FF"/>
                </a:solidFill>
              </a:rPr>
              <a:t>&gt;</a:t>
            </a:r>
          </a:p>
          <a:p>
            <a:pPr defTabSz="457200">
              <a:defRPr sz="1600">
                <a:solidFill>
                  <a:srgbClr val="FFA5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  </a:t>
            </a:r>
            <a:r>
              <a:rPr>
                <a:solidFill>
                  <a:srgbClr val="0000FF"/>
                </a:solidFill>
              </a:rPr>
              <a:t>&lt;</a:t>
            </a:r>
            <a:r>
              <a:t>quantity</a:t>
            </a:r>
            <a:r>
              <a:rPr>
                <a:solidFill>
                  <a:srgbClr val="0000FF"/>
                </a:solidFill>
              </a:rPr>
              <a:t>&gt;</a:t>
            </a:r>
            <a:r>
              <a:rPr>
                <a:solidFill>
                  <a:srgbClr val="777777"/>
                </a:solidFill>
              </a:rPr>
              <a:t>1</a:t>
            </a:r>
            <a:r>
              <a:rPr>
                <a:solidFill>
                  <a:srgbClr val="0000FF"/>
                </a:solidFill>
              </a:rPr>
              <a:t>&lt;/</a:t>
            </a:r>
            <a:r>
              <a:t>quantity</a:t>
            </a:r>
            <a:r>
              <a:rPr>
                <a:solidFill>
                  <a:srgbClr val="0000FF"/>
                </a:solidFill>
              </a:rPr>
              <a:t>&gt;</a:t>
            </a:r>
            <a:endParaRPr>
              <a:solidFill>
                <a:srgbClr val="777777"/>
              </a:solidFill>
            </a:endParaRPr>
          </a:p>
          <a:p>
            <a:pPr defTabSz="457200">
              <a:defRPr sz="1600">
                <a:solidFill>
                  <a:srgbClr val="FFA5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  </a:t>
            </a:r>
            <a:r>
              <a:rPr>
                <a:solidFill>
                  <a:srgbClr val="0000FF"/>
                </a:solidFill>
              </a:rPr>
              <a:t>&lt;</a:t>
            </a:r>
            <a:r>
              <a:t>unitPrice</a:t>
            </a:r>
            <a:r>
              <a:rPr>
                <a:solidFill>
                  <a:srgbClr val="0000FF"/>
                </a:solidFill>
              </a:rPr>
              <a:t>&gt;</a:t>
            </a:r>
            <a:r>
              <a:rPr>
                <a:solidFill>
                  <a:srgbClr val="777777"/>
                </a:solidFill>
              </a:rPr>
              <a:t>105.00</a:t>
            </a:r>
            <a:r>
              <a:rPr>
                <a:solidFill>
                  <a:srgbClr val="0000FF"/>
                </a:solidFill>
              </a:rPr>
              <a:t>&lt;/</a:t>
            </a:r>
            <a:r>
              <a:t>unitPrice</a:t>
            </a:r>
            <a:r>
              <a:rPr>
                <a:solidFill>
                  <a:srgbClr val="0000FF"/>
                </a:solidFill>
              </a:rPr>
              <a:t>&gt;</a:t>
            </a:r>
            <a:endParaRPr>
              <a:solidFill>
                <a:srgbClr val="777777"/>
              </a:solidFill>
            </a:endParaRPr>
          </a:p>
          <a:p>
            <a:pPr defTabSz="457200">
              <a:defRPr sz="1600">
                <a:solidFill>
                  <a:srgbClr val="FFA5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 </a:t>
            </a:r>
            <a:r>
              <a:rPr>
                <a:solidFill>
                  <a:srgbClr val="0000FF"/>
                </a:solidFill>
              </a:rPr>
              <a:t>&lt;/</a:t>
            </a:r>
            <a:r>
              <a:t>item</a:t>
            </a:r>
            <a:r>
              <a:rPr>
                <a:solidFill>
                  <a:srgbClr val="0000FF"/>
                </a:solidFill>
              </a:rPr>
              <a:t>&gt;</a:t>
            </a:r>
          </a:p>
          <a:p>
            <a:pPr defTabSz="457200">
              <a:defRPr sz="1600">
                <a:solidFill>
                  <a:srgbClr val="FFA5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 </a:t>
            </a:r>
            <a:r>
              <a:rPr>
                <a:solidFill>
                  <a:srgbClr val="0000FF"/>
                </a:solidFill>
              </a:rPr>
              <a:t>&lt;</a:t>
            </a:r>
            <a:r>
              <a:t>item</a:t>
            </a:r>
            <a:r>
              <a:rPr>
                <a:solidFill>
                  <a:srgbClr val="0000FF"/>
                </a:solidFill>
              </a:rPr>
              <a:t>&gt;</a:t>
            </a:r>
            <a:endParaRPr>
              <a:solidFill>
                <a:srgbClr val="777777"/>
              </a:solidFill>
            </a:endParaRPr>
          </a:p>
          <a:p>
            <a:pPr defTabSz="457200">
              <a:defRPr sz="1600">
                <a:solidFill>
                  <a:srgbClr val="777777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   </a:t>
            </a:r>
            <a:r>
              <a:rPr>
                <a:solidFill>
                  <a:srgbClr val="0000FF"/>
                </a:solidFill>
              </a:rPr>
              <a:t>&lt;</a:t>
            </a:r>
            <a:r>
              <a:rPr>
                <a:solidFill>
                  <a:srgbClr val="FFA500"/>
                </a:solidFill>
              </a:rPr>
              <a:t>description</a:t>
            </a:r>
            <a:r>
              <a:rPr>
                <a:solidFill>
                  <a:srgbClr val="0000FF"/>
                </a:solidFill>
              </a:rPr>
              <a:t>&gt;</a:t>
            </a:r>
            <a:r>
              <a:t>Wool Race Roller and Breastplate Red Double</a:t>
            </a:r>
            <a:r>
              <a:rPr>
                <a:solidFill>
                  <a:srgbClr val="0000FF"/>
                </a:solidFill>
              </a:rPr>
              <a:t>&lt;/</a:t>
            </a:r>
            <a:r>
              <a:rPr>
                <a:solidFill>
                  <a:srgbClr val="FFA500"/>
                </a:solidFill>
              </a:rPr>
              <a:t>description</a:t>
            </a:r>
            <a:r>
              <a:rPr>
                <a:solidFill>
                  <a:srgbClr val="0000FF"/>
                </a:solidFill>
              </a:rPr>
              <a:t>&gt;</a:t>
            </a:r>
          </a:p>
          <a:p>
            <a:pPr defTabSz="457200">
              <a:defRPr sz="1600">
                <a:solidFill>
                  <a:srgbClr val="FFA5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  </a:t>
            </a:r>
            <a:r>
              <a:rPr>
                <a:solidFill>
                  <a:srgbClr val="0000FF"/>
                </a:solidFill>
              </a:rPr>
              <a:t>&lt;</a:t>
            </a:r>
            <a:r>
              <a:t>quantity</a:t>
            </a:r>
            <a:r>
              <a:rPr>
                <a:solidFill>
                  <a:srgbClr val="0000FF"/>
                </a:solidFill>
              </a:rPr>
              <a:t>&gt;</a:t>
            </a:r>
            <a:r>
              <a:rPr>
                <a:solidFill>
                  <a:srgbClr val="777777"/>
                </a:solidFill>
              </a:rPr>
              <a:t>1</a:t>
            </a:r>
            <a:r>
              <a:rPr>
                <a:solidFill>
                  <a:srgbClr val="0000FF"/>
                </a:solidFill>
              </a:rPr>
              <a:t>&lt;/</a:t>
            </a:r>
            <a:r>
              <a:t>quantity</a:t>
            </a:r>
            <a:r>
              <a:rPr>
                <a:solidFill>
                  <a:srgbClr val="0000FF"/>
                </a:solidFill>
              </a:rPr>
              <a:t>&gt;</a:t>
            </a:r>
            <a:endParaRPr>
              <a:solidFill>
                <a:srgbClr val="777777"/>
              </a:solidFill>
            </a:endParaRPr>
          </a:p>
          <a:p>
            <a:pPr defTabSz="457200">
              <a:defRPr sz="1600">
                <a:solidFill>
                  <a:srgbClr val="FFA5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  </a:t>
            </a:r>
            <a:r>
              <a:rPr>
                <a:solidFill>
                  <a:srgbClr val="0000FF"/>
                </a:solidFill>
              </a:rPr>
              <a:t>&lt;</a:t>
            </a:r>
            <a:r>
              <a:t>unitPrice</a:t>
            </a:r>
            <a:r>
              <a:rPr>
                <a:solidFill>
                  <a:srgbClr val="0000FF"/>
                </a:solidFill>
              </a:rPr>
              <a:t>&gt;</a:t>
            </a:r>
            <a:r>
              <a:rPr>
                <a:solidFill>
                  <a:srgbClr val="777777"/>
                </a:solidFill>
              </a:rPr>
              <a:t>75.00</a:t>
            </a:r>
            <a:r>
              <a:rPr>
                <a:solidFill>
                  <a:srgbClr val="0000FF"/>
                </a:solidFill>
              </a:rPr>
              <a:t>&lt;/</a:t>
            </a:r>
            <a:r>
              <a:t>unitPrice</a:t>
            </a:r>
            <a:r>
              <a:rPr>
                <a:solidFill>
                  <a:srgbClr val="0000FF"/>
                </a:solidFill>
              </a:rPr>
              <a:t>&gt;</a:t>
            </a:r>
            <a:endParaRPr>
              <a:solidFill>
                <a:srgbClr val="777777"/>
              </a:solidFill>
            </a:endParaRPr>
          </a:p>
          <a:p>
            <a:pPr defTabSz="457200">
              <a:defRPr sz="1600">
                <a:solidFill>
                  <a:srgbClr val="FFA5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 </a:t>
            </a:r>
            <a:r>
              <a:rPr>
                <a:solidFill>
                  <a:srgbClr val="0000FF"/>
                </a:solidFill>
              </a:rPr>
              <a:t>&lt;/</a:t>
            </a:r>
            <a:r>
              <a:t>item</a:t>
            </a:r>
            <a:r>
              <a:rPr>
                <a:solidFill>
                  <a:srgbClr val="0000FF"/>
                </a:solidFill>
              </a:rPr>
              <a:t>&gt;</a:t>
            </a:r>
          </a:p>
          <a:p>
            <a:pPr defTabSz="457200">
              <a:defRPr sz="1600">
                <a:solidFill>
                  <a:srgbClr val="FFA5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 </a:t>
            </a:r>
            <a:r>
              <a:rPr>
                <a:solidFill>
                  <a:srgbClr val="0000FF"/>
                </a:solidFill>
              </a:rPr>
              <a:t>&lt;</a:t>
            </a:r>
            <a:r>
              <a:t>item</a:t>
            </a:r>
            <a:r>
              <a:rPr>
                <a:solidFill>
                  <a:srgbClr val="0000FF"/>
                </a:solidFill>
              </a:rPr>
              <a:t>&gt;</a:t>
            </a:r>
            <a:endParaRPr>
              <a:solidFill>
                <a:srgbClr val="777777"/>
              </a:solidFill>
            </a:endParaRPr>
          </a:p>
          <a:p>
            <a:pPr defTabSz="457200">
              <a:defRPr sz="1600">
                <a:solidFill>
                  <a:srgbClr val="777777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   </a:t>
            </a:r>
            <a:r>
              <a:rPr>
                <a:solidFill>
                  <a:srgbClr val="0000FF"/>
                </a:solidFill>
              </a:rPr>
              <a:t>&lt;</a:t>
            </a:r>
            <a:r>
              <a:rPr>
                <a:solidFill>
                  <a:srgbClr val="FFA500"/>
                </a:solidFill>
              </a:rPr>
              <a:t>description</a:t>
            </a:r>
            <a:r>
              <a:rPr>
                <a:solidFill>
                  <a:srgbClr val="0000FF"/>
                </a:solidFill>
              </a:rPr>
              <a:t>&gt;</a:t>
            </a:r>
            <a:r>
              <a:t>Paddock Jacket Red Size Medium Inc Embroidery</a:t>
            </a:r>
            <a:r>
              <a:rPr>
                <a:solidFill>
                  <a:srgbClr val="0000FF"/>
                </a:solidFill>
              </a:rPr>
              <a:t>&lt;/</a:t>
            </a:r>
            <a:r>
              <a:rPr>
                <a:solidFill>
                  <a:srgbClr val="FFA500"/>
                </a:solidFill>
              </a:rPr>
              <a:t>description</a:t>
            </a:r>
            <a:r>
              <a:rPr>
                <a:solidFill>
                  <a:srgbClr val="0000FF"/>
                </a:solidFill>
              </a:rPr>
              <a:t>&gt;</a:t>
            </a:r>
          </a:p>
          <a:p>
            <a:pPr defTabSz="457200">
              <a:defRPr sz="1600">
                <a:solidFill>
                  <a:srgbClr val="FFA5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  </a:t>
            </a:r>
            <a:r>
              <a:rPr>
                <a:solidFill>
                  <a:srgbClr val="0000FF"/>
                </a:solidFill>
              </a:rPr>
              <a:t>&lt;</a:t>
            </a:r>
            <a:r>
              <a:t>quantity</a:t>
            </a:r>
            <a:r>
              <a:rPr>
                <a:solidFill>
                  <a:srgbClr val="0000FF"/>
                </a:solidFill>
              </a:rPr>
              <a:t>&gt;</a:t>
            </a:r>
            <a:r>
              <a:rPr>
                <a:solidFill>
                  <a:srgbClr val="777777"/>
                </a:solidFill>
              </a:rPr>
              <a:t>2</a:t>
            </a:r>
            <a:r>
              <a:rPr>
                <a:solidFill>
                  <a:srgbClr val="0000FF"/>
                </a:solidFill>
              </a:rPr>
              <a:t>&lt;/</a:t>
            </a:r>
            <a:r>
              <a:t>quantity</a:t>
            </a:r>
            <a:r>
              <a:rPr>
                <a:solidFill>
                  <a:srgbClr val="0000FF"/>
                </a:solidFill>
              </a:rPr>
              <a:t>&gt;</a:t>
            </a:r>
            <a:endParaRPr>
              <a:solidFill>
                <a:srgbClr val="777777"/>
              </a:solidFill>
            </a:endParaRPr>
          </a:p>
          <a:p>
            <a:pPr defTabSz="457200">
              <a:defRPr sz="1600">
                <a:solidFill>
                  <a:srgbClr val="FFA5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  </a:t>
            </a:r>
            <a:r>
              <a:rPr>
                <a:solidFill>
                  <a:srgbClr val="0000FF"/>
                </a:solidFill>
              </a:rPr>
              <a:t>&lt;</a:t>
            </a:r>
            <a:r>
              <a:t>unitPrice</a:t>
            </a:r>
            <a:r>
              <a:rPr>
                <a:solidFill>
                  <a:srgbClr val="0000FF"/>
                </a:solidFill>
              </a:rPr>
              <a:t>&gt;</a:t>
            </a:r>
            <a:r>
              <a:rPr>
                <a:solidFill>
                  <a:srgbClr val="777777"/>
                </a:solidFill>
              </a:rPr>
              <a:t>67.50</a:t>
            </a:r>
            <a:r>
              <a:rPr>
                <a:solidFill>
                  <a:srgbClr val="0000FF"/>
                </a:solidFill>
              </a:rPr>
              <a:t>&lt;/</a:t>
            </a:r>
            <a:r>
              <a:t>unitPrice</a:t>
            </a:r>
            <a:r>
              <a:rPr>
                <a:solidFill>
                  <a:srgbClr val="0000FF"/>
                </a:solidFill>
              </a:rPr>
              <a:t>&gt;</a:t>
            </a:r>
            <a:endParaRPr>
              <a:solidFill>
                <a:srgbClr val="777777"/>
              </a:solidFill>
            </a:endParaRPr>
          </a:p>
          <a:p>
            <a:pPr defTabSz="457200">
              <a:defRPr sz="1600">
                <a:solidFill>
                  <a:srgbClr val="FFA5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 </a:t>
            </a:r>
            <a:r>
              <a:rPr>
                <a:solidFill>
                  <a:srgbClr val="0000FF"/>
                </a:solidFill>
              </a:rPr>
              <a:t>&lt;/</a:t>
            </a:r>
            <a:r>
              <a:t>item</a:t>
            </a:r>
            <a:r>
              <a:rPr>
                <a:solidFill>
                  <a:srgbClr val="0000FF"/>
                </a:solidFill>
              </a:rPr>
              <a:t>&gt;</a:t>
            </a:r>
          </a:p>
          <a:p>
            <a:pPr defTabSz="457200">
              <a:defRPr sz="1600">
                <a:solidFill>
                  <a:srgbClr val="FFA5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777777"/>
                </a:solidFill>
              </a:rPr>
              <a:t> </a:t>
            </a:r>
            <a:r>
              <a:rPr>
                <a:solidFill>
                  <a:srgbClr val="0000FF"/>
                </a:solidFill>
              </a:rPr>
              <a:t>&lt;/</a:t>
            </a:r>
            <a:r>
              <a:t>items</a:t>
            </a:r>
            <a:r>
              <a:rPr>
                <a:solidFill>
                  <a:srgbClr val="0000FF"/>
                </a:solidFill>
              </a:rPr>
              <a:t>&gt;</a:t>
            </a:r>
          </a:p>
          <a:p>
            <a:pPr defTabSz="457200">
              <a:defRPr sz="1600">
                <a:solidFill>
                  <a:srgbClr val="FFA5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0000FF"/>
                </a:solidFill>
              </a:rPr>
              <a:t>&lt;/</a:t>
            </a:r>
            <a:r>
              <a:t>invoice</a:t>
            </a:r>
            <a:r>
              <a:rPr>
                <a:solidFill>
                  <a:srgbClr val="0000FF"/>
                </a:solidFill>
              </a:rPr>
              <a:t>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Alternatives to Relational Schemes: XM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XML</a:t>
            </a:r>
          </a:p>
        </p:txBody>
      </p:sp>
      <p:sp>
        <p:nvSpPr>
          <p:cNvPr id="186" name="Advantage of XM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Advantage of XML</a:t>
            </a:r>
          </a:p>
          <a:p>
            <a:pPr lvl="1"/>
            <a:r>
              <a:t>Faster to scan all data</a:t>
            </a:r>
          </a:p>
          <a:p>
            <a:pPr lvl="1"/>
            <a:r>
              <a:t>No joins</a:t>
            </a:r>
          </a:p>
          <a:p>
            <a:pPr/>
            <a:r>
              <a:t>Disadvantages of XML</a:t>
            </a:r>
          </a:p>
          <a:p>
            <a:pPr lvl="1"/>
            <a:r>
              <a:t>Each record contains the full or an abbreviated scheme</a:t>
            </a:r>
          </a:p>
          <a:p>
            <a:pPr lvl="1"/>
            <a:r>
              <a:t>Each query needs to select from big chunks of data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Alternatives to Relational Schemes: JS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JSON</a:t>
            </a:r>
          </a:p>
        </p:txBody>
      </p:sp>
      <p:sp>
        <p:nvSpPr>
          <p:cNvPr id="189" name="JSON — JavaScript Object Not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JSON — JavaScript Object Notation</a:t>
            </a:r>
          </a:p>
          <a:p>
            <a:pPr lvl="1"/>
            <a:r>
              <a:t>Human-readable</a:t>
            </a:r>
          </a:p>
          <a:p>
            <a:pPr lvl="1"/>
            <a:r>
              <a:t>Organized as key-value pairs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Alternatives to Relational Schemes: JS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JSON</a:t>
            </a:r>
          </a:p>
        </p:txBody>
      </p:sp>
      <p:sp>
        <p:nvSpPr>
          <p:cNvPr id="192" name="JSON record example"/>
          <p:cNvSpPr txBox="1"/>
          <p:nvPr>
            <p:ph type="body" sz="half" idx="1"/>
          </p:nvPr>
        </p:nvSpPr>
        <p:spPr>
          <a:xfrm>
            <a:off x="952500" y="2590800"/>
            <a:ext cx="4660454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JSON record example</a:t>
            </a:r>
          </a:p>
        </p:txBody>
      </p:sp>
      <p:sp>
        <p:nvSpPr>
          <p:cNvPr id="193" name="{…"/>
          <p:cNvSpPr txBox="1"/>
          <p:nvPr/>
        </p:nvSpPr>
        <p:spPr>
          <a:xfrm>
            <a:off x="6818300" y="2482849"/>
            <a:ext cx="4660454" cy="685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defRPr sz="1600">
                <a:solidFill>
                  <a:srgbClr val="222222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{</a:t>
            </a:r>
          </a:p>
          <a:p>
            <a:pPr defTabSz="457200">
              <a:defRPr b="1" sz="1600">
                <a:solidFill>
                  <a:srgbClr val="0080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 b="0">
                <a:solidFill>
                  <a:srgbClr val="222222"/>
                </a:solidFill>
              </a:rPr>
              <a:t>  </a:t>
            </a:r>
            <a:r>
              <a:t>"firstName"</a:t>
            </a:r>
            <a:r>
              <a:rPr b="0">
                <a:solidFill>
                  <a:srgbClr val="222222"/>
                </a:solidFill>
              </a:rPr>
              <a:t>: </a:t>
            </a:r>
            <a:r>
              <a:rPr b="0">
                <a:solidFill>
                  <a:srgbClr val="BA2121"/>
                </a:solidFill>
              </a:rPr>
              <a:t>"John"</a:t>
            </a:r>
            <a:r>
              <a:rPr b="0">
                <a:solidFill>
                  <a:srgbClr val="222222"/>
                </a:solidFill>
              </a:rPr>
              <a:t>,</a:t>
            </a:r>
            <a:endParaRPr b="0">
              <a:solidFill>
                <a:srgbClr val="222222"/>
              </a:solidFill>
            </a:endParaRPr>
          </a:p>
          <a:p>
            <a:pPr defTabSz="457200">
              <a:defRPr sz="1600">
                <a:solidFill>
                  <a:srgbClr val="0080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222222"/>
                </a:solidFill>
              </a:rPr>
              <a:t>  </a:t>
            </a:r>
            <a:r>
              <a:rPr b="1"/>
              <a:t>"lastName"</a:t>
            </a:r>
            <a:r>
              <a:rPr>
                <a:solidFill>
                  <a:srgbClr val="222222"/>
                </a:solidFill>
              </a:rPr>
              <a:t>: </a:t>
            </a:r>
            <a:r>
              <a:rPr>
                <a:solidFill>
                  <a:srgbClr val="BA2121"/>
                </a:solidFill>
              </a:rPr>
              <a:t>"Smith"</a:t>
            </a:r>
            <a:r>
              <a:rPr>
                <a:solidFill>
                  <a:srgbClr val="222222"/>
                </a:solidFill>
              </a:rPr>
              <a:t>,</a:t>
            </a:r>
            <a:endParaRPr>
              <a:solidFill>
                <a:srgbClr val="222222"/>
              </a:solidFill>
            </a:endParaRPr>
          </a:p>
          <a:p>
            <a:pPr defTabSz="457200">
              <a:defRPr b="1" sz="1600">
                <a:solidFill>
                  <a:srgbClr val="0080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 b="0">
                <a:solidFill>
                  <a:srgbClr val="222222"/>
                </a:solidFill>
              </a:rPr>
              <a:t>  </a:t>
            </a:r>
            <a:r>
              <a:t>"isAlive"</a:t>
            </a:r>
            <a:r>
              <a:rPr b="0">
                <a:solidFill>
                  <a:srgbClr val="222222"/>
                </a:solidFill>
              </a:rPr>
              <a:t>: </a:t>
            </a:r>
            <a:r>
              <a:t>true</a:t>
            </a:r>
            <a:r>
              <a:rPr b="0">
                <a:solidFill>
                  <a:srgbClr val="222222"/>
                </a:solidFill>
              </a:rPr>
              <a:t>,</a:t>
            </a:r>
            <a:endParaRPr b="0">
              <a:solidFill>
                <a:srgbClr val="222222"/>
              </a:solidFill>
            </a:endParaRPr>
          </a:p>
          <a:p>
            <a:pPr defTabSz="457200">
              <a:defRPr sz="1600">
                <a:solidFill>
                  <a:srgbClr val="0080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222222"/>
                </a:solidFill>
              </a:rPr>
              <a:t>  </a:t>
            </a:r>
            <a:r>
              <a:rPr b="1"/>
              <a:t>"age"</a:t>
            </a:r>
            <a:r>
              <a:rPr>
                <a:solidFill>
                  <a:srgbClr val="222222"/>
                </a:solidFill>
              </a:rPr>
              <a:t>: </a:t>
            </a:r>
            <a:r>
              <a:rPr>
                <a:solidFill>
                  <a:srgbClr val="666666"/>
                </a:solidFill>
              </a:rPr>
              <a:t>27</a:t>
            </a:r>
            <a:r>
              <a:rPr>
                <a:solidFill>
                  <a:srgbClr val="222222"/>
                </a:solidFill>
              </a:rPr>
              <a:t>,</a:t>
            </a:r>
            <a:endParaRPr>
              <a:solidFill>
                <a:srgbClr val="222222"/>
              </a:solidFill>
            </a:endParaRPr>
          </a:p>
          <a:p>
            <a:pPr defTabSz="457200">
              <a:defRPr b="1" sz="1600">
                <a:solidFill>
                  <a:srgbClr val="0080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 b="0">
                <a:solidFill>
                  <a:srgbClr val="222222"/>
                </a:solidFill>
              </a:rPr>
              <a:t>  </a:t>
            </a:r>
            <a:r>
              <a:t>"address"</a:t>
            </a:r>
            <a:r>
              <a:rPr b="0">
                <a:solidFill>
                  <a:srgbClr val="222222"/>
                </a:solidFill>
              </a:rPr>
              <a:t>: {</a:t>
            </a:r>
            <a:endParaRPr b="0">
              <a:solidFill>
                <a:srgbClr val="222222"/>
              </a:solidFill>
            </a:endParaRPr>
          </a:p>
          <a:p>
            <a:pPr defTabSz="457200">
              <a:defRPr sz="1600">
                <a:solidFill>
                  <a:srgbClr val="0080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222222"/>
                </a:solidFill>
              </a:rPr>
              <a:t>    </a:t>
            </a:r>
            <a:r>
              <a:rPr b="1"/>
              <a:t>"streetAddress"</a:t>
            </a:r>
            <a:r>
              <a:rPr>
                <a:solidFill>
                  <a:srgbClr val="222222"/>
                </a:solidFill>
              </a:rPr>
              <a:t>: </a:t>
            </a:r>
            <a:r>
              <a:rPr>
                <a:solidFill>
                  <a:srgbClr val="BA2121"/>
                </a:solidFill>
              </a:rPr>
              <a:t>"21 2nd Street"</a:t>
            </a:r>
            <a:r>
              <a:rPr>
                <a:solidFill>
                  <a:srgbClr val="222222"/>
                </a:solidFill>
              </a:rPr>
              <a:t>,</a:t>
            </a:r>
            <a:endParaRPr>
              <a:solidFill>
                <a:srgbClr val="222222"/>
              </a:solidFill>
            </a:endParaRPr>
          </a:p>
          <a:p>
            <a:pPr defTabSz="457200">
              <a:defRPr sz="1600">
                <a:solidFill>
                  <a:srgbClr val="BA2121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222222"/>
                </a:solidFill>
              </a:rPr>
              <a:t>    </a:t>
            </a:r>
            <a:r>
              <a:rPr b="1">
                <a:solidFill>
                  <a:srgbClr val="008000"/>
                </a:solidFill>
              </a:rPr>
              <a:t>"city"</a:t>
            </a:r>
            <a:r>
              <a:rPr>
                <a:solidFill>
                  <a:srgbClr val="222222"/>
                </a:solidFill>
              </a:rPr>
              <a:t>: </a:t>
            </a:r>
            <a:r>
              <a:t>"New York"</a:t>
            </a:r>
            <a:r>
              <a:rPr>
                <a:solidFill>
                  <a:srgbClr val="222222"/>
                </a:solidFill>
              </a:rPr>
              <a:t>,</a:t>
            </a:r>
            <a:endParaRPr>
              <a:solidFill>
                <a:srgbClr val="222222"/>
              </a:solidFill>
            </a:endParaRPr>
          </a:p>
          <a:p>
            <a:pPr defTabSz="457200">
              <a:defRPr sz="1600">
                <a:solidFill>
                  <a:srgbClr val="0080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222222"/>
                </a:solidFill>
              </a:rPr>
              <a:t>    </a:t>
            </a:r>
            <a:r>
              <a:rPr b="1"/>
              <a:t>"state"</a:t>
            </a:r>
            <a:r>
              <a:rPr>
                <a:solidFill>
                  <a:srgbClr val="222222"/>
                </a:solidFill>
              </a:rPr>
              <a:t>: </a:t>
            </a:r>
            <a:r>
              <a:rPr>
                <a:solidFill>
                  <a:srgbClr val="BA2121"/>
                </a:solidFill>
              </a:rPr>
              <a:t>"NY"</a:t>
            </a:r>
            <a:r>
              <a:rPr>
                <a:solidFill>
                  <a:srgbClr val="222222"/>
                </a:solidFill>
              </a:rPr>
              <a:t>,</a:t>
            </a:r>
            <a:endParaRPr>
              <a:solidFill>
                <a:srgbClr val="222222"/>
              </a:solidFill>
            </a:endParaRPr>
          </a:p>
          <a:p>
            <a:pPr defTabSz="457200">
              <a:defRPr sz="1600">
                <a:solidFill>
                  <a:srgbClr val="0080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222222"/>
                </a:solidFill>
              </a:rPr>
              <a:t>    </a:t>
            </a:r>
            <a:r>
              <a:rPr b="1"/>
              <a:t>"postalCode"</a:t>
            </a:r>
            <a:r>
              <a:rPr>
                <a:solidFill>
                  <a:srgbClr val="222222"/>
                </a:solidFill>
              </a:rPr>
              <a:t>: </a:t>
            </a:r>
            <a:r>
              <a:rPr>
                <a:solidFill>
                  <a:srgbClr val="BA2121"/>
                </a:solidFill>
              </a:rPr>
              <a:t>"10021-3100"</a:t>
            </a:r>
            <a:endParaRPr>
              <a:solidFill>
                <a:srgbClr val="222222"/>
              </a:solidFill>
            </a:endParaRPr>
          </a:p>
          <a:p>
            <a:pPr defTabSz="457200">
              <a:defRPr sz="1600">
                <a:solidFill>
                  <a:srgbClr val="222222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  },</a:t>
            </a:r>
          </a:p>
          <a:p>
            <a:pPr defTabSz="457200">
              <a:defRPr b="1" sz="1600">
                <a:solidFill>
                  <a:srgbClr val="0080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 b="0">
                <a:solidFill>
                  <a:srgbClr val="222222"/>
                </a:solidFill>
              </a:rPr>
              <a:t>  </a:t>
            </a:r>
            <a:r>
              <a:t>"phoneNumbers"</a:t>
            </a:r>
            <a:r>
              <a:rPr b="0">
                <a:solidFill>
                  <a:srgbClr val="222222"/>
                </a:solidFill>
              </a:rPr>
              <a:t>: [</a:t>
            </a:r>
            <a:endParaRPr b="0">
              <a:solidFill>
                <a:srgbClr val="222222"/>
              </a:solidFill>
            </a:endParaRPr>
          </a:p>
          <a:p>
            <a:pPr defTabSz="457200">
              <a:defRPr sz="1600">
                <a:solidFill>
                  <a:srgbClr val="222222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    {</a:t>
            </a:r>
          </a:p>
          <a:p>
            <a:pPr defTabSz="457200">
              <a:defRPr sz="1600">
                <a:solidFill>
                  <a:srgbClr val="222222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      </a:t>
            </a:r>
            <a:r>
              <a:rPr b="1">
                <a:solidFill>
                  <a:srgbClr val="008000"/>
                </a:solidFill>
              </a:rPr>
              <a:t>"type"</a:t>
            </a:r>
            <a:r>
              <a:t>: </a:t>
            </a:r>
            <a:r>
              <a:rPr>
                <a:solidFill>
                  <a:srgbClr val="BA2121"/>
                </a:solidFill>
              </a:rPr>
              <a:t>"home"</a:t>
            </a:r>
            <a:r>
              <a:t>,</a:t>
            </a:r>
          </a:p>
          <a:p>
            <a:pPr defTabSz="457200">
              <a:defRPr sz="1600">
                <a:solidFill>
                  <a:srgbClr val="BA2121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222222"/>
                </a:solidFill>
              </a:rPr>
              <a:t>      </a:t>
            </a:r>
            <a:r>
              <a:rPr b="1">
                <a:solidFill>
                  <a:srgbClr val="008000"/>
                </a:solidFill>
              </a:rPr>
              <a:t>"number"</a:t>
            </a:r>
            <a:r>
              <a:rPr>
                <a:solidFill>
                  <a:srgbClr val="222222"/>
                </a:solidFill>
              </a:rPr>
              <a:t>: </a:t>
            </a:r>
            <a:r>
              <a:t>"212 555-1234"</a:t>
            </a:r>
            <a:endParaRPr>
              <a:solidFill>
                <a:srgbClr val="222222"/>
              </a:solidFill>
            </a:endParaRPr>
          </a:p>
          <a:p>
            <a:pPr defTabSz="457200">
              <a:defRPr sz="1600">
                <a:solidFill>
                  <a:srgbClr val="222222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    },</a:t>
            </a:r>
          </a:p>
          <a:p>
            <a:pPr defTabSz="457200">
              <a:defRPr sz="1600">
                <a:solidFill>
                  <a:srgbClr val="222222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    {</a:t>
            </a:r>
          </a:p>
          <a:p>
            <a:pPr defTabSz="457200">
              <a:defRPr sz="1600">
                <a:solidFill>
                  <a:srgbClr val="BA2121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222222"/>
                </a:solidFill>
              </a:rPr>
              <a:t>      </a:t>
            </a:r>
            <a:r>
              <a:rPr b="1">
                <a:solidFill>
                  <a:srgbClr val="008000"/>
                </a:solidFill>
              </a:rPr>
              <a:t>"type"</a:t>
            </a:r>
            <a:r>
              <a:rPr>
                <a:solidFill>
                  <a:srgbClr val="222222"/>
                </a:solidFill>
              </a:rPr>
              <a:t>: </a:t>
            </a:r>
            <a:r>
              <a:t>"office"</a:t>
            </a:r>
            <a:r>
              <a:rPr>
                <a:solidFill>
                  <a:srgbClr val="222222"/>
                </a:solidFill>
              </a:rPr>
              <a:t>,</a:t>
            </a:r>
            <a:endParaRPr>
              <a:solidFill>
                <a:srgbClr val="222222"/>
              </a:solidFill>
            </a:endParaRPr>
          </a:p>
          <a:p>
            <a:pPr defTabSz="457200">
              <a:defRPr sz="1600">
                <a:solidFill>
                  <a:srgbClr val="BA2121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222222"/>
                </a:solidFill>
              </a:rPr>
              <a:t>      </a:t>
            </a:r>
            <a:r>
              <a:rPr b="1">
                <a:solidFill>
                  <a:srgbClr val="008000"/>
                </a:solidFill>
              </a:rPr>
              <a:t>"number"</a:t>
            </a:r>
            <a:r>
              <a:rPr>
                <a:solidFill>
                  <a:srgbClr val="222222"/>
                </a:solidFill>
              </a:rPr>
              <a:t>: </a:t>
            </a:r>
            <a:r>
              <a:t>"646 555-4567"</a:t>
            </a:r>
            <a:endParaRPr>
              <a:solidFill>
                <a:srgbClr val="222222"/>
              </a:solidFill>
            </a:endParaRPr>
          </a:p>
          <a:p>
            <a:pPr defTabSz="457200">
              <a:defRPr sz="1600">
                <a:solidFill>
                  <a:srgbClr val="222222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    },</a:t>
            </a:r>
          </a:p>
          <a:p>
            <a:pPr defTabSz="457200">
              <a:defRPr sz="1600">
                <a:solidFill>
                  <a:srgbClr val="222222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    {</a:t>
            </a:r>
          </a:p>
          <a:p>
            <a:pPr defTabSz="457200">
              <a:defRPr sz="1600">
                <a:solidFill>
                  <a:srgbClr val="BA2121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222222"/>
                </a:solidFill>
              </a:rPr>
              <a:t>      </a:t>
            </a:r>
            <a:r>
              <a:rPr b="1">
                <a:solidFill>
                  <a:srgbClr val="008000"/>
                </a:solidFill>
              </a:rPr>
              <a:t>"type"</a:t>
            </a:r>
            <a:r>
              <a:rPr>
                <a:solidFill>
                  <a:srgbClr val="222222"/>
                </a:solidFill>
              </a:rPr>
              <a:t>: </a:t>
            </a:r>
            <a:r>
              <a:t>"mobile"</a:t>
            </a:r>
            <a:r>
              <a:rPr>
                <a:solidFill>
                  <a:srgbClr val="222222"/>
                </a:solidFill>
              </a:rPr>
              <a:t>,</a:t>
            </a:r>
            <a:endParaRPr>
              <a:solidFill>
                <a:srgbClr val="222222"/>
              </a:solidFill>
            </a:endParaRPr>
          </a:p>
          <a:p>
            <a:pPr defTabSz="457200">
              <a:defRPr sz="1600">
                <a:solidFill>
                  <a:srgbClr val="BA2121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222222"/>
                </a:solidFill>
              </a:rPr>
              <a:t>      </a:t>
            </a:r>
            <a:r>
              <a:rPr b="1">
                <a:solidFill>
                  <a:srgbClr val="008000"/>
                </a:solidFill>
              </a:rPr>
              <a:t>"number"</a:t>
            </a:r>
            <a:r>
              <a:rPr>
                <a:solidFill>
                  <a:srgbClr val="222222"/>
                </a:solidFill>
              </a:rPr>
              <a:t>: </a:t>
            </a:r>
            <a:r>
              <a:t>"123 456-7890"</a:t>
            </a:r>
            <a:endParaRPr>
              <a:solidFill>
                <a:srgbClr val="222222"/>
              </a:solidFill>
            </a:endParaRPr>
          </a:p>
          <a:p>
            <a:pPr defTabSz="457200">
              <a:defRPr sz="1600">
                <a:solidFill>
                  <a:srgbClr val="222222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    }</a:t>
            </a:r>
          </a:p>
          <a:p>
            <a:pPr defTabSz="457200">
              <a:defRPr sz="1600">
                <a:solidFill>
                  <a:srgbClr val="222222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  ],</a:t>
            </a:r>
          </a:p>
          <a:p>
            <a:pPr defTabSz="457200">
              <a:defRPr b="1" sz="1600">
                <a:solidFill>
                  <a:srgbClr val="0080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 b="0">
                <a:solidFill>
                  <a:srgbClr val="222222"/>
                </a:solidFill>
              </a:rPr>
              <a:t>  </a:t>
            </a:r>
            <a:r>
              <a:t>"children"</a:t>
            </a:r>
            <a:r>
              <a:rPr b="0">
                <a:solidFill>
                  <a:srgbClr val="222222"/>
                </a:solidFill>
              </a:rPr>
              <a:t>: [],</a:t>
            </a:r>
            <a:endParaRPr b="0">
              <a:solidFill>
                <a:srgbClr val="222222"/>
              </a:solidFill>
            </a:endParaRPr>
          </a:p>
          <a:p>
            <a:pPr defTabSz="457200">
              <a:defRPr b="1" sz="1600">
                <a:solidFill>
                  <a:srgbClr val="0080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 b="0">
                <a:solidFill>
                  <a:srgbClr val="222222"/>
                </a:solidFill>
              </a:rPr>
              <a:t>  </a:t>
            </a:r>
            <a:r>
              <a:t>"spouse"</a:t>
            </a:r>
            <a:r>
              <a:rPr b="0">
                <a:solidFill>
                  <a:srgbClr val="222222"/>
                </a:solidFill>
              </a:rPr>
              <a:t>: </a:t>
            </a:r>
            <a:r>
              <a:t>null</a:t>
            </a:r>
            <a:endParaRPr b="0">
              <a:solidFill>
                <a:srgbClr val="222222"/>
              </a:solidFill>
            </a:endParaRPr>
          </a:p>
          <a:p>
            <a:pPr defTabSz="457200">
              <a:defRPr sz="1600">
                <a:solidFill>
                  <a:srgbClr val="222222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Alternatives to Relational Schemes: JS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JSON</a:t>
            </a:r>
          </a:p>
        </p:txBody>
      </p:sp>
      <p:sp>
        <p:nvSpPr>
          <p:cNvPr id="196" name="JSON can use a schema (type definition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JSON can use a schema (type definition)</a:t>
            </a:r>
          </a:p>
          <a:p>
            <a:pPr/>
            <a:r>
              <a:t>JSON was first used for data transmission as a data serialization format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Alternatives to Relational Schemes: JS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JSON</a:t>
            </a:r>
          </a:p>
        </p:txBody>
      </p:sp>
      <p:sp>
        <p:nvSpPr>
          <p:cNvPr id="199" name="Many-to-One and Many-to-Many Relationship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Many-to-One and Many-to-Many Relationships</a:t>
            </a:r>
          </a:p>
          <a:p>
            <a:pPr lvl="1"/>
            <a:r>
              <a:t>Modeled by the same value for the same key</a:t>
            </a:r>
          </a:p>
          <a:p>
            <a:pPr lvl="2"/>
            <a:r>
              <a:t>Problem:  Need to standardize / internationalize these values</a:t>
            </a:r>
          </a:p>
          <a:p>
            <a:pPr lvl="2"/>
            <a:r>
              <a:t>Using id-s instead of plain text to avoid problems</a:t>
            </a:r>
          </a:p>
          <a:p>
            <a:pPr lvl="2"/>
            <a:r>
              <a:t>Table of id-s reintroduce a relational scheme through a backdoor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Alternatives to Relational Schemes: JS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JSON</a:t>
            </a:r>
          </a:p>
        </p:txBody>
      </p:sp>
      <p:sp>
        <p:nvSpPr>
          <p:cNvPr id="202" name="Resumé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Resumé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Users present people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People have jobs, education, and recommenders</a:t>
            </a:r>
          </a:p>
          <a:p>
            <a:pPr marL="422275" indent="-422275" defTabSz="554990">
              <a:spcBef>
                <a:spcPts val="2000"/>
              </a:spcBef>
              <a:defRPr sz="3040"/>
            </a:pPr>
            <a:r>
              <a:t>But they share jobs, companies, degrees, schools, recommenders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Should they stay text strings or become entities?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Latter allows to add information to all resumés</a:t>
            </a:r>
          </a:p>
          <a:p>
            <a:pPr marL="422275" indent="-422275" defTabSz="554990">
              <a:spcBef>
                <a:spcPts val="2000"/>
              </a:spcBef>
              <a:defRPr sz="3040"/>
            </a:pPr>
            <a:r>
              <a:t>If recommenders get a photo, then all resumés should be updated with this photo, so better to make recommenders entities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Alternatives to Relational Schemes: JS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JSON</a:t>
            </a:r>
          </a:p>
        </p:txBody>
      </p:sp>
      <p:pic>
        <p:nvPicPr>
          <p:cNvPr id="20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8383" y="3871493"/>
            <a:ext cx="12048034" cy="4664914"/>
          </a:xfrm>
          <a:prstGeom prst="rect">
            <a:avLst/>
          </a:prstGeom>
          <a:ln w="12700">
            <a:miter lim="400000"/>
          </a:ln>
        </p:spPr>
      </p:pic>
      <p:sp>
        <p:nvSpPr>
          <p:cNvPr id="206" name="Data has a tendency to become less-join free"/>
          <p:cNvSpPr txBox="1"/>
          <p:nvPr>
            <p:ph type="body" sz="quarter" idx="1"/>
          </p:nvPr>
        </p:nvSpPr>
        <p:spPr>
          <a:xfrm>
            <a:off x="952500" y="2590800"/>
            <a:ext cx="11099800" cy="1102894"/>
          </a:xfrm>
          <a:prstGeom prst="rect">
            <a:avLst/>
          </a:prstGeom>
        </p:spPr>
        <p:txBody>
          <a:bodyPr anchor="t"/>
          <a:lstStyle/>
          <a:p>
            <a:pPr/>
            <a:r>
              <a:t>Data has a tendency to become less-join free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Document Databa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Document Databases</a:t>
            </a:r>
          </a:p>
        </p:txBody>
      </p:sp>
      <p:sp>
        <p:nvSpPr>
          <p:cNvPr id="209" name="Records are documen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Records are documents</a:t>
            </a:r>
          </a:p>
          <a:p>
            <a:pPr lvl="1"/>
            <a:r>
              <a:t>Encode in </a:t>
            </a:r>
          </a:p>
          <a:p>
            <a:pPr lvl="2"/>
            <a:r>
              <a:t>XML</a:t>
            </a:r>
          </a:p>
          <a:p>
            <a:pPr lvl="2"/>
            <a:r>
              <a:t>YAML</a:t>
            </a:r>
          </a:p>
          <a:p>
            <a:pPr lvl="2"/>
            <a:r>
              <a:t>JSON</a:t>
            </a:r>
          </a:p>
          <a:p>
            <a:pPr lvl="2"/>
            <a:r>
              <a:t>BSON (Mongo DB)</a:t>
            </a:r>
          </a:p>
          <a:p>
            <a:pPr lvl="1"/>
            <a:r>
              <a:t>CRUD operations: create, read, update, delete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Document Databa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Document Databases</a:t>
            </a:r>
          </a:p>
        </p:txBody>
      </p:sp>
      <p:sp>
        <p:nvSpPr>
          <p:cNvPr id="212" name="Enforcing schem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Enforcing schema</a:t>
            </a:r>
          </a:p>
          <a:p>
            <a:pPr lvl="1"/>
            <a:r>
              <a:t>Most document databases do not enforce schema</a:t>
            </a:r>
          </a:p>
          <a:p>
            <a:pPr lvl="2"/>
            <a:r>
              <a:t>—&gt; “Schemaless”</a:t>
            </a:r>
          </a:p>
          <a:p>
            <a:pPr lvl="2"/>
            <a:r>
              <a:t>In reality: “Schema on Read”</a:t>
            </a:r>
          </a:p>
          <a:p>
            <a:pPr lvl="2"/>
            <a:r>
              <a:t>RDBMS would then use “Schema on Write”</a:t>
            </a:r>
          </a:p>
          <a:p>
            <a:pPr/>
            <a:r>
              <a:t>Allows schema updates in simple form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Data at Very Large Sca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Data at Very Large Scale</a:t>
            </a:r>
          </a:p>
        </p:txBody>
      </p:sp>
      <p:sp>
        <p:nvSpPr>
          <p:cNvPr id="126" name="Hush: HBase URL Shorten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68934" indent="-368934" defTabSz="484886">
              <a:spcBef>
                <a:spcPts val="1800"/>
              </a:spcBef>
              <a:defRPr sz="2656"/>
            </a:pPr>
            <a:r>
              <a:t>Hush: HBase URL Shortener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Hand a URL to a Shortener service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Get a shorter URL back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E.g. to use in twitter messages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Shortener provides counter for each shortened URLs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"Vanity URL" that incorporate specific domain names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Need to maintain users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log in to create short URLs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track existing URLs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see reports for daily, weekly, or monthly usage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Document Databa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Document Databases</a:t>
            </a:r>
          </a:p>
        </p:txBody>
      </p:sp>
      <p:sp>
        <p:nvSpPr>
          <p:cNvPr id="215" name="Schema on Read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Schema on Read:</a:t>
            </a:r>
          </a:p>
          <a:p>
            <a:pPr lvl="1"/>
            <a:r>
              <a:t>Advantages: </a:t>
            </a:r>
          </a:p>
          <a:p>
            <a:pPr lvl="2"/>
            <a:r>
              <a:t>Data might come from external sources</a:t>
            </a:r>
          </a:p>
          <a:p>
            <a:pPr lvl="1"/>
            <a:r>
              <a:t>Disadvantages:</a:t>
            </a:r>
          </a:p>
          <a:p>
            <a:pPr lvl="2"/>
            <a:r>
              <a:t>No data checking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Document Databa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Document Databases</a:t>
            </a:r>
          </a:p>
        </p:txBody>
      </p:sp>
      <p:sp>
        <p:nvSpPr>
          <p:cNvPr id="218" name="Document database suppor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Document database support</a:t>
            </a:r>
          </a:p>
          <a:p>
            <a:pPr lvl="1"/>
            <a:r>
              <a:t>Most commercial database systems now support XML databases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Query Languag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Query Languages</a:t>
            </a:r>
          </a:p>
        </p:txBody>
      </p:sp>
      <p:sp>
        <p:nvSpPr>
          <p:cNvPr id="221" name="Documents lend themselves to object-oriented query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Documents lend themselves to object-oriented querying</a:t>
            </a:r>
          </a:p>
          <a:p>
            <a:pPr lvl="1"/>
            <a:r>
              <a:t>Imperative code</a:t>
            </a:r>
          </a:p>
          <a:p>
            <a:pPr/>
            <a:r>
              <a:t>SQL is declarative:</a:t>
            </a:r>
          </a:p>
          <a:p>
            <a:pPr lvl="1"/>
            <a:r>
              <a:t>Programmer explains a solution</a:t>
            </a:r>
          </a:p>
          <a:p>
            <a:pPr lvl="1"/>
            <a:r>
              <a:t>System figures out the best way to find the solution</a:t>
            </a:r>
          </a:p>
          <a:p>
            <a:pPr/>
            <a:r>
              <a:t>Use declarative query languages for document databases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Query Languag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Query Languages</a:t>
            </a:r>
          </a:p>
        </p:txBody>
      </p:sp>
      <p:sp>
        <p:nvSpPr>
          <p:cNvPr id="224" name="Map-Reduce (neither declarative nor imperative)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Map-Reduce (neither declarative nor imperative):</a:t>
            </a:r>
          </a:p>
          <a:p>
            <a:pPr lvl="1"/>
            <a:r>
              <a:t>Consists of only two pieces of code</a:t>
            </a:r>
          </a:p>
          <a:p>
            <a:pPr lvl="2"/>
            <a:r>
              <a:t>Mapping:  Selecting from Documents</a:t>
            </a:r>
          </a:p>
          <a:p>
            <a:pPr lvl="2"/>
            <a:r>
              <a:t>Reducing: Take selection elements and operate on them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Alternatives to Relational Schemes: Graph Mode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Graph Models</a:t>
            </a:r>
          </a:p>
        </p:txBody>
      </p:sp>
      <p:sp>
        <p:nvSpPr>
          <p:cNvPr id="227" name="Graphs consists of vertices and edg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Graphs consists of vertices and edges</a:t>
            </a:r>
          </a:p>
          <a:p>
            <a:pPr lvl="1"/>
            <a:r>
              <a:t>Example:</a:t>
            </a:r>
          </a:p>
          <a:p>
            <a:pPr lvl="2"/>
            <a:r>
              <a:t>Social graphs: vertices are people and edges are relationships such “knows”</a:t>
            </a:r>
          </a:p>
          <a:p>
            <a:pPr lvl="2"/>
            <a:r>
              <a:t>Web graph: vertices are pages and edges are links</a:t>
            </a:r>
          </a:p>
          <a:p>
            <a:pPr lvl="2"/>
            <a:r>
              <a:t>Road networks: vertices are places and edges are connections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Alternatives to Relational Schemes: Graph Mode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Graph Models</a:t>
            </a:r>
          </a:p>
        </p:txBody>
      </p:sp>
      <p:sp>
        <p:nvSpPr>
          <p:cNvPr id="230" name="Relational Database hides semantic relationship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Relational Database hides semantic relationships</a:t>
            </a:r>
          </a:p>
        </p:txBody>
      </p:sp>
      <p:pic>
        <p:nvPicPr>
          <p:cNvPr id="231" name="Screen Shot 2019-02-12 at 5.41.58 PM.png" descr="Screen Shot 2019-02-12 at 5.41.58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54400" y="3614539"/>
            <a:ext cx="6096000" cy="5156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Alternatives to Relational Schemes: Graph Mode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Graph Models</a:t>
            </a:r>
          </a:p>
        </p:txBody>
      </p:sp>
      <p:sp>
        <p:nvSpPr>
          <p:cNvPr id="234" name="Document model hides semantic relationship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Document model hides semantic relationships</a:t>
            </a:r>
          </a:p>
        </p:txBody>
      </p:sp>
      <p:pic>
        <p:nvPicPr>
          <p:cNvPr id="235" name="Screen Shot 2019-02-12 at 5.43.56 PM.png" descr="Screen Shot 2019-02-12 at 5.43.56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18803" y="3570882"/>
            <a:ext cx="7567194" cy="55883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Alternatives to Relational Schemes: Graph Mode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Graph Models</a:t>
            </a:r>
          </a:p>
        </p:txBody>
      </p:sp>
      <p:sp>
        <p:nvSpPr>
          <p:cNvPr id="238" name="Some property values are really references to foreign aggregates…"/>
          <p:cNvSpPr txBox="1"/>
          <p:nvPr>
            <p:ph type="body" sz="half" idx="1"/>
          </p:nvPr>
        </p:nvSpPr>
        <p:spPr>
          <a:xfrm>
            <a:off x="952500" y="2590800"/>
            <a:ext cx="7012633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Some property values are really references to foreign aggregates</a:t>
            </a:r>
          </a:p>
          <a:p>
            <a:pPr lvl="1"/>
            <a:r>
              <a:t>Aggregate’s identifier is a foreign key</a:t>
            </a:r>
          </a:p>
          <a:p>
            <a:pPr/>
            <a:r>
              <a:t>Relationships between them are not explicitly accessible</a:t>
            </a:r>
          </a:p>
          <a:p>
            <a:pPr lvl="1"/>
            <a:r>
              <a:t>Joining aggregates becomes expensive</a:t>
            </a:r>
          </a:p>
        </p:txBody>
      </p:sp>
      <p:pic>
        <p:nvPicPr>
          <p:cNvPr id="239" name="Screen Shot 2019-02-12 at 5.43.56 PM.png" descr="Screen Shot 2019-02-12 at 5.43.56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83673" y="4559643"/>
            <a:ext cx="4235924" cy="31282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Alternatives to Relational Schemes: Graph Mode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Graph Models</a:t>
            </a:r>
          </a:p>
        </p:txBody>
      </p:sp>
      <p:sp>
        <p:nvSpPr>
          <p:cNvPr id="242" name="Relational Database…"/>
          <p:cNvSpPr txBox="1"/>
          <p:nvPr>
            <p:ph type="body" idx="1"/>
          </p:nvPr>
        </p:nvSpPr>
        <p:spPr>
          <a:xfrm>
            <a:off x="784969" y="2590800"/>
            <a:ext cx="11267331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Relational Database</a:t>
            </a:r>
          </a:p>
          <a:p>
            <a:pPr lvl="1"/>
            <a:r>
              <a:t>Some queries are simple:</a:t>
            </a:r>
          </a:p>
          <a:p>
            <a:pPr lvl="1" marL="0" indent="0">
              <a:spcBef>
                <a:spcPts val="0"/>
              </a:spcBef>
              <a:buSzTx/>
              <a:buNone/>
              <a:defRPr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SELECT p1.Person</a:t>
            </a:r>
            <a:br/>
            <a:r>
              <a:t>FROM Person p1 JOIN PersonFriend </a:t>
            </a:r>
          </a:p>
          <a:p>
            <a:pPr lvl="1" marL="0" indent="0">
              <a:spcBef>
                <a:spcPts val="0"/>
              </a:spcBef>
              <a:buSzTx/>
              <a:buNone/>
              <a:defRPr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ON PersonFriend.FriendID = p1.ID JOIN Person p2 </a:t>
            </a:r>
          </a:p>
          <a:p>
            <a:pPr lvl="1" marL="0" indent="0">
              <a:spcBef>
                <a:spcPts val="0"/>
              </a:spcBef>
              <a:buSzTx/>
              <a:buNone/>
              <a:defRPr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ON PersonFriend.PersonID = p2.ID WHERE p2.Person = 'Bob' </a:t>
            </a:r>
          </a:p>
        </p:txBody>
      </p:sp>
      <p:pic>
        <p:nvPicPr>
          <p:cNvPr id="243" name="Screen Shot 2019-02-19 at 1.14.35 PM.png" descr="Screen Shot 2019-02-19 at 1.14.35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6932" y="5858519"/>
            <a:ext cx="8595469" cy="25525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Alternatives to Relational Schemes: Graph Mode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Graph Models</a:t>
            </a:r>
          </a:p>
        </p:txBody>
      </p:sp>
      <p:sp>
        <p:nvSpPr>
          <p:cNvPr id="246" name="Relational Database…"/>
          <p:cNvSpPr txBox="1"/>
          <p:nvPr>
            <p:ph type="body" idx="1"/>
          </p:nvPr>
        </p:nvSpPr>
        <p:spPr>
          <a:xfrm>
            <a:off x="784969" y="2590800"/>
            <a:ext cx="11267331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Relational Database</a:t>
            </a:r>
          </a:p>
          <a:p>
            <a:pPr lvl="1"/>
            <a:r>
              <a:t>Some queries others are more involved: Friends of Bob</a:t>
            </a:r>
          </a:p>
          <a:p>
            <a:pPr lvl="1" marL="0" indent="0">
              <a:spcBef>
                <a:spcPts val="0"/>
              </a:spcBef>
              <a:buSzTx/>
              <a:buNone/>
              <a:defRPr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SELECT p1.Person</a:t>
            </a:r>
            <a:br/>
            <a:r>
              <a:t>FROM Person p1 JOIN PersonFriend </a:t>
            </a:r>
          </a:p>
          <a:p>
            <a:pPr lvl="1" marL="0" indent="0">
              <a:spcBef>
                <a:spcPts val="0"/>
              </a:spcBef>
              <a:buSzTx/>
              <a:buNone/>
              <a:defRPr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ON PersonFriend.PersonID = p1.ID JOIN Person p2 </a:t>
            </a:r>
          </a:p>
          <a:p>
            <a:pPr lvl="1" marL="0" indent="0">
              <a:spcBef>
                <a:spcPts val="0"/>
              </a:spcBef>
              <a:buSzTx/>
              <a:buNone/>
              <a:defRPr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ON PersonFriend.FriendID = p2.ID </a:t>
            </a:r>
          </a:p>
          <a:p>
            <a:pPr lvl="1" marL="0" indent="0">
              <a:spcBef>
                <a:spcPts val="0"/>
              </a:spcBef>
              <a:buSzTx/>
              <a:buNone/>
              <a:defRPr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WHERE p2.Person = 'Bob' </a:t>
            </a:r>
          </a:p>
          <a:p>
            <a:pPr lvl="1" marL="0" indent="0">
              <a:spcBef>
                <a:spcPts val="0"/>
              </a:spcBef>
              <a:buSzTx/>
              <a:buNone/>
              <a:defRPr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</a:t>
            </a:r>
          </a:p>
        </p:txBody>
      </p:sp>
      <p:pic>
        <p:nvPicPr>
          <p:cNvPr id="247" name="Screen Shot 2019-02-19 at 1.14.35 PM.png" descr="Screen Shot 2019-02-19 at 1.14.35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6932" y="5858519"/>
            <a:ext cx="8595469" cy="25525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Data at Very Large Sca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Data at Very Large Scale</a:t>
            </a:r>
          </a:p>
        </p:txBody>
      </p:sp>
      <p:sp>
        <p:nvSpPr>
          <p:cNvPr id="129" name="Data is too large to store at a single serv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Data is too large to store at a single server</a:t>
            </a:r>
          </a:p>
          <a:p>
            <a:pPr lvl="1"/>
            <a:r>
              <a:t>Notice: </a:t>
            </a:r>
          </a:p>
          <a:p>
            <a:pPr lvl="2"/>
            <a:r>
              <a:t>Limited need for transactions</a:t>
            </a:r>
          </a:p>
          <a:p>
            <a:pPr lvl="2"/>
            <a:r>
              <a:t>Importance of high throughput writes and reads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Alternatives to Relational Schemes: Graph Mode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Graph Models</a:t>
            </a:r>
          </a:p>
        </p:txBody>
      </p:sp>
      <p:sp>
        <p:nvSpPr>
          <p:cNvPr id="250" name="Relational Database…"/>
          <p:cNvSpPr txBox="1"/>
          <p:nvPr>
            <p:ph type="body" idx="1"/>
          </p:nvPr>
        </p:nvSpPr>
        <p:spPr>
          <a:xfrm>
            <a:off x="784969" y="2590800"/>
            <a:ext cx="11267331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Relational Database</a:t>
            </a:r>
          </a:p>
          <a:p>
            <a:pPr lvl="1">
              <a:defRPr sz="3000"/>
            </a:pPr>
            <a:r>
              <a:t>Some queries others are difficult: Alice’s friends of friends</a:t>
            </a:r>
          </a:p>
          <a:p>
            <a:pPr lvl="1" marL="0" indent="0">
              <a:spcBef>
                <a:spcPts val="0"/>
              </a:spcBef>
              <a:buSzTx/>
              <a:buNone/>
              <a:defRPr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SELECT p1.Person AS PERSON, p2.Person AS FRIEND_OF_FRIEND FROM PersonFriend pf1 JOIN Person p1 </a:t>
            </a:r>
          </a:p>
          <a:p>
            <a:pPr lvl="1" marL="0" indent="0">
              <a:spcBef>
                <a:spcPts val="0"/>
              </a:spcBef>
              <a:buSzTx/>
              <a:buNone/>
              <a:defRPr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ON pf1.PersonID = p1.ID JOIN PersonFriend pf2 </a:t>
            </a:r>
          </a:p>
          <a:p>
            <a:pPr lvl="1" marL="0" indent="0">
              <a:spcBef>
                <a:spcPts val="0"/>
              </a:spcBef>
              <a:buSzTx/>
              <a:buNone/>
              <a:defRPr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ON pf2.PersonID = pf1.FriendID JOIN Person p2 </a:t>
            </a:r>
          </a:p>
          <a:p>
            <a:pPr lvl="1" marL="0" indent="0">
              <a:spcBef>
                <a:spcPts val="0"/>
              </a:spcBef>
              <a:buSzTx/>
              <a:buNone/>
              <a:defRPr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ON pf2.FriendID = p2.ID</a:t>
            </a:r>
            <a:br/>
            <a:r>
              <a:t>WHERE p1.Person = 'Alice' AND pf2.FriendID &lt;&gt; p1.ID </a:t>
            </a:r>
          </a:p>
          <a:p>
            <a:pPr lvl="1" marL="0" indent="0">
              <a:spcBef>
                <a:spcPts val="0"/>
              </a:spcBef>
              <a:buSzTx/>
              <a:buNone/>
              <a:defRPr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</a:t>
            </a:r>
          </a:p>
        </p:txBody>
      </p:sp>
      <p:pic>
        <p:nvPicPr>
          <p:cNvPr id="251" name="Screen Shot 2019-02-19 at 1.14.35 PM.png" descr="Screen Shot 2019-02-19 at 1.14.35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20900" y="6176019"/>
            <a:ext cx="8595469" cy="25525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Alternatives to Relational Schemes: Graph Mode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Graph Models</a:t>
            </a:r>
          </a:p>
        </p:txBody>
      </p:sp>
      <p:sp>
        <p:nvSpPr>
          <p:cNvPr id="254" name="Property graph model by Ne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297815" indent="-297815" defTabSz="391414">
              <a:spcBef>
                <a:spcPts val="1400"/>
              </a:spcBef>
              <a:defRPr sz="2144"/>
            </a:pPr>
            <a:r>
              <a:t>Property graph model by Neon</a:t>
            </a:r>
          </a:p>
          <a:p>
            <a:pPr lvl="1" marL="595630" indent="-297815" defTabSz="391414">
              <a:spcBef>
                <a:spcPts val="1400"/>
              </a:spcBef>
              <a:defRPr sz="2144"/>
            </a:pPr>
            <a:r>
              <a:t>Each vertex consists of</a:t>
            </a:r>
          </a:p>
          <a:p>
            <a:pPr lvl="2" marL="893444" indent="-297815" defTabSz="391414">
              <a:spcBef>
                <a:spcPts val="1400"/>
              </a:spcBef>
              <a:defRPr sz="2144"/>
            </a:pPr>
            <a:r>
              <a:t>A unique identifier</a:t>
            </a:r>
          </a:p>
          <a:p>
            <a:pPr lvl="2" marL="893444" indent="-297815" defTabSz="391414">
              <a:spcBef>
                <a:spcPts val="1400"/>
              </a:spcBef>
              <a:defRPr sz="2144"/>
            </a:pPr>
            <a:r>
              <a:t>A set of outgoing edges</a:t>
            </a:r>
          </a:p>
          <a:p>
            <a:pPr lvl="2" marL="893444" indent="-297815" defTabSz="391414">
              <a:spcBef>
                <a:spcPts val="1400"/>
              </a:spcBef>
              <a:defRPr sz="2144"/>
            </a:pPr>
            <a:r>
              <a:t>A set of incoming edges</a:t>
            </a:r>
          </a:p>
          <a:p>
            <a:pPr lvl="2" marL="893444" indent="-297815" defTabSz="391414">
              <a:spcBef>
                <a:spcPts val="1400"/>
              </a:spcBef>
              <a:defRPr sz="2144"/>
            </a:pPr>
            <a:r>
              <a:t>A collection of properties — key-value pairs</a:t>
            </a:r>
          </a:p>
          <a:p>
            <a:pPr lvl="1" marL="595630" indent="-297815" defTabSz="391414">
              <a:spcBef>
                <a:spcPts val="1400"/>
              </a:spcBef>
              <a:defRPr sz="2144"/>
            </a:pPr>
            <a:r>
              <a:t>Each edge consists of </a:t>
            </a:r>
          </a:p>
          <a:p>
            <a:pPr lvl="2" marL="893444" indent="-297815" defTabSz="391414">
              <a:spcBef>
                <a:spcPts val="1400"/>
              </a:spcBef>
              <a:defRPr sz="2144"/>
            </a:pPr>
            <a:r>
              <a:t>A unique identifier</a:t>
            </a:r>
          </a:p>
          <a:p>
            <a:pPr lvl="2" marL="893444" indent="-297815" defTabSz="391414">
              <a:spcBef>
                <a:spcPts val="1400"/>
              </a:spcBef>
              <a:defRPr sz="2144"/>
            </a:pPr>
            <a:r>
              <a:t>The tail vertex</a:t>
            </a:r>
          </a:p>
          <a:p>
            <a:pPr lvl="2" marL="893444" indent="-297815" defTabSz="391414">
              <a:spcBef>
                <a:spcPts val="1400"/>
              </a:spcBef>
              <a:defRPr sz="2144"/>
            </a:pPr>
            <a:r>
              <a:t>The head vertex</a:t>
            </a:r>
          </a:p>
          <a:p>
            <a:pPr lvl="2" marL="893444" indent="-297815" defTabSz="391414">
              <a:spcBef>
                <a:spcPts val="1400"/>
              </a:spcBef>
              <a:defRPr sz="2144"/>
            </a:pPr>
            <a:r>
              <a:t>A label to describe the relationship</a:t>
            </a:r>
          </a:p>
          <a:p>
            <a:pPr lvl="2" marL="893444" indent="-297815" defTabSz="391414">
              <a:spcBef>
                <a:spcPts val="1400"/>
              </a:spcBef>
              <a:defRPr sz="2144"/>
            </a:pPr>
            <a:r>
              <a:t>A collection of properties — key-value pairs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Alternatives to Relational Schemes: Graph Mode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Graph Models</a:t>
            </a:r>
          </a:p>
        </p:txBody>
      </p:sp>
      <p:pic>
        <p:nvPicPr>
          <p:cNvPr id="25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86150" y="3187700"/>
            <a:ext cx="6032500" cy="5105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Alternatives to Relational Schemes: Graph Mode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Graph Models</a:t>
            </a:r>
          </a:p>
        </p:txBody>
      </p:sp>
      <p:sp>
        <p:nvSpPr>
          <p:cNvPr id="260" name="Order history as a property graph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Order history as a property graph</a:t>
            </a:r>
          </a:p>
        </p:txBody>
      </p:sp>
      <p:pic>
        <p:nvPicPr>
          <p:cNvPr id="261" name="Screen Shot 2019-02-12 at 5.54.02 PM.png" descr="Screen Shot 2019-02-12 at 5.54.02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98850" y="3774529"/>
            <a:ext cx="6007100" cy="4521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Alternatives to Relational Schemes: Graph Mode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Graph Models</a:t>
            </a:r>
          </a:p>
        </p:txBody>
      </p:sp>
      <p:sp>
        <p:nvSpPr>
          <p:cNvPr id="264" name="Processing queries in Neo4j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Processing queries in Neo4j</a:t>
            </a:r>
          </a:p>
          <a:p>
            <a:pPr lvl="1"/>
            <a:r>
              <a:t>Use Cypher (from “The matrix”)</a:t>
            </a:r>
          </a:p>
          <a:p>
            <a:pPr lvl="1"/>
            <a:r>
              <a:t>Can describe a path</a:t>
            </a:r>
          </a:p>
        </p:txBody>
      </p:sp>
      <p:pic>
        <p:nvPicPr>
          <p:cNvPr id="265" name="Screen Shot 2019-02-12 at 5.56.33 PM.png" descr="Screen Shot 2019-02-12 at 5.56.33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97634" y="5502919"/>
            <a:ext cx="6070601" cy="2336801"/>
          </a:xfrm>
          <a:prstGeom prst="rect">
            <a:avLst/>
          </a:prstGeom>
          <a:ln w="12700">
            <a:miter lim="400000"/>
          </a:ln>
        </p:spPr>
      </p:pic>
      <p:sp>
        <p:nvSpPr>
          <p:cNvPr id="266" name="(emil)&lt;-[:KNOWS]-(jim)-[:KNOWS]-&gt;(ian)-[:KNOWS]-&gt;(emil)"/>
          <p:cNvSpPr txBox="1"/>
          <p:nvPr/>
        </p:nvSpPr>
        <p:spPr>
          <a:xfrm>
            <a:off x="1625600" y="7950200"/>
            <a:ext cx="10357247" cy="787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 (emil)&lt;-[:KNOWS]-(jim)-[:KNOWS]-&gt;(ian)-[:KNOWS]-&gt;(emil)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Alternatives to Relational Schemes: Graph Mode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Graph Models</a:t>
            </a:r>
          </a:p>
        </p:txBody>
      </p:sp>
      <p:pic>
        <p:nvPicPr>
          <p:cNvPr id="269" name="Screen Shot 2019-02-12 at 5.56.33 PM.png" descr="Screen Shot 2019-02-12 at 5.56.33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67100" y="2734319"/>
            <a:ext cx="6070600" cy="2336801"/>
          </a:xfrm>
          <a:prstGeom prst="rect">
            <a:avLst/>
          </a:prstGeom>
          <a:ln w="12700">
            <a:miter lim="400000"/>
          </a:ln>
        </p:spPr>
      </p:pic>
      <p:sp>
        <p:nvSpPr>
          <p:cNvPr id="270" name="(emil:Person {name:'Emil'})…"/>
          <p:cNvSpPr txBox="1"/>
          <p:nvPr/>
        </p:nvSpPr>
        <p:spPr>
          <a:xfrm>
            <a:off x="2512690" y="6174740"/>
            <a:ext cx="7796511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(emil:Person {name:'Emil'})</a:t>
            </a:r>
          </a:p>
          <a:p>
            <a:pPr/>
            <a:r>
              <a:t>      &lt;-[:KNOWS]-(jim:Person {name:'Jim'})</a:t>
            </a:r>
          </a:p>
          <a:p>
            <a:pPr/>
            <a:r>
              <a:t>      -[:KNOWS]-&gt;(ian:Person {name:'Ian'})</a:t>
            </a:r>
          </a:p>
          <a:p>
            <a:pPr/>
            <a:r>
              <a:t>      -[:KNOWS]-&gt;(emil)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Alternatives to Relational Schemes: Graph Mode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Graph Models</a:t>
            </a:r>
          </a:p>
        </p:txBody>
      </p:sp>
      <p:sp>
        <p:nvSpPr>
          <p:cNvPr id="273" name="Finding the mutual friends of Jim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Finding the mutual friends of Jim:</a:t>
            </a:r>
          </a:p>
        </p:txBody>
      </p:sp>
      <p:sp>
        <p:nvSpPr>
          <p:cNvPr id="274" name="MATCH (a:Person {name:'Jim'})-[:KNOWS]-&gt;(b)-[:KNOWS]-&gt;(c), (a)-[:KNOWS]-&gt;(c)…"/>
          <p:cNvSpPr txBox="1"/>
          <p:nvPr/>
        </p:nvSpPr>
        <p:spPr>
          <a:xfrm>
            <a:off x="939800" y="4140200"/>
            <a:ext cx="11637616" cy="1473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MATCH (a:Person {name:'Jim'})-[:KNOWS]-&gt;(b)-[:KNOWS]-&gt;(c), (a)-[:KNOWS]-&gt;(c) </a:t>
            </a:r>
          </a:p>
          <a:p>
            <a:pPr/>
            <a:r>
              <a:t>RETURN b, c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Alternatives to Relational Schemes: Graph Mode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Graph Models</a:t>
            </a:r>
          </a:p>
        </p:txBody>
      </p:sp>
      <p:sp>
        <p:nvSpPr>
          <p:cNvPr id="277" name="Triple Stor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Triple Stores</a:t>
            </a:r>
          </a:p>
          <a:p>
            <a:pPr/>
          </a:p>
          <a:p>
            <a:pPr/>
            <a:r>
              <a:t>Information is stored as (subject, predicate, object)</a:t>
            </a:r>
          </a:p>
          <a:p>
            <a:pPr lvl="1"/>
            <a:r>
              <a:t>Subjects correspond to vertices</a:t>
            </a:r>
          </a:p>
          <a:p>
            <a:pPr lvl="1"/>
            <a:r>
              <a:t>Objects are</a:t>
            </a:r>
          </a:p>
          <a:p>
            <a:pPr lvl="2"/>
            <a:r>
              <a:t>A value in a primitive data type — ( jim : age : </a:t>
            </a:r>
            <a:r>
              <a:rPr b="1"/>
              <a:t>64</a:t>
            </a:r>
            <a:r>
              <a:t>)</a:t>
            </a:r>
          </a:p>
          <a:p>
            <a:pPr lvl="2"/>
            <a:r>
              <a:t>Another vertex — (jim : friend_of : thomas)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Alternatives to Relational Schemes: Graph Mode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Graph Models</a:t>
            </a:r>
          </a:p>
        </p:txBody>
      </p:sp>
      <p:sp>
        <p:nvSpPr>
          <p:cNvPr id="280" name="@prefix : &lt;/example&gt;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>
              <a:spcBef>
                <a:spcPts val="0"/>
              </a:spcBef>
              <a:buSzTx/>
              <a:buNone/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@prefix : &lt;/example&gt;</a:t>
            </a:r>
          </a:p>
          <a:p>
            <a:pPr marL="0" indent="0">
              <a:spcBef>
                <a:spcPts val="0"/>
              </a:spcBef>
              <a:buSzTx/>
              <a:buNone/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_:lucy    a            :Person</a:t>
            </a:r>
          </a:p>
          <a:p>
            <a:pPr marL="0" indent="0">
              <a:spcBef>
                <a:spcPts val="0"/>
              </a:spcBef>
              <a:buSzTx/>
              <a:buNone/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_:lucy    :name        “Lucy”</a:t>
            </a:r>
          </a:p>
          <a:p>
            <a:pPr marL="0" indent="0">
              <a:spcBef>
                <a:spcPts val="0"/>
              </a:spcBef>
              <a:buSzTx/>
              <a:buNone/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_:lucy    :born_in     _:idaho</a:t>
            </a:r>
          </a:p>
          <a:p>
            <a:pPr marL="0" indent="0">
              <a:spcBef>
                <a:spcPts val="0"/>
              </a:spcBef>
              <a:buSzTx/>
              <a:buNone/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_:idaho   a            :Location</a:t>
            </a:r>
          </a:p>
          <a:p>
            <a:pPr lvl="1" marL="0" indent="0">
              <a:spcBef>
                <a:spcPts val="0"/>
              </a:spcBef>
              <a:buSzTx/>
              <a:buNone/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_:idaho   :name        “Idaho”</a:t>
            </a:r>
          </a:p>
          <a:p>
            <a:pPr marL="0" indent="0">
              <a:spcBef>
                <a:spcPts val="0"/>
              </a:spcBef>
              <a:buSzTx/>
              <a:buNone/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_:idaho   :type        “State”</a:t>
            </a:r>
          </a:p>
          <a:p>
            <a:pPr lvl="1" marL="0" indent="0">
              <a:spcBef>
                <a:spcPts val="0"/>
              </a:spcBef>
              <a:buSzTx/>
              <a:buNone/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_:idaho   :within      _:usa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Alternatives to Relational Schemes: Graph Mode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Alternatives to Relational Schemes: Graph Models</a:t>
            </a:r>
          </a:p>
        </p:txBody>
      </p:sp>
      <p:sp>
        <p:nvSpPr>
          <p:cNvPr id="283" name="Triple stores are the language of the semantic web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Triple stores are the language of the semantic web</a:t>
            </a:r>
          </a:p>
          <a:p>
            <a:pPr/>
            <a:r>
              <a:t>Semantic web:</a:t>
            </a:r>
          </a:p>
          <a:p>
            <a:pPr lvl="1"/>
            <a:r>
              <a:t>Machine readable description of type of links</a:t>
            </a:r>
          </a:p>
          <a:p>
            <a:pPr lvl="2"/>
            <a:r>
              <a:t>e.g. image, text, …</a:t>
            </a:r>
          </a:p>
          <a:p>
            <a:pPr lvl="1"/>
            <a:r>
              <a:t>Creates web of data — a database of everything</a:t>
            </a:r>
          </a:p>
          <a:p>
            <a:pPr/>
            <a:r>
              <a:t>Stored in Resource Description Framework (RDF)</a:t>
            </a:r>
          </a:p>
          <a:p>
            <a:pPr/>
            <a:r>
              <a:t>SPARQL — query language for triple stores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Data at Very Large Sca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Data at Very Large Scale</a:t>
            </a:r>
          </a:p>
        </p:txBody>
      </p:sp>
      <p:sp>
        <p:nvSpPr>
          <p:cNvPr id="132" name="Columnar Layou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Columnar Layout</a:t>
            </a:r>
          </a:p>
          <a:p>
            <a:pPr lvl="1"/>
            <a:r>
              <a:t>A relational database strategy often adopted in No-SQL databases</a:t>
            </a:r>
          </a:p>
          <a:p>
            <a:pPr lvl="1"/>
            <a:r>
              <a:t>Instead of storing data in tuples</a:t>
            </a:r>
          </a:p>
          <a:p>
            <a:pPr lvl="1"/>
            <a:r>
              <a:t>Store by attribute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Data at Very Large Sca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Data at Very Large Scale</a:t>
            </a:r>
          </a:p>
        </p:txBody>
      </p:sp>
      <p:sp>
        <p:nvSpPr>
          <p:cNvPr id="135" name="For large HUSH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For large HUSH:</a:t>
            </a:r>
          </a:p>
          <a:p>
            <a:pPr lvl="1"/>
            <a:r>
              <a:t>Can use a relational database</a:t>
            </a:r>
          </a:p>
          <a:p>
            <a:pPr lvl="1"/>
            <a:r>
              <a:t>Use normalization and obtain a scheme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Data at Very Large Sca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Data at Very Large Scale</a:t>
            </a:r>
          </a:p>
        </p:txBody>
      </p:sp>
      <p:sp>
        <p:nvSpPr>
          <p:cNvPr id="138" name="Principles of Denormalization, Duplication, Intelligent Key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Principles of Denormalization, Duplication, Intelligent Keys </a:t>
            </a:r>
          </a:p>
          <a:p>
            <a:pPr lvl="1"/>
            <a:r>
              <a:t>Denormalize by duplicating data in more than one table</a:t>
            </a:r>
          </a:p>
          <a:p>
            <a:pPr lvl="2"/>
            <a:r>
              <a:t>Avoids aggregation at read time</a:t>
            </a:r>
          </a:p>
          <a:p>
            <a:pPr lvl="2"/>
            <a:r>
              <a:t>Prematerialize required views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Data at Very Large Sca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Data at Very Large Scale</a:t>
            </a:r>
          </a:p>
        </p:txBody>
      </p:sp>
      <p:sp>
        <p:nvSpPr>
          <p:cNvPr id="141" name="Example: HBase URL Shortener (Hush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HBase URL Shortener (Hush)</a:t>
            </a:r>
          </a:p>
          <a:p>
            <a:pPr lvl="1"/>
            <a:r>
              <a:t>user(</a:t>
            </a:r>
            <a:r>
              <a:rPr u="sng"/>
              <a:t>id</a:t>
            </a:r>
            <a:r>
              <a:t>, username, credentials, rules, first_name, last_name, email) with unique username constraint</a:t>
            </a:r>
          </a:p>
          <a:p>
            <a:pPr lvl="1"/>
            <a:r>
              <a:t>url(</a:t>
            </a:r>
            <a:r>
              <a:rPr u="sng"/>
              <a:t>id</a:t>
            </a:r>
            <a:r>
              <a:t>, url, refShortID, title, description, content)</a:t>
            </a:r>
          </a:p>
          <a:p>
            <a:pPr lvl="1"/>
            <a:r>
              <a:t>shorturl(id, userID, urlID, shortID, refShortID, description) with unique shortID and F.K. userID and urlID</a:t>
            </a:r>
          </a:p>
          <a:p>
            <a:pPr lvl="1"/>
            <a:r>
              <a:t>click(</a:t>
            </a:r>
            <a:r>
              <a:rPr u="sng"/>
              <a:t>id</a:t>
            </a:r>
            <a:r>
              <a:t>, datestamp, shortID, category, dimension, counter) with F.K. shortID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Data at Very Large Sca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Data at Very Large Scale</a:t>
            </a:r>
          </a:p>
        </p:txBody>
      </p:sp>
      <p:sp>
        <p:nvSpPr>
          <p:cNvPr id="144" name="Purpose: maps long URLs to short URL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Purpose: maps long URLs to short URLs</a:t>
            </a:r>
          </a:p>
        </p:txBody>
      </p:sp>
      <p:pic>
        <p:nvPicPr>
          <p:cNvPr id="14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90850" y="4313208"/>
            <a:ext cx="7023100" cy="4445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